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4" r:id="rId7"/>
    <p:sldId id="262" r:id="rId8"/>
    <p:sldId id="263" r:id="rId9"/>
    <p:sldId id="266" r:id="rId10"/>
    <p:sldId id="265"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frah Haider" initials="IH" lastIdx="2" clrIdx="0">
    <p:extLst>
      <p:ext uri="{19B8F6BF-5375-455C-9EA6-DF929625EA0E}">
        <p15:presenceInfo xmlns:p15="http://schemas.microsoft.com/office/powerpoint/2012/main" userId="S-1-5-21-2891428520-2791869242-3307376547-15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2-04T16:28:25.651" idx="1">
    <p:pos x="5985" y="3699"/>
    <p:text/>
    <p:extLst>
      <p:ext uri="{C676402C-5697-4E1C-873F-D02D1690AC5C}">
        <p15:threadingInfo xmlns:p15="http://schemas.microsoft.com/office/powerpoint/2012/main" timeZoneBias="-300"/>
      </p:ext>
    </p:extLst>
  </p:cm>
  <p:cm authorId="1" dt="2023-02-04T16:28:27.029" idx="2">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5F765-FB36-426D-A1ED-78A7E3D97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37808D-1127-43B6-8A3B-1336709226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034FE9-5A16-4114-A0CA-14126E5F6C20}"/>
              </a:ext>
            </a:extLst>
          </p:cNvPr>
          <p:cNvSpPr>
            <a:spLocks noGrp="1"/>
          </p:cNvSpPr>
          <p:nvPr>
            <p:ph type="dt" sz="half" idx="10"/>
          </p:nvPr>
        </p:nvSpPr>
        <p:spPr/>
        <p:txBody>
          <a:bodyPr/>
          <a:lstStyle/>
          <a:p>
            <a:fld id="{720391B4-DB1B-41A1-B32B-0B3657D50526}" type="datetimeFigureOut">
              <a:rPr lang="en-US" smtClean="0"/>
              <a:t>6/21/2023</a:t>
            </a:fld>
            <a:endParaRPr lang="en-US"/>
          </a:p>
        </p:txBody>
      </p:sp>
      <p:sp>
        <p:nvSpPr>
          <p:cNvPr id="5" name="Footer Placeholder 4">
            <a:extLst>
              <a:ext uri="{FF2B5EF4-FFF2-40B4-BE49-F238E27FC236}">
                <a16:creationId xmlns:a16="http://schemas.microsoft.com/office/drawing/2014/main" id="{4B84C25B-0F21-4467-B302-2C1B34A2ED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3FA393-502E-4896-B73A-91D0BDAD2509}"/>
              </a:ext>
            </a:extLst>
          </p:cNvPr>
          <p:cNvSpPr>
            <a:spLocks noGrp="1"/>
          </p:cNvSpPr>
          <p:nvPr>
            <p:ph type="sldNum" sz="quarter" idx="12"/>
          </p:nvPr>
        </p:nvSpPr>
        <p:spPr/>
        <p:txBody>
          <a:bodyPr/>
          <a:lstStyle/>
          <a:p>
            <a:fld id="{A8D0581A-594D-48FB-A487-3B6312786819}" type="slidenum">
              <a:rPr lang="en-US" smtClean="0"/>
              <a:t>‹#›</a:t>
            </a:fld>
            <a:endParaRPr lang="en-US"/>
          </a:p>
        </p:txBody>
      </p:sp>
    </p:spTree>
    <p:extLst>
      <p:ext uri="{BB962C8B-B14F-4D97-AF65-F5344CB8AC3E}">
        <p14:creationId xmlns:p14="http://schemas.microsoft.com/office/powerpoint/2010/main" val="3631597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90D1B-6226-45F4-9D44-A14F8EACCE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53D4E-F00E-4AE6-BD44-4720197465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46B259-43E6-4BFC-84F9-C53303304B54}"/>
              </a:ext>
            </a:extLst>
          </p:cNvPr>
          <p:cNvSpPr>
            <a:spLocks noGrp="1"/>
          </p:cNvSpPr>
          <p:nvPr>
            <p:ph type="dt" sz="half" idx="10"/>
          </p:nvPr>
        </p:nvSpPr>
        <p:spPr/>
        <p:txBody>
          <a:bodyPr/>
          <a:lstStyle/>
          <a:p>
            <a:fld id="{720391B4-DB1B-41A1-B32B-0B3657D50526}" type="datetimeFigureOut">
              <a:rPr lang="en-US" smtClean="0"/>
              <a:t>6/21/2023</a:t>
            </a:fld>
            <a:endParaRPr lang="en-US"/>
          </a:p>
        </p:txBody>
      </p:sp>
      <p:sp>
        <p:nvSpPr>
          <p:cNvPr id="5" name="Footer Placeholder 4">
            <a:extLst>
              <a:ext uri="{FF2B5EF4-FFF2-40B4-BE49-F238E27FC236}">
                <a16:creationId xmlns:a16="http://schemas.microsoft.com/office/drawing/2014/main" id="{22D582E5-62ED-40DE-8348-1E67671F80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8BB954-D455-422E-ADEE-76B07E1AD8DB}"/>
              </a:ext>
            </a:extLst>
          </p:cNvPr>
          <p:cNvSpPr>
            <a:spLocks noGrp="1"/>
          </p:cNvSpPr>
          <p:nvPr>
            <p:ph type="sldNum" sz="quarter" idx="12"/>
          </p:nvPr>
        </p:nvSpPr>
        <p:spPr/>
        <p:txBody>
          <a:bodyPr/>
          <a:lstStyle/>
          <a:p>
            <a:fld id="{A8D0581A-594D-48FB-A487-3B6312786819}" type="slidenum">
              <a:rPr lang="en-US" smtClean="0"/>
              <a:t>‹#›</a:t>
            </a:fld>
            <a:endParaRPr lang="en-US"/>
          </a:p>
        </p:txBody>
      </p:sp>
    </p:spTree>
    <p:extLst>
      <p:ext uri="{BB962C8B-B14F-4D97-AF65-F5344CB8AC3E}">
        <p14:creationId xmlns:p14="http://schemas.microsoft.com/office/powerpoint/2010/main" val="3630497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85198-7240-4F4B-9EDF-E85B638C7B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B15282-DB9A-4B6F-9F13-02BEDA7139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689D50-F4CE-4A28-B269-5C9C6395C55E}"/>
              </a:ext>
            </a:extLst>
          </p:cNvPr>
          <p:cNvSpPr>
            <a:spLocks noGrp="1"/>
          </p:cNvSpPr>
          <p:nvPr>
            <p:ph type="dt" sz="half" idx="10"/>
          </p:nvPr>
        </p:nvSpPr>
        <p:spPr/>
        <p:txBody>
          <a:bodyPr/>
          <a:lstStyle/>
          <a:p>
            <a:fld id="{720391B4-DB1B-41A1-B32B-0B3657D50526}" type="datetimeFigureOut">
              <a:rPr lang="en-US" smtClean="0"/>
              <a:t>6/21/2023</a:t>
            </a:fld>
            <a:endParaRPr lang="en-US"/>
          </a:p>
        </p:txBody>
      </p:sp>
      <p:sp>
        <p:nvSpPr>
          <p:cNvPr id="5" name="Footer Placeholder 4">
            <a:extLst>
              <a:ext uri="{FF2B5EF4-FFF2-40B4-BE49-F238E27FC236}">
                <a16:creationId xmlns:a16="http://schemas.microsoft.com/office/drawing/2014/main" id="{2F50C632-32B6-4A09-81DC-8E3CFE4AA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D112D-7840-4C6F-9C85-A4CB4697856E}"/>
              </a:ext>
            </a:extLst>
          </p:cNvPr>
          <p:cNvSpPr>
            <a:spLocks noGrp="1"/>
          </p:cNvSpPr>
          <p:nvPr>
            <p:ph type="sldNum" sz="quarter" idx="12"/>
          </p:nvPr>
        </p:nvSpPr>
        <p:spPr/>
        <p:txBody>
          <a:bodyPr/>
          <a:lstStyle/>
          <a:p>
            <a:fld id="{A8D0581A-594D-48FB-A487-3B6312786819}" type="slidenum">
              <a:rPr lang="en-US" smtClean="0"/>
              <a:t>‹#›</a:t>
            </a:fld>
            <a:endParaRPr lang="en-US"/>
          </a:p>
        </p:txBody>
      </p:sp>
    </p:spTree>
    <p:extLst>
      <p:ext uri="{BB962C8B-B14F-4D97-AF65-F5344CB8AC3E}">
        <p14:creationId xmlns:p14="http://schemas.microsoft.com/office/powerpoint/2010/main" val="3380772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28548-B4A9-42E7-AD80-F316AF2C79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A6BF66-DD13-406F-A76E-988B887E0A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66169C-817B-48CF-818E-DCF1B02E100E}"/>
              </a:ext>
            </a:extLst>
          </p:cNvPr>
          <p:cNvSpPr>
            <a:spLocks noGrp="1"/>
          </p:cNvSpPr>
          <p:nvPr>
            <p:ph type="dt" sz="half" idx="10"/>
          </p:nvPr>
        </p:nvSpPr>
        <p:spPr/>
        <p:txBody>
          <a:bodyPr/>
          <a:lstStyle/>
          <a:p>
            <a:fld id="{720391B4-DB1B-41A1-B32B-0B3657D50526}" type="datetimeFigureOut">
              <a:rPr lang="en-US" smtClean="0"/>
              <a:t>6/21/2023</a:t>
            </a:fld>
            <a:endParaRPr lang="en-US"/>
          </a:p>
        </p:txBody>
      </p:sp>
      <p:sp>
        <p:nvSpPr>
          <p:cNvPr id="5" name="Footer Placeholder 4">
            <a:extLst>
              <a:ext uri="{FF2B5EF4-FFF2-40B4-BE49-F238E27FC236}">
                <a16:creationId xmlns:a16="http://schemas.microsoft.com/office/drawing/2014/main" id="{49B07C8B-27A1-4E53-AC28-38722DCDD0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ED283-63B0-4B0D-970B-4267E5A14A9D}"/>
              </a:ext>
            </a:extLst>
          </p:cNvPr>
          <p:cNvSpPr>
            <a:spLocks noGrp="1"/>
          </p:cNvSpPr>
          <p:nvPr>
            <p:ph type="sldNum" sz="quarter" idx="12"/>
          </p:nvPr>
        </p:nvSpPr>
        <p:spPr/>
        <p:txBody>
          <a:bodyPr/>
          <a:lstStyle/>
          <a:p>
            <a:fld id="{A8D0581A-594D-48FB-A487-3B6312786819}" type="slidenum">
              <a:rPr lang="en-US" smtClean="0"/>
              <a:t>‹#›</a:t>
            </a:fld>
            <a:endParaRPr lang="en-US"/>
          </a:p>
        </p:txBody>
      </p:sp>
    </p:spTree>
    <p:extLst>
      <p:ext uri="{BB962C8B-B14F-4D97-AF65-F5344CB8AC3E}">
        <p14:creationId xmlns:p14="http://schemas.microsoft.com/office/powerpoint/2010/main" val="4106429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530B4-257C-4F4A-823E-4393C8C5B8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17661C-2DDD-49BD-B61E-DFB64C408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65BF47-FFCC-40D8-B7AE-8759FF6604DB}"/>
              </a:ext>
            </a:extLst>
          </p:cNvPr>
          <p:cNvSpPr>
            <a:spLocks noGrp="1"/>
          </p:cNvSpPr>
          <p:nvPr>
            <p:ph type="dt" sz="half" idx="10"/>
          </p:nvPr>
        </p:nvSpPr>
        <p:spPr/>
        <p:txBody>
          <a:bodyPr/>
          <a:lstStyle/>
          <a:p>
            <a:fld id="{720391B4-DB1B-41A1-B32B-0B3657D50526}" type="datetimeFigureOut">
              <a:rPr lang="en-US" smtClean="0"/>
              <a:t>6/21/2023</a:t>
            </a:fld>
            <a:endParaRPr lang="en-US"/>
          </a:p>
        </p:txBody>
      </p:sp>
      <p:sp>
        <p:nvSpPr>
          <p:cNvPr id="5" name="Footer Placeholder 4">
            <a:extLst>
              <a:ext uri="{FF2B5EF4-FFF2-40B4-BE49-F238E27FC236}">
                <a16:creationId xmlns:a16="http://schemas.microsoft.com/office/drawing/2014/main" id="{346D5EF4-F472-4011-BA65-FA528E7692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67BBB-9570-4FC1-8DA8-4867EB631B1E}"/>
              </a:ext>
            </a:extLst>
          </p:cNvPr>
          <p:cNvSpPr>
            <a:spLocks noGrp="1"/>
          </p:cNvSpPr>
          <p:nvPr>
            <p:ph type="sldNum" sz="quarter" idx="12"/>
          </p:nvPr>
        </p:nvSpPr>
        <p:spPr/>
        <p:txBody>
          <a:bodyPr/>
          <a:lstStyle/>
          <a:p>
            <a:fld id="{A8D0581A-594D-48FB-A487-3B6312786819}" type="slidenum">
              <a:rPr lang="en-US" smtClean="0"/>
              <a:t>‹#›</a:t>
            </a:fld>
            <a:endParaRPr lang="en-US"/>
          </a:p>
        </p:txBody>
      </p:sp>
    </p:spTree>
    <p:extLst>
      <p:ext uri="{BB962C8B-B14F-4D97-AF65-F5344CB8AC3E}">
        <p14:creationId xmlns:p14="http://schemas.microsoft.com/office/powerpoint/2010/main" val="2619484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F106-8DCD-49AB-8A59-7F00741E2E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2618E3-C497-4356-BD27-9214186469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28FA59-545B-4F2B-BD75-5E1AEE825D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98DBBA-E0DB-4100-A4B6-C847B61A5753}"/>
              </a:ext>
            </a:extLst>
          </p:cNvPr>
          <p:cNvSpPr>
            <a:spLocks noGrp="1"/>
          </p:cNvSpPr>
          <p:nvPr>
            <p:ph type="dt" sz="half" idx="10"/>
          </p:nvPr>
        </p:nvSpPr>
        <p:spPr/>
        <p:txBody>
          <a:bodyPr/>
          <a:lstStyle/>
          <a:p>
            <a:fld id="{720391B4-DB1B-41A1-B32B-0B3657D50526}" type="datetimeFigureOut">
              <a:rPr lang="en-US" smtClean="0"/>
              <a:t>6/21/2023</a:t>
            </a:fld>
            <a:endParaRPr lang="en-US"/>
          </a:p>
        </p:txBody>
      </p:sp>
      <p:sp>
        <p:nvSpPr>
          <p:cNvPr id="6" name="Footer Placeholder 5">
            <a:extLst>
              <a:ext uri="{FF2B5EF4-FFF2-40B4-BE49-F238E27FC236}">
                <a16:creationId xmlns:a16="http://schemas.microsoft.com/office/drawing/2014/main" id="{AFEFE2D2-1C7D-4C0F-B647-EC46940C0F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D0564D-D760-484E-A2A8-A809B8EFD742}"/>
              </a:ext>
            </a:extLst>
          </p:cNvPr>
          <p:cNvSpPr>
            <a:spLocks noGrp="1"/>
          </p:cNvSpPr>
          <p:nvPr>
            <p:ph type="sldNum" sz="quarter" idx="12"/>
          </p:nvPr>
        </p:nvSpPr>
        <p:spPr/>
        <p:txBody>
          <a:bodyPr/>
          <a:lstStyle/>
          <a:p>
            <a:fld id="{A8D0581A-594D-48FB-A487-3B6312786819}" type="slidenum">
              <a:rPr lang="en-US" smtClean="0"/>
              <a:t>‹#›</a:t>
            </a:fld>
            <a:endParaRPr lang="en-US"/>
          </a:p>
        </p:txBody>
      </p:sp>
    </p:spTree>
    <p:extLst>
      <p:ext uri="{BB962C8B-B14F-4D97-AF65-F5344CB8AC3E}">
        <p14:creationId xmlns:p14="http://schemas.microsoft.com/office/powerpoint/2010/main" val="3915505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9B62A-1014-45D0-B9A3-B0F0649B65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296201-4F5E-49A1-B523-214606393D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73E8FE-09AE-4405-88F4-8AB2A23910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FDD591-AF92-40EC-990C-FF22D5DE96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A04CA-9C93-40AA-A4A5-5EE346244A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74F599-CA6D-46A6-B9B2-59DB01955A83}"/>
              </a:ext>
            </a:extLst>
          </p:cNvPr>
          <p:cNvSpPr>
            <a:spLocks noGrp="1"/>
          </p:cNvSpPr>
          <p:nvPr>
            <p:ph type="dt" sz="half" idx="10"/>
          </p:nvPr>
        </p:nvSpPr>
        <p:spPr/>
        <p:txBody>
          <a:bodyPr/>
          <a:lstStyle/>
          <a:p>
            <a:fld id="{720391B4-DB1B-41A1-B32B-0B3657D50526}" type="datetimeFigureOut">
              <a:rPr lang="en-US" smtClean="0"/>
              <a:t>6/21/2023</a:t>
            </a:fld>
            <a:endParaRPr lang="en-US"/>
          </a:p>
        </p:txBody>
      </p:sp>
      <p:sp>
        <p:nvSpPr>
          <p:cNvPr id="8" name="Footer Placeholder 7">
            <a:extLst>
              <a:ext uri="{FF2B5EF4-FFF2-40B4-BE49-F238E27FC236}">
                <a16:creationId xmlns:a16="http://schemas.microsoft.com/office/drawing/2014/main" id="{64E511E7-A3DF-44AB-BB97-7377D270F5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C8FF62-5C73-4687-9411-6B0924428881}"/>
              </a:ext>
            </a:extLst>
          </p:cNvPr>
          <p:cNvSpPr>
            <a:spLocks noGrp="1"/>
          </p:cNvSpPr>
          <p:nvPr>
            <p:ph type="sldNum" sz="quarter" idx="12"/>
          </p:nvPr>
        </p:nvSpPr>
        <p:spPr/>
        <p:txBody>
          <a:bodyPr/>
          <a:lstStyle/>
          <a:p>
            <a:fld id="{A8D0581A-594D-48FB-A487-3B6312786819}" type="slidenum">
              <a:rPr lang="en-US" smtClean="0"/>
              <a:t>‹#›</a:t>
            </a:fld>
            <a:endParaRPr lang="en-US"/>
          </a:p>
        </p:txBody>
      </p:sp>
    </p:spTree>
    <p:extLst>
      <p:ext uri="{BB962C8B-B14F-4D97-AF65-F5344CB8AC3E}">
        <p14:creationId xmlns:p14="http://schemas.microsoft.com/office/powerpoint/2010/main" val="3426768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DEF0F-AFC0-4359-B9ED-ABF2E8E611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3BA056-D24C-4A11-BDEA-B8D0F25D8138}"/>
              </a:ext>
            </a:extLst>
          </p:cNvPr>
          <p:cNvSpPr>
            <a:spLocks noGrp="1"/>
          </p:cNvSpPr>
          <p:nvPr>
            <p:ph type="dt" sz="half" idx="10"/>
          </p:nvPr>
        </p:nvSpPr>
        <p:spPr/>
        <p:txBody>
          <a:bodyPr/>
          <a:lstStyle/>
          <a:p>
            <a:fld id="{720391B4-DB1B-41A1-B32B-0B3657D50526}" type="datetimeFigureOut">
              <a:rPr lang="en-US" smtClean="0"/>
              <a:t>6/21/2023</a:t>
            </a:fld>
            <a:endParaRPr lang="en-US"/>
          </a:p>
        </p:txBody>
      </p:sp>
      <p:sp>
        <p:nvSpPr>
          <p:cNvPr id="4" name="Footer Placeholder 3">
            <a:extLst>
              <a:ext uri="{FF2B5EF4-FFF2-40B4-BE49-F238E27FC236}">
                <a16:creationId xmlns:a16="http://schemas.microsoft.com/office/drawing/2014/main" id="{1A79B3B0-784B-47F9-88DF-E365FAE634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D59D23-8BD3-43FC-B960-8B2A096DE79E}"/>
              </a:ext>
            </a:extLst>
          </p:cNvPr>
          <p:cNvSpPr>
            <a:spLocks noGrp="1"/>
          </p:cNvSpPr>
          <p:nvPr>
            <p:ph type="sldNum" sz="quarter" idx="12"/>
          </p:nvPr>
        </p:nvSpPr>
        <p:spPr/>
        <p:txBody>
          <a:bodyPr/>
          <a:lstStyle/>
          <a:p>
            <a:fld id="{A8D0581A-594D-48FB-A487-3B6312786819}" type="slidenum">
              <a:rPr lang="en-US" smtClean="0"/>
              <a:t>‹#›</a:t>
            </a:fld>
            <a:endParaRPr lang="en-US"/>
          </a:p>
        </p:txBody>
      </p:sp>
    </p:spTree>
    <p:extLst>
      <p:ext uri="{BB962C8B-B14F-4D97-AF65-F5344CB8AC3E}">
        <p14:creationId xmlns:p14="http://schemas.microsoft.com/office/powerpoint/2010/main" val="1963174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116B66-5D54-4632-8B7A-CC45936ED972}"/>
              </a:ext>
            </a:extLst>
          </p:cNvPr>
          <p:cNvSpPr>
            <a:spLocks noGrp="1"/>
          </p:cNvSpPr>
          <p:nvPr>
            <p:ph type="dt" sz="half" idx="10"/>
          </p:nvPr>
        </p:nvSpPr>
        <p:spPr/>
        <p:txBody>
          <a:bodyPr/>
          <a:lstStyle/>
          <a:p>
            <a:fld id="{720391B4-DB1B-41A1-B32B-0B3657D50526}" type="datetimeFigureOut">
              <a:rPr lang="en-US" smtClean="0"/>
              <a:t>6/21/2023</a:t>
            </a:fld>
            <a:endParaRPr lang="en-US"/>
          </a:p>
        </p:txBody>
      </p:sp>
      <p:sp>
        <p:nvSpPr>
          <p:cNvPr id="3" name="Footer Placeholder 2">
            <a:extLst>
              <a:ext uri="{FF2B5EF4-FFF2-40B4-BE49-F238E27FC236}">
                <a16:creationId xmlns:a16="http://schemas.microsoft.com/office/drawing/2014/main" id="{E9D4F8CB-FF04-49B5-B893-A614DEAA29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97E07C-6D28-493B-BE54-9D2414F26A55}"/>
              </a:ext>
            </a:extLst>
          </p:cNvPr>
          <p:cNvSpPr>
            <a:spLocks noGrp="1"/>
          </p:cNvSpPr>
          <p:nvPr>
            <p:ph type="sldNum" sz="quarter" idx="12"/>
          </p:nvPr>
        </p:nvSpPr>
        <p:spPr/>
        <p:txBody>
          <a:bodyPr/>
          <a:lstStyle/>
          <a:p>
            <a:fld id="{A8D0581A-594D-48FB-A487-3B6312786819}" type="slidenum">
              <a:rPr lang="en-US" smtClean="0"/>
              <a:t>‹#›</a:t>
            </a:fld>
            <a:endParaRPr lang="en-US"/>
          </a:p>
        </p:txBody>
      </p:sp>
    </p:spTree>
    <p:extLst>
      <p:ext uri="{BB962C8B-B14F-4D97-AF65-F5344CB8AC3E}">
        <p14:creationId xmlns:p14="http://schemas.microsoft.com/office/powerpoint/2010/main" val="2660386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F1AB6-1439-485E-88BD-B7DCB17667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609086-82BA-4A01-BFC7-26354C80AC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A42C03-021A-4375-8C42-FB1BBA72F0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304449-8DDF-4C94-B9EB-6FF57238E7A4}"/>
              </a:ext>
            </a:extLst>
          </p:cNvPr>
          <p:cNvSpPr>
            <a:spLocks noGrp="1"/>
          </p:cNvSpPr>
          <p:nvPr>
            <p:ph type="dt" sz="half" idx="10"/>
          </p:nvPr>
        </p:nvSpPr>
        <p:spPr/>
        <p:txBody>
          <a:bodyPr/>
          <a:lstStyle/>
          <a:p>
            <a:fld id="{720391B4-DB1B-41A1-B32B-0B3657D50526}" type="datetimeFigureOut">
              <a:rPr lang="en-US" smtClean="0"/>
              <a:t>6/21/2023</a:t>
            </a:fld>
            <a:endParaRPr lang="en-US"/>
          </a:p>
        </p:txBody>
      </p:sp>
      <p:sp>
        <p:nvSpPr>
          <p:cNvPr id="6" name="Footer Placeholder 5">
            <a:extLst>
              <a:ext uri="{FF2B5EF4-FFF2-40B4-BE49-F238E27FC236}">
                <a16:creationId xmlns:a16="http://schemas.microsoft.com/office/drawing/2014/main" id="{12F1E901-C893-46B9-A60F-5261217665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9A2A5-C229-4DE4-BAE7-25D755F8E3A8}"/>
              </a:ext>
            </a:extLst>
          </p:cNvPr>
          <p:cNvSpPr>
            <a:spLocks noGrp="1"/>
          </p:cNvSpPr>
          <p:nvPr>
            <p:ph type="sldNum" sz="quarter" idx="12"/>
          </p:nvPr>
        </p:nvSpPr>
        <p:spPr/>
        <p:txBody>
          <a:bodyPr/>
          <a:lstStyle/>
          <a:p>
            <a:fld id="{A8D0581A-594D-48FB-A487-3B6312786819}" type="slidenum">
              <a:rPr lang="en-US" smtClean="0"/>
              <a:t>‹#›</a:t>
            </a:fld>
            <a:endParaRPr lang="en-US"/>
          </a:p>
        </p:txBody>
      </p:sp>
    </p:spTree>
    <p:extLst>
      <p:ext uri="{BB962C8B-B14F-4D97-AF65-F5344CB8AC3E}">
        <p14:creationId xmlns:p14="http://schemas.microsoft.com/office/powerpoint/2010/main" val="3148963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8651-CF21-44AB-BA91-487073E332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7E3954-D1A9-4BF9-A53D-9E029ED94E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DEF017-4098-4D2F-863A-8AD5969615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27D521-F7AD-481A-9F7C-2D06E2FB48AB}"/>
              </a:ext>
            </a:extLst>
          </p:cNvPr>
          <p:cNvSpPr>
            <a:spLocks noGrp="1"/>
          </p:cNvSpPr>
          <p:nvPr>
            <p:ph type="dt" sz="half" idx="10"/>
          </p:nvPr>
        </p:nvSpPr>
        <p:spPr/>
        <p:txBody>
          <a:bodyPr/>
          <a:lstStyle/>
          <a:p>
            <a:fld id="{720391B4-DB1B-41A1-B32B-0B3657D50526}" type="datetimeFigureOut">
              <a:rPr lang="en-US" smtClean="0"/>
              <a:t>6/21/2023</a:t>
            </a:fld>
            <a:endParaRPr lang="en-US"/>
          </a:p>
        </p:txBody>
      </p:sp>
      <p:sp>
        <p:nvSpPr>
          <p:cNvPr id="6" name="Footer Placeholder 5">
            <a:extLst>
              <a:ext uri="{FF2B5EF4-FFF2-40B4-BE49-F238E27FC236}">
                <a16:creationId xmlns:a16="http://schemas.microsoft.com/office/drawing/2014/main" id="{8826EE90-4205-4144-B622-20CE571C08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2B013-0B69-4938-8C15-D45B645D27A2}"/>
              </a:ext>
            </a:extLst>
          </p:cNvPr>
          <p:cNvSpPr>
            <a:spLocks noGrp="1"/>
          </p:cNvSpPr>
          <p:nvPr>
            <p:ph type="sldNum" sz="quarter" idx="12"/>
          </p:nvPr>
        </p:nvSpPr>
        <p:spPr/>
        <p:txBody>
          <a:bodyPr/>
          <a:lstStyle/>
          <a:p>
            <a:fld id="{A8D0581A-594D-48FB-A487-3B6312786819}" type="slidenum">
              <a:rPr lang="en-US" smtClean="0"/>
              <a:t>‹#›</a:t>
            </a:fld>
            <a:endParaRPr lang="en-US"/>
          </a:p>
        </p:txBody>
      </p:sp>
    </p:spTree>
    <p:extLst>
      <p:ext uri="{BB962C8B-B14F-4D97-AF65-F5344CB8AC3E}">
        <p14:creationId xmlns:p14="http://schemas.microsoft.com/office/powerpoint/2010/main" val="505581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D17B38-EEBE-4B79-ACD7-5F5AC38AE6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EED793-4FBE-4C23-93B0-48300BBCD0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71939-DF75-44FE-80B9-7C45DCD78C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0391B4-DB1B-41A1-B32B-0B3657D50526}" type="datetimeFigureOut">
              <a:rPr lang="en-US" smtClean="0"/>
              <a:t>6/21/2023</a:t>
            </a:fld>
            <a:endParaRPr lang="en-US"/>
          </a:p>
        </p:txBody>
      </p:sp>
      <p:sp>
        <p:nvSpPr>
          <p:cNvPr id="5" name="Footer Placeholder 4">
            <a:extLst>
              <a:ext uri="{FF2B5EF4-FFF2-40B4-BE49-F238E27FC236}">
                <a16:creationId xmlns:a16="http://schemas.microsoft.com/office/drawing/2014/main" id="{14819223-51FB-4D3F-AABE-F33AC70900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8B8B2C-E217-490C-A548-57F7BA12C4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D0581A-594D-48FB-A487-3B6312786819}" type="slidenum">
              <a:rPr lang="en-US" smtClean="0"/>
              <a:t>‹#›</a:t>
            </a:fld>
            <a:endParaRPr lang="en-US"/>
          </a:p>
        </p:txBody>
      </p:sp>
    </p:spTree>
    <p:extLst>
      <p:ext uri="{BB962C8B-B14F-4D97-AF65-F5344CB8AC3E}">
        <p14:creationId xmlns:p14="http://schemas.microsoft.com/office/powerpoint/2010/main" val="4214629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link-assistant.com/seo-spyglass/?utm_source=searchengineland&amp;utm_medium=google-updates-new&amp;utm_campaign=searchengineland&amp;utm_content=seo-spyglass-link1"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EF6817-7092-42E2-A3D1-2C109B6BFC84}"/>
              </a:ext>
            </a:extLst>
          </p:cNvPr>
          <p:cNvSpPr txBox="1"/>
          <p:nvPr/>
        </p:nvSpPr>
        <p:spPr>
          <a:xfrm>
            <a:off x="3657600" y="4929808"/>
            <a:ext cx="5512904"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endParaRPr lang="en-US" sz="2800" dirty="0">
              <a:solidFill>
                <a:schemeClr val="tx1">
                  <a:lumMod val="95000"/>
                  <a:lumOff val="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69555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6000" b="-46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6F65F9-DF56-4FA2-A261-6CA1BD95D336}"/>
              </a:ext>
            </a:extLst>
          </p:cNvPr>
          <p:cNvSpPr txBox="1"/>
          <p:nvPr/>
        </p:nvSpPr>
        <p:spPr>
          <a:xfrm>
            <a:off x="1444283" y="1093643"/>
            <a:ext cx="9312812" cy="3305908"/>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81C29391-A7B8-471B-8228-8C6F87EFD260}"/>
              </a:ext>
            </a:extLst>
          </p:cNvPr>
          <p:cNvSpPr txBox="1"/>
          <p:nvPr/>
        </p:nvSpPr>
        <p:spPr>
          <a:xfrm>
            <a:off x="1097280" y="378308"/>
            <a:ext cx="8848578" cy="1384995"/>
          </a:xfrm>
          <a:prstGeom prst="rect">
            <a:avLst/>
          </a:prstGeom>
          <a:noFill/>
        </p:spPr>
        <p:txBody>
          <a:bodyPr wrap="square" rtlCol="0">
            <a:spAutoFit/>
          </a:bodyPr>
          <a:lstStyle/>
          <a:p>
            <a:r>
              <a:rPr lang="en-US" sz="4400" b="1" cap="small" dirty="0">
                <a:solidFill>
                  <a:srgbClr val="003366"/>
                </a:solidFill>
                <a:latin typeface="Tekton Pro Ext" panose="020F0605020208020904" pitchFamily="34" charset="0"/>
              </a:rPr>
              <a:t>Types OF SEO</a:t>
            </a:r>
          </a:p>
          <a:p>
            <a:endParaRPr lang="en-US" sz="4000" dirty="0">
              <a:latin typeface="Bahnschrift" panose="020B0502040204020203" pitchFamily="34" charset="0"/>
            </a:endParaRPr>
          </a:p>
        </p:txBody>
      </p:sp>
      <p:pic>
        <p:nvPicPr>
          <p:cNvPr id="2" name="Picture 1">
            <a:extLst>
              <a:ext uri="{FF2B5EF4-FFF2-40B4-BE49-F238E27FC236}">
                <a16:creationId xmlns:a16="http://schemas.microsoft.com/office/drawing/2014/main" id="{D4EEAC2A-1DDD-487E-8404-9A308E2E5EB3}"/>
              </a:ext>
            </a:extLst>
          </p:cNvPr>
          <p:cNvPicPr>
            <a:picLocks noChangeAspect="1"/>
          </p:cNvPicPr>
          <p:nvPr/>
        </p:nvPicPr>
        <p:blipFill>
          <a:blip r:embed="rId3"/>
          <a:stretch>
            <a:fillRect/>
          </a:stretch>
        </p:blipFill>
        <p:spPr>
          <a:xfrm>
            <a:off x="593796" y="1067027"/>
            <a:ext cx="10163299" cy="5335732"/>
          </a:xfrm>
          <a:prstGeom prst="rect">
            <a:avLst/>
          </a:prstGeom>
        </p:spPr>
      </p:pic>
    </p:spTree>
    <p:extLst>
      <p:ext uri="{BB962C8B-B14F-4D97-AF65-F5344CB8AC3E}">
        <p14:creationId xmlns:p14="http://schemas.microsoft.com/office/powerpoint/2010/main" val="1613049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6000" b="-46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6F65F9-DF56-4FA2-A261-6CA1BD95D336}"/>
              </a:ext>
            </a:extLst>
          </p:cNvPr>
          <p:cNvSpPr txBox="1"/>
          <p:nvPr/>
        </p:nvSpPr>
        <p:spPr>
          <a:xfrm>
            <a:off x="993913" y="1093643"/>
            <a:ext cx="9763182" cy="1292662"/>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rPr>
              <a:t>Mobile SEO </a:t>
            </a:r>
            <a:r>
              <a:rPr lang="en-US" dirty="0"/>
              <a:t>:</a:t>
            </a:r>
          </a:p>
          <a:p>
            <a:r>
              <a:rPr lang="en-US" dirty="0"/>
              <a:t>The practice of optimizing a Website to rank highly in mobile search results is called mobile SEO. Mobile SEO can be implemented on a site that uses responsive Web design, which means the Web content automatically adjusts to any device that is used - tablets, smartphones, or laptop; </a:t>
            </a:r>
          </a:p>
        </p:txBody>
      </p:sp>
      <p:sp>
        <p:nvSpPr>
          <p:cNvPr id="6" name="TextBox 5">
            <a:extLst>
              <a:ext uri="{FF2B5EF4-FFF2-40B4-BE49-F238E27FC236}">
                <a16:creationId xmlns:a16="http://schemas.microsoft.com/office/drawing/2014/main" id="{81C29391-A7B8-471B-8228-8C6F87EFD260}"/>
              </a:ext>
            </a:extLst>
          </p:cNvPr>
          <p:cNvSpPr txBox="1"/>
          <p:nvPr/>
        </p:nvSpPr>
        <p:spPr>
          <a:xfrm>
            <a:off x="3419061" y="166274"/>
            <a:ext cx="7338033" cy="1384995"/>
          </a:xfrm>
          <a:prstGeom prst="rect">
            <a:avLst/>
          </a:prstGeom>
          <a:noFill/>
        </p:spPr>
        <p:txBody>
          <a:bodyPr wrap="square" rtlCol="0">
            <a:spAutoFit/>
          </a:bodyPr>
          <a:lstStyle/>
          <a:p>
            <a:r>
              <a:rPr lang="en-US" sz="4400" b="1" cap="small" dirty="0">
                <a:solidFill>
                  <a:srgbClr val="003366"/>
                </a:solidFill>
                <a:latin typeface="Tekton Pro Ext" panose="020F0605020208020904" pitchFamily="34" charset="0"/>
              </a:rPr>
              <a:t>Mobile SEO</a:t>
            </a:r>
          </a:p>
          <a:p>
            <a:endParaRPr lang="en-US" sz="4000" dirty="0">
              <a:latin typeface="Bahnschrift" panose="020B0502040204020203" pitchFamily="34" charset="0"/>
            </a:endParaRPr>
          </a:p>
        </p:txBody>
      </p:sp>
      <p:sp>
        <p:nvSpPr>
          <p:cNvPr id="2" name="TextBox 1">
            <a:extLst>
              <a:ext uri="{FF2B5EF4-FFF2-40B4-BE49-F238E27FC236}">
                <a16:creationId xmlns:a16="http://schemas.microsoft.com/office/drawing/2014/main" id="{1AE332A4-C910-4AD5-ABDD-08C539658A85}"/>
              </a:ext>
            </a:extLst>
          </p:cNvPr>
          <p:cNvSpPr txBox="1"/>
          <p:nvPr/>
        </p:nvSpPr>
        <p:spPr>
          <a:xfrm>
            <a:off x="993913" y="2478638"/>
            <a:ext cx="5102087" cy="3877985"/>
          </a:xfrm>
          <a:prstGeom prst="rect">
            <a:avLst/>
          </a:prstGeom>
          <a:noFill/>
        </p:spPr>
        <p:txBody>
          <a:bodyPr wrap="square" rtlCol="0">
            <a:spAutoFit/>
          </a:bodyPr>
          <a:lstStyle/>
          <a:p>
            <a:r>
              <a:rPr lang="en-US" dirty="0"/>
              <a:t>SEO for mobile devices is different from SEO for computers because of specific user behaviors. According to Google, more searches are now done from mobile devices than from desktop computers. It is vital that the Website content be optimized for mobile devices and viewed in a way that enhances the user experience. Mobile users are different and demand more user-friendly approaches on a smaller screen</a:t>
            </a:r>
          </a:p>
          <a:p>
            <a:r>
              <a:rPr lang="en-US" sz="2400" b="1" dirty="0"/>
              <a:t>A responsive Web design:</a:t>
            </a:r>
          </a:p>
          <a:p>
            <a:r>
              <a:rPr lang="en-US" sz="2400" b="1" dirty="0"/>
              <a:t> </a:t>
            </a:r>
            <a:r>
              <a:rPr lang="en-US" dirty="0"/>
              <a:t>• Allows for sharing of content with a single URL.</a:t>
            </a:r>
          </a:p>
          <a:p>
            <a:r>
              <a:rPr lang="en-US" dirty="0"/>
              <a:t> • Ensures that a single Googlebot user agent crawls the page efficiently. </a:t>
            </a:r>
          </a:p>
        </p:txBody>
      </p:sp>
      <p:pic>
        <p:nvPicPr>
          <p:cNvPr id="3" name="Picture 2">
            <a:extLst>
              <a:ext uri="{FF2B5EF4-FFF2-40B4-BE49-F238E27FC236}">
                <a16:creationId xmlns:a16="http://schemas.microsoft.com/office/drawing/2014/main" id="{18CC3283-B550-4C5B-A403-328EC42F0912}"/>
              </a:ext>
            </a:extLst>
          </p:cNvPr>
          <p:cNvPicPr>
            <a:picLocks noChangeAspect="1"/>
          </p:cNvPicPr>
          <p:nvPr/>
        </p:nvPicPr>
        <p:blipFill>
          <a:blip r:embed="rId3"/>
          <a:stretch>
            <a:fillRect/>
          </a:stretch>
        </p:blipFill>
        <p:spPr>
          <a:xfrm>
            <a:off x="6222544" y="2343235"/>
            <a:ext cx="5611648" cy="37410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03806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6000" b="-46000"/>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1C29391-A7B8-471B-8228-8C6F87EFD260}"/>
              </a:ext>
            </a:extLst>
          </p:cNvPr>
          <p:cNvSpPr txBox="1"/>
          <p:nvPr/>
        </p:nvSpPr>
        <p:spPr>
          <a:xfrm>
            <a:off x="4402565" y="166273"/>
            <a:ext cx="7338033" cy="1384995"/>
          </a:xfrm>
          <a:prstGeom prst="rect">
            <a:avLst/>
          </a:prstGeom>
          <a:noFill/>
        </p:spPr>
        <p:txBody>
          <a:bodyPr wrap="square" rtlCol="0">
            <a:spAutoFit/>
          </a:bodyPr>
          <a:lstStyle/>
          <a:p>
            <a:r>
              <a:rPr lang="en-US" sz="4400" b="1" cap="small" dirty="0">
                <a:solidFill>
                  <a:srgbClr val="003366"/>
                </a:solidFill>
                <a:latin typeface="Tekton Pro Ext" panose="020F0605020208020904" pitchFamily="34" charset="0"/>
              </a:rPr>
              <a:t>Mobile SEO</a:t>
            </a:r>
          </a:p>
          <a:p>
            <a:endParaRPr lang="en-US" sz="4000" dirty="0">
              <a:latin typeface="Bahnschrift" panose="020B0502040204020203" pitchFamily="34" charset="0"/>
            </a:endParaRPr>
          </a:p>
        </p:txBody>
      </p:sp>
      <p:pic>
        <p:nvPicPr>
          <p:cNvPr id="5" name="Picture 4">
            <a:extLst>
              <a:ext uri="{FF2B5EF4-FFF2-40B4-BE49-F238E27FC236}">
                <a16:creationId xmlns:a16="http://schemas.microsoft.com/office/drawing/2014/main" id="{9F9B22BF-7F58-49D0-BF25-E080885D3212}"/>
              </a:ext>
            </a:extLst>
          </p:cNvPr>
          <p:cNvPicPr>
            <a:picLocks noChangeAspect="1"/>
          </p:cNvPicPr>
          <p:nvPr/>
        </p:nvPicPr>
        <p:blipFill>
          <a:blip r:embed="rId3"/>
          <a:stretch>
            <a:fillRect/>
          </a:stretch>
        </p:blipFill>
        <p:spPr>
          <a:xfrm>
            <a:off x="111567" y="1551268"/>
            <a:ext cx="5219700" cy="45529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DA66830C-6B45-45BE-84EA-584DDD6C9A5B}"/>
              </a:ext>
            </a:extLst>
          </p:cNvPr>
          <p:cNvPicPr>
            <a:picLocks noChangeAspect="1"/>
          </p:cNvPicPr>
          <p:nvPr/>
        </p:nvPicPr>
        <p:blipFill>
          <a:blip r:embed="rId4"/>
          <a:stretch>
            <a:fillRect/>
          </a:stretch>
        </p:blipFill>
        <p:spPr>
          <a:xfrm>
            <a:off x="5671102" y="2752212"/>
            <a:ext cx="6409331" cy="33520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B47EAEA9-0650-4F82-97BA-31A123848F4A}"/>
              </a:ext>
            </a:extLst>
          </p:cNvPr>
          <p:cNvSpPr txBox="1"/>
          <p:nvPr/>
        </p:nvSpPr>
        <p:spPr>
          <a:xfrm>
            <a:off x="5738191" y="1258957"/>
            <a:ext cx="4982818" cy="584775"/>
          </a:xfrm>
          <a:prstGeom prst="rect">
            <a:avLst/>
          </a:prstGeom>
          <a:noFill/>
        </p:spPr>
        <p:txBody>
          <a:bodyPr wrap="square" rtlCol="0">
            <a:spAutoFit/>
          </a:bodyPr>
          <a:lstStyle/>
          <a:p>
            <a:r>
              <a:rPr lang="en-US" sz="3200" b="1" dirty="0">
                <a:solidFill>
                  <a:srgbClr val="7030A0"/>
                </a:solidFill>
                <a:effectLst>
                  <a:outerShdw blurRad="38100" dist="38100" dir="2700000" algn="tl">
                    <a:srgbClr val="000000">
                      <a:alpha val="43137"/>
                    </a:srgbClr>
                  </a:outerShdw>
                </a:effectLst>
                <a:latin typeface="Adobe Myungjo Std M" panose="02020600000000000000" pitchFamily="18" charset="-128"/>
                <a:ea typeface="Adobe Myungjo Std M" panose="02020600000000000000" pitchFamily="18" charset="-128"/>
              </a:rPr>
              <a:t>RESPONSIVENESS</a:t>
            </a:r>
          </a:p>
        </p:txBody>
      </p:sp>
    </p:spTree>
    <p:extLst>
      <p:ext uri="{BB962C8B-B14F-4D97-AF65-F5344CB8AC3E}">
        <p14:creationId xmlns:p14="http://schemas.microsoft.com/office/powerpoint/2010/main" val="3371936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6000" b="-46000"/>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1C29391-A7B8-471B-8228-8C6F87EFD260}"/>
              </a:ext>
            </a:extLst>
          </p:cNvPr>
          <p:cNvSpPr txBox="1"/>
          <p:nvPr/>
        </p:nvSpPr>
        <p:spPr>
          <a:xfrm>
            <a:off x="4402565" y="166273"/>
            <a:ext cx="7338033" cy="1384995"/>
          </a:xfrm>
          <a:prstGeom prst="rect">
            <a:avLst/>
          </a:prstGeom>
          <a:noFill/>
        </p:spPr>
        <p:txBody>
          <a:bodyPr wrap="square" rtlCol="0">
            <a:spAutoFit/>
          </a:bodyPr>
          <a:lstStyle/>
          <a:p>
            <a:r>
              <a:rPr lang="en-US" sz="4400" b="1" cap="small" dirty="0">
                <a:solidFill>
                  <a:srgbClr val="003366"/>
                </a:solidFill>
                <a:latin typeface="Tekton Pro Ext" panose="020F0605020208020904" pitchFamily="34" charset="0"/>
              </a:rPr>
              <a:t>Mobile SEO</a:t>
            </a:r>
          </a:p>
          <a:p>
            <a:endParaRPr lang="en-US" sz="4000" dirty="0">
              <a:latin typeface="Bahnschrift" panose="020B0502040204020203" pitchFamily="34" charset="0"/>
            </a:endParaRPr>
          </a:p>
        </p:txBody>
      </p:sp>
      <p:pic>
        <p:nvPicPr>
          <p:cNvPr id="2" name="Picture 1">
            <a:extLst>
              <a:ext uri="{FF2B5EF4-FFF2-40B4-BE49-F238E27FC236}">
                <a16:creationId xmlns:a16="http://schemas.microsoft.com/office/drawing/2014/main" id="{73DBCE40-0B05-4620-A589-CED70073D175}"/>
              </a:ext>
            </a:extLst>
          </p:cNvPr>
          <p:cNvPicPr>
            <a:picLocks noChangeAspect="1"/>
          </p:cNvPicPr>
          <p:nvPr/>
        </p:nvPicPr>
        <p:blipFill>
          <a:blip r:embed="rId3"/>
          <a:stretch>
            <a:fillRect/>
          </a:stretch>
        </p:blipFill>
        <p:spPr>
          <a:xfrm>
            <a:off x="2761836" y="1712298"/>
            <a:ext cx="6448425" cy="47687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6B0690B4-2328-4FED-85A5-27DBFA54ED72}"/>
              </a:ext>
            </a:extLst>
          </p:cNvPr>
          <p:cNvSpPr txBox="1"/>
          <p:nvPr/>
        </p:nvSpPr>
        <p:spPr>
          <a:xfrm>
            <a:off x="5082208" y="1077827"/>
            <a:ext cx="2027583" cy="584775"/>
          </a:xfrm>
          <a:prstGeom prst="rect">
            <a:avLst/>
          </a:prstGeom>
          <a:noFill/>
        </p:spPr>
        <p:txBody>
          <a:bodyPr wrap="square" rtlCol="0">
            <a:spAutoFit/>
          </a:bodyPr>
          <a:lstStyle/>
          <a:p>
            <a:r>
              <a:rPr lang="en-US" sz="3200" b="1" dirty="0">
                <a:solidFill>
                  <a:srgbClr val="7030A0"/>
                </a:solidFill>
                <a:effectLst>
                  <a:outerShdw blurRad="38100" dist="38100" dir="2700000" algn="tl">
                    <a:srgbClr val="000000">
                      <a:alpha val="43137"/>
                    </a:srgbClr>
                  </a:outerShdw>
                </a:effectLst>
                <a:latin typeface="Adobe Myungjo Std M" panose="02020600000000000000" pitchFamily="18" charset="-128"/>
                <a:ea typeface="Adobe Myungjo Std M" panose="02020600000000000000" pitchFamily="18" charset="-128"/>
              </a:rPr>
              <a:t>DESIGN</a:t>
            </a:r>
          </a:p>
        </p:txBody>
      </p:sp>
    </p:spTree>
    <p:extLst>
      <p:ext uri="{BB962C8B-B14F-4D97-AF65-F5344CB8AC3E}">
        <p14:creationId xmlns:p14="http://schemas.microsoft.com/office/powerpoint/2010/main" val="2683735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6000" b="-46000"/>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1C29391-A7B8-471B-8228-8C6F87EFD260}"/>
              </a:ext>
            </a:extLst>
          </p:cNvPr>
          <p:cNvSpPr txBox="1"/>
          <p:nvPr/>
        </p:nvSpPr>
        <p:spPr>
          <a:xfrm>
            <a:off x="4402565" y="166273"/>
            <a:ext cx="7338033" cy="1384995"/>
          </a:xfrm>
          <a:prstGeom prst="rect">
            <a:avLst/>
          </a:prstGeom>
          <a:noFill/>
        </p:spPr>
        <p:txBody>
          <a:bodyPr wrap="square" rtlCol="0">
            <a:spAutoFit/>
          </a:bodyPr>
          <a:lstStyle/>
          <a:p>
            <a:r>
              <a:rPr lang="en-US" sz="4400" b="1" cap="small" dirty="0">
                <a:solidFill>
                  <a:srgbClr val="003366"/>
                </a:solidFill>
                <a:latin typeface="Tekton Pro Ext" panose="020F0605020208020904" pitchFamily="34" charset="0"/>
              </a:rPr>
              <a:t>Mobile SEO</a:t>
            </a:r>
          </a:p>
          <a:p>
            <a:endParaRPr lang="en-US" sz="4000" dirty="0">
              <a:latin typeface="Bahnschrift" panose="020B0502040204020203" pitchFamily="34" charset="0"/>
            </a:endParaRPr>
          </a:p>
        </p:txBody>
      </p:sp>
      <p:sp>
        <p:nvSpPr>
          <p:cNvPr id="4" name="TextBox 3">
            <a:extLst>
              <a:ext uri="{FF2B5EF4-FFF2-40B4-BE49-F238E27FC236}">
                <a16:creationId xmlns:a16="http://schemas.microsoft.com/office/drawing/2014/main" id="{18E95F9E-4D18-4E0B-A9D7-385FBCD45A2E}"/>
              </a:ext>
            </a:extLst>
          </p:cNvPr>
          <p:cNvSpPr txBox="1"/>
          <p:nvPr/>
        </p:nvSpPr>
        <p:spPr>
          <a:xfrm>
            <a:off x="1669774" y="1152939"/>
            <a:ext cx="9568069" cy="1908215"/>
          </a:xfrm>
          <a:prstGeom prst="rect">
            <a:avLst/>
          </a:prstGeom>
          <a:noFill/>
        </p:spPr>
        <p:txBody>
          <a:bodyPr wrap="square" rtlCol="0">
            <a:spAutoFit/>
          </a:bodyPr>
          <a:lstStyle/>
          <a:p>
            <a:r>
              <a:rPr lang="en-US" sz="2800" b="1" dirty="0">
                <a:solidFill>
                  <a:srgbClr val="7030A0"/>
                </a:solidFill>
                <a:latin typeface="Bahnschrift Light SemiCondensed" panose="020B0502040204020203" pitchFamily="34" charset="0"/>
              </a:rPr>
              <a:t>Positive Factors </a:t>
            </a:r>
          </a:p>
          <a:p>
            <a:pPr marL="285750" indent="-285750">
              <a:buFont typeface="Arial" panose="020B0604020202020204" pitchFamily="34" charset="0"/>
              <a:buChar char="•"/>
            </a:pPr>
            <a:r>
              <a:rPr lang="en-US" dirty="0"/>
              <a:t>Accelerated Mobile Pages </a:t>
            </a:r>
          </a:p>
          <a:p>
            <a:pPr marL="285750" indent="-285750">
              <a:buFont typeface="Arial" panose="020B0604020202020204" pitchFamily="34" charset="0"/>
              <a:buChar char="•"/>
            </a:pPr>
            <a:r>
              <a:rPr lang="en-US" dirty="0"/>
              <a:t>Compressed Images </a:t>
            </a:r>
          </a:p>
          <a:p>
            <a:pPr marL="285750" indent="-285750">
              <a:buFont typeface="Arial" panose="020B0604020202020204" pitchFamily="34" charset="0"/>
              <a:buChar char="•"/>
            </a:pPr>
            <a:r>
              <a:rPr lang="en-US" dirty="0"/>
              <a:t>Mobile-friendly Keywords</a:t>
            </a:r>
          </a:p>
          <a:p>
            <a:pPr marL="285750" indent="-285750">
              <a:buFont typeface="Arial" panose="020B0604020202020204" pitchFamily="34" charset="0"/>
              <a:buChar char="•"/>
            </a:pPr>
            <a:r>
              <a:rPr lang="en-US" dirty="0"/>
              <a:t> Social Signals</a:t>
            </a:r>
          </a:p>
          <a:p>
            <a:pPr marL="285750" indent="-285750">
              <a:buFont typeface="Arial" panose="020B0604020202020204" pitchFamily="34" charset="0"/>
              <a:buChar char="•"/>
            </a:pPr>
            <a:r>
              <a:rPr lang="en-US" dirty="0"/>
              <a:t> Local SEO</a:t>
            </a:r>
          </a:p>
        </p:txBody>
      </p:sp>
      <p:sp>
        <p:nvSpPr>
          <p:cNvPr id="5" name="TextBox 4">
            <a:extLst>
              <a:ext uri="{FF2B5EF4-FFF2-40B4-BE49-F238E27FC236}">
                <a16:creationId xmlns:a16="http://schemas.microsoft.com/office/drawing/2014/main" id="{4A652D8C-398F-46A6-B3EE-F5CBF7CD5ADE}"/>
              </a:ext>
            </a:extLst>
          </p:cNvPr>
          <p:cNvSpPr txBox="1"/>
          <p:nvPr/>
        </p:nvSpPr>
        <p:spPr>
          <a:xfrm>
            <a:off x="1669774" y="3816626"/>
            <a:ext cx="9674086" cy="1908215"/>
          </a:xfrm>
          <a:prstGeom prst="rect">
            <a:avLst/>
          </a:prstGeom>
          <a:noFill/>
        </p:spPr>
        <p:txBody>
          <a:bodyPr wrap="square" rtlCol="0">
            <a:spAutoFit/>
          </a:bodyPr>
          <a:lstStyle/>
          <a:p>
            <a:r>
              <a:rPr lang="en-US" sz="2800" b="1" dirty="0">
                <a:solidFill>
                  <a:srgbClr val="7030A0"/>
                </a:solidFill>
                <a:latin typeface="Bahnschrift Light SemiCondensed" panose="020B0502040204020203" pitchFamily="34" charset="0"/>
              </a:rPr>
              <a:t>Negative Factors </a:t>
            </a:r>
          </a:p>
          <a:p>
            <a:pPr marL="285750" indent="-285750">
              <a:buFont typeface="Arial" panose="020B0604020202020204" pitchFamily="34" charset="0"/>
              <a:buChar char="•"/>
            </a:pPr>
            <a:r>
              <a:rPr lang="en-US" dirty="0"/>
              <a:t>Crawl Errors </a:t>
            </a:r>
          </a:p>
          <a:p>
            <a:pPr marL="285750" indent="-285750">
              <a:buFont typeface="Arial" panose="020B0604020202020204" pitchFamily="34" charset="0"/>
              <a:buChar char="•"/>
            </a:pPr>
            <a:r>
              <a:rPr lang="en-US" dirty="0"/>
              <a:t>Too many ads </a:t>
            </a:r>
          </a:p>
          <a:p>
            <a:pPr marL="285750" indent="-285750">
              <a:buFont typeface="Arial" panose="020B0604020202020204" pitchFamily="34" charset="0"/>
              <a:buChar char="•"/>
            </a:pPr>
            <a:r>
              <a:rPr lang="en-US" dirty="0"/>
              <a:t>Small Fonts </a:t>
            </a:r>
          </a:p>
          <a:p>
            <a:pPr marL="285750" indent="-285750">
              <a:buFont typeface="Arial" panose="020B0604020202020204" pitchFamily="34" charset="0"/>
              <a:buChar char="•"/>
            </a:pPr>
            <a:r>
              <a:rPr lang="en-US" dirty="0"/>
              <a:t>Intrusive Interstitials </a:t>
            </a:r>
          </a:p>
          <a:p>
            <a:pPr marL="285750" indent="-285750">
              <a:buFont typeface="Arial" panose="020B0604020202020204" pitchFamily="34" charset="0"/>
              <a:buChar char="•"/>
            </a:pPr>
            <a:r>
              <a:rPr lang="en-US" dirty="0"/>
              <a:t>Small Touch Elements </a:t>
            </a:r>
          </a:p>
        </p:txBody>
      </p:sp>
    </p:spTree>
    <p:extLst>
      <p:ext uri="{BB962C8B-B14F-4D97-AF65-F5344CB8AC3E}">
        <p14:creationId xmlns:p14="http://schemas.microsoft.com/office/powerpoint/2010/main" val="3628849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6000" b="-46000"/>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1C29391-A7B8-471B-8228-8C6F87EFD260}"/>
              </a:ext>
            </a:extLst>
          </p:cNvPr>
          <p:cNvSpPr txBox="1"/>
          <p:nvPr/>
        </p:nvSpPr>
        <p:spPr>
          <a:xfrm>
            <a:off x="4402565" y="166273"/>
            <a:ext cx="7338033" cy="1384995"/>
          </a:xfrm>
          <a:prstGeom prst="rect">
            <a:avLst/>
          </a:prstGeom>
          <a:noFill/>
        </p:spPr>
        <p:txBody>
          <a:bodyPr wrap="square" rtlCol="0">
            <a:spAutoFit/>
          </a:bodyPr>
          <a:lstStyle/>
          <a:p>
            <a:r>
              <a:rPr lang="en-US" sz="4400" b="1" cap="small" dirty="0">
                <a:solidFill>
                  <a:srgbClr val="003366"/>
                </a:solidFill>
                <a:latin typeface="Tekton Pro Ext" panose="020F0605020208020904" pitchFamily="34" charset="0"/>
              </a:rPr>
              <a:t>Mobile SEO</a:t>
            </a:r>
          </a:p>
          <a:p>
            <a:endParaRPr lang="en-US" sz="4000" dirty="0">
              <a:latin typeface="Bahnschrift" panose="020B0502040204020203" pitchFamily="34" charset="0"/>
            </a:endParaRPr>
          </a:p>
        </p:txBody>
      </p:sp>
      <p:sp>
        <p:nvSpPr>
          <p:cNvPr id="4" name="TextBox 3">
            <a:extLst>
              <a:ext uri="{FF2B5EF4-FFF2-40B4-BE49-F238E27FC236}">
                <a16:creationId xmlns:a16="http://schemas.microsoft.com/office/drawing/2014/main" id="{18E95F9E-4D18-4E0B-A9D7-385FBCD45A2E}"/>
              </a:ext>
            </a:extLst>
          </p:cNvPr>
          <p:cNvSpPr txBox="1"/>
          <p:nvPr/>
        </p:nvSpPr>
        <p:spPr>
          <a:xfrm>
            <a:off x="318052" y="858770"/>
            <a:ext cx="10919791" cy="2492990"/>
          </a:xfrm>
          <a:prstGeom prst="rect">
            <a:avLst/>
          </a:prstGeom>
          <a:noFill/>
        </p:spPr>
        <p:txBody>
          <a:bodyPr wrap="square" rtlCol="0">
            <a:spAutoFit/>
          </a:bodyPr>
          <a:lstStyle/>
          <a:p>
            <a:r>
              <a:rPr lang="en-US" sz="2800" b="1" dirty="0">
                <a:solidFill>
                  <a:srgbClr val="7030A0"/>
                </a:solidFill>
                <a:latin typeface="Bahnschrift Light SemiCondensed" panose="020B0502040204020203" pitchFamily="34" charset="0"/>
              </a:rPr>
              <a:t>Positive Factors </a:t>
            </a:r>
          </a:p>
          <a:p>
            <a:r>
              <a:rPr lang="en-US" sz="1600" dirty="0"/>
              <a:t>Accelerated Mobile Pages – It is called the AMP framework. It is an open-source tool to create efficient mobile Web pages.</a:t>
            </a:r>
          </a:p>
          <a:p>
            <a:r>
              <a:rPr lang="en-US" sz="1600" dirty="0"/>
              <a:t> • Compressed Images - Compress images for faster loading.</a:t>
            </a:r>
          </a:p>
          <a:p>
            <a:r>
              <a:rPr lang="en-US" sz="1600" dirty="0"/>
              <a:t> • Mobile-friendly Keywords - Because typing on mobile devices is cumbersome, users often use short search terms instead of longer ones. The aim of mobile keyword research is to identify keywords likely to be used by mobile users.</a:t>
            </a:r>
          </a:p>
          <a:p>
            <a:r>
              <a:rPr lang="en-US" sz="1600" dirty="0"/>
              <a:t> • Social Signals – These refer to the engagement that online content receives on social media platforms in the form of comments, likes, and shares. </a:t>
            </a:r>
          </a:p>
          <a:p>
            <a:r>
              <a:rPr lang="en-US" sz="1600" dirty="0"/>
              <a:t>• Local SEO - As most mobile users search for local businesses, such as “bakery near me” and “chess classes near me”, it is important to include local SEO</a:t>
            </a:r>
            <a:endParaRPr lang="en-US" sz="1600" b="1" dirty="0">
              <a:solidFill>
                <a:srgbClr val="7030A0"/>
              </a:solidFill>
              <a:latin typeface="Bahnschrift Light SemiCondensed" panose="020B0502040204020203" pitchFamily="34" charset="0"/>
            </a:endParaRPr>
          </a:p>
        </p:txBody>
      </p:sp>
      <p:sp>
        <p:nvSpPr>
          <p:cNvPr id="5" name="TextBox 4">
            <a:extLst>
              <a:ext uri="{FF2B5EF4-FFF2-40B4-BE49-F238E27FC236}">
                <a16:creationId xmlns:a16="http://schemas.microsoft.com/office/drawing/2014/main" id="{4A652D8C-398F-46A6-B3EE-F5CBF7CD5ADE}"/>
              </a:ext>
            </a:extLst>
          </p:cNvPr>
          <p:cNvSpPr txBox="1"/>
          <p:nvPr/>
        </p:nvSpPr>
        <p:spPr>
          <a:xfrm>
            <a:off x="238539" y="3295027"/>
            <a:ext cx="11714922" cy="3477875"/>
          </a:xfrm>
          <a:prstGeom prst="rect">
            <a:avLst/>
          </a:prstGeom>
          <a:noFill/>
        </p:spPr>
        <p:txBody>
          <a:bodyPr wrap="square" rtlCol="0">
            <a:spAutoFit/>
          </a:bodyPr>
          <a:lstStyle/>
          <a:p>
            <a:r>
              <a:rPr lang="en-US" sz="2800" b="1" dirty="0">
                <a:solidFill>
                  <a:srgbClr val="7030A0"/>
                </a:solidFill>
                <a:latin typeface="Bahnschrift Light SemiCondensed" panose="020B0502040204020203" pitchFamily="34" charset="0"/>
              </a:rPr>
              <a:t>Negative Factors</a:t>
            </a:r>
          </a:p>
          <a:p>
            <a:r>
              <a:rPr lang="en-US" sz="1600" dirty="0"/>
              <a:t>Crawl Errors- These errors do not allow search engines to crawl. Google’s Search Console provides comprehensive reports on crawl errors and also guides on how to resolve them.</a:t>
            </a:r>
          </a:p>
          <a:p>
            <a:r>
              <a:rPr lang="en-US" sz="1600" dirty="0"/>
              <a:t> • Too many ads - Advertisements can destroy the experience of a Website and must be kept to a minimum. A user can accidentally click an ad while scrolling the content, which is distracting and irritating</a:t>
            </a:r>
            <a:r>
              <a:rPr lang="en-US" sz="1600" b="1" dirty="0">
                <a:solidFill>
                  <a:srgbClr val="7030A0"/>
                </a:solidFill>
                <a:latin typeface="Bahnschrift Light SemiCondensed" panose="020B0502040204020203" pitchFamily="34" charset="0"/>
              </a:rPr>
              <a:t> </a:t>
            </a:r>
          </a:p>
          <a:p>
            <a:r>
              <a:rPr lang="en-US" sz="1600" dirty="0"/>
              <a:t>Small Fonts - An ideal mobile font size would be 16 pixels, so that visitors can comfortably read the copy from a comfortable distance. A smaller font size would make users pinch and zoom, which is an undesirable user experience. • Intrusive Interstitials - Google does not rank Web pages that use intrusive interstitials, which are popup ads that block most of mobile landing page (and thus frustrate users). Furthermore, such pages also offer a poor user experience because they cover the main content. Users have to dismiss such ads before accessing the main content. • Small Touch Elements - When elements are placed close to each other, it can result in a poor mobile experience. For example, user intends to tap on one button but taps the next button instead. It is important to use plenty of negative space between elements. (Negative space refers to the empty space around an object.) It should also be ensured that touch elements are not too small or too close together.</a:t>
            </a:r>
            <a:endParaRPr lang="en-US" sz="1600" b="1" dirty="0">
              <a:solidFill>
                <a:srgbClr val="7030A0"/>
              </a:solidFill>
              <a:latin typeface="Bahnschrift Light SemiCondensed" panose="020B0502040204020203" pitchFamily="34" charset="0"/>
            </a:endParaRPr>
          </a:p>
        </p:txBody>
      </p:sp>
    </p:spTree>
    <p:extLst>
      <p:ext uri="{BB962C8B-B14F-4D97-AF65-F5344CB8AC3E}">
        <p14:creationId xmlns:p14="http://schemas.microsoft.com/office/powerpoint/2010/main" val="2941624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6000" b="-46000"/>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1C29391-A7B8-471B-8228-8C6F87EFD260}"/>
              </a:ext>
            </a:extLst>
          </p:cNvPr>
          <p:cNvSpPr txBox="1"/>
          <p:nvPr/>
        </p:nvSpPr>
        <p:spPr>
          <a:xfrm>
            <a:off x="4402565" y="166273"/>
            <a:ext cx="6079905" cy="1384995"/>
          </a:xfrm>
          <a:prstGeom prst="rect">
            <a:avLst/>
          </a:prstGeom>
          <a:noFill/>
        </p:spPr>
        <p:txBody>
          <a:bodyPr wrap="square" rtlCol="0">
            <a:spAutoFit/>
          </a:bodyPr>
          <a:lstStyle/>
          <a:p>
            <a:r>
              <a:rPr lang="en-US" sz="4400" b="1" cap="small" dirty="0">
                <a:solidFill>
                  <a:srgbClr val="003366"/>
                </a:solidFill>
                <a:latin typeface="Tekton Pro Ext" panose="020F0605020208020904" pitchFamily="34" charset="0"/>
              </a:rPr>
              <a:t>SEO algorithm</a:t>
            </a:r>
          </a:p>
          <a:p>
            <a:endParaRPr lang="en-US" sz="4000" dirty="0">
              <a:latin typeface="Bahnschrift" panose="020B0502040204020203" pitchFamily="34" charset="0"/>
            </a:endParaRPr>
          </a:p>
        </p:txBody>
      </p:sp>
      <p:sp>
        <p:nvSpPr>
          <p:cNvPr id="4" name="TextBox 3">
            <a:extLst>
              <a:ext uri="{FF2B5EF4-FFF2-40B4-BE49-F238E27FC236}">
                <a16:creationId xmlns:a16="http://schemas.microsoft.com/office/drawing/2014/main" id="{18E95F9E-4D18-4E0B-A9D7-385FBCD45A2E}"/>
              </a:ext>
            </a:extLst>
          </p:cNvPr>
          <p:cNvSpPr txBox="1"/>
          <p:nvPr/>
        </p:nvSpPr>
        <p:spPr>
          <a:xfrm>
            <a:off x="318052" y="858770"/>
            <a:ext cx="3935293" cy="6063198"/>
          </a:xfrm>
          <a:prstGeom prst="rect">
            <a:avLst/>
          </a:prstGeom>
          <a:noFill/>
        </p:spPr>
        <p:txBody>
          <a:bodyPr wrap="square" rtlCol="0">
            <a:spAutoFit/>
          </a:bodyPr>
          <a:lstStyle/>
          <a:p>
            <a:r>
              <a:rPr lang="en-US" sz="2800" b="1" dirty="0">
                <a:solidFill>
                  <a:srgbClr val="7030A0"/>
                </a:solidFill>
                <a:latin typeface="Bahnschrift Light SemiCondensed" panose="020B0502040204020203" pitchFamily="34" charset="0"/>
              </a:rPr>
              <a:t>Google search algorithm:</a:t>
            </a:r>
          </a:p>
          <a:p>
            <a:r>
              <a:rPr lang="en-US" b="0" i="0" dirty="0">
                <a:solidFill>
                  <a:srgbClr val="202124"/>
                </a:solidFill>
                <a:effectLst/>
                <a:latin typeface="arial" panose="020B0604020202020204" pitchFamily="34" charset="0"/>
              </a:rPr>
              <a:t>Google search algorithm is </a:t>
            </a:r>
            <a:r>
              <a:rPr lang="en-US" b="1" i="0" dirty="0">
                <a:solidFill>
                  <a:srgbClr val="202124"/>
                </a:solidFill>
                <a:effectLst/>
                <a:latin typeface="arial" panose="020B0604020202020204" pitchFamily="34" charset="0"/>
              </a:rPr>
              <a:t>a complex system that allows Google to find, rank and return the most relevant pages for a certain search query</a:t>
            </a:r>
            <a:r>
              <a:rPr lang="en-US" b="0" i="0" dirty="0">
                <a:solidFill>
                  <a:srgbClr val="202124"/>
                </a:solidFill>
                <a:effectLst/>
                <a:latin typeface="arial" panose="020B0604020202020204" pitchFamily="34" charset="0"/>
              </a:rPr>
              <a:t>. To be precise, the whole ranking system consists of multiple algorithms that consider various factors such as quality, relevance or usability of the page</a:t>
            </a:r>
          </a:p>
          <a:p>
            <a:r>
              <a:rPr lang="en-US" dirty="0">
                <a:solidFill>
                  <a:srgbClr val="202124"/>
                </a:solidFill>
                <a:latin typeface="arial" panose="020B0604020202020204" pitchFamily="34" charset="0"/>
              </a:rPr>
              <a:t>In its early years, Google only made a handful of updates to its algorithms. Now, Google makes thousands of changes every year.</a:t>
            </a:r>
          </a:p>
          <a:p>
            <a:r>
              <a:rPr lang="en-US" dirty="0">
                <a:solidFill>
                  <a:srgbClr val="202124"/>
                </a:solidFill>
                <a:latin typeface="arial" panose="020B0604020202020204" pitchFamily="34" charset="0"/>
              </a:rPr>
              <a:t>Most of these updates are so slight that they go completely unnoticed. However, on occasion, the search engine rolls out major algorithmic updates that significantly impact the SERPs</a:t>
            </a:r>
          </a:p>
        </p:txBody>
      </p:sp>
      <p:pic>
        <p:nvPicPr>
          <p:cNvPr id="5" name="Picture 4">
            <a:extLst>
              <a:ext uri="{FF2B5EF4-FFF2-40B4-BE49-F238E27FC236}">
                <a16:creationId xmlns:a16="http://schemas.microsoft.com/office/drawing/2014/main" id="{597F1626-10C0-402D-931D-1173C122E605}"/>
              </a:ext>
            </a:extLst>
          </p:cNvPr>
          <p:cNvPicPr>
            <a:picLocks noChangeAspect="1"/>
          </p:cNvPicPr>
          <p:nvPr/>
        </p:nvPicPr>
        <p:blipFill>
          <a:blip r:embed="rId3"/>
          <a:stretch>
            <a:fillRect/>
          </a:stretch>
        </p:blipFill>
        <p:spPr>
          <a:xfrm>
            <a:off x="4558144" y="997527"/>
            <a:ext cx="7093527" cy="558338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896725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6000" b="-46000"/>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1C29391-A7B8-471B-8228-8C6F87EFD260}"/>
              </a:ext>
            </a:extLst>
          </p:cNvPr>
          <p:cNvSpPr txBox="1"/>
          <p:nvPr/>
        </p:nvSpPr>
        <p:spPr>
          <a:xfrm>
            <a:off x="4402565" y="166273"/>
            <a:ext cx="6079905" cy="1384995"/>
          </a:xfrm>
          <a:prstGeom prst="rect">
            <a:avLst/>
          </a:prstGeom>
          <a:noFill/>
        </p:spPr>
        <p:txBody>
          <a:bodyPr wrap="square" rtlCol="0">
            <a:spAutoFit/>
          </a:bodyPr>
          <a:lstStyle/>
          <a:p>
            <a:r>
              <a:rPr lang="en-US" sz="4400" b="1" cap="small" dirty="0">
                <a:solidFill>
                  <a:srgbClr val="003366"/>
                </a:solidFill>
                <a:latin typeface="Tekton Pro Ext" panose="020F0605020208020904" pitchFamily="34" charset="0"/>
              </a:rPr>
              <a:t>SEO algorithm</a:t>
            </a:r>
          </a:p>
          <a:p>
            <a:endParaRPr lang="en-US" sz="4000" dirty="0">
              <a:latin typeface="Bahnschrift" panose="020B0502040204020203" pitchFamily="34" charset="0"/>
            </a:endParaRPr>
          </a:p>
        </p:txBody>
      </p:sp>
      <p:sp>
        <p:nvSpPr>
          <p:cNvPr id="4" name="TextBox 3">
            <a:extLst>
              <a:ext uri="{FF2B5EF4-FFF2-40B4-BE49-F238E27FC236}">
                <a16:creationId xmlns:a16="http://schemas.microsoft.com/office/drawing/2014/main" id="{18E95F9E-4D18-4E0B-A9D7-385FBCD45A2E}"/>
              </a:ext>
            </a:extLst>
          </p:cNvPr>
          <p:cNvSpPr txBox="1"/>
          <p:nvPr/>
        </p:nvSpPr>
        <p:spPr>
          <a:xfrm>
            <a:off x="318052" y="858770"/>
            <a:ext cx="10919791" cy="584775"/>
          </a:xfrm>
          <a:prstGeom prst="rect">
            <a:avLst/>
          </a:prstGeom>
          <a:noFill/>
        </p:spPr>
        <p:txBody>
          <a:bodyPr wrap="square" rtlCol="0">
            <a:spAutoFit/>
          </a:bodyPr>
          <a:lstStyle/>
          <a:p>
            <a:r>
              <a:rPr lang="en-US" sz="1600" dirty="0">
                <a:solidFill>
                  <a:srgbClr val="202124"/>
                </a:solidFill>
                <a:latin typeface="arial" panose="020B0604020202020204" pitchFamily="34" charset="0"/>
              </a:rPr>
              <a:t>Here’s a list of the most well-known algo updates in the last decade that shaped the way Google algorithm works:</a:t>
            </a:r>
          </a:p>
          <a:p>
            <a:endParaRPr lang="en-US" sz="1600" dirty="0">
              <a:solidFill>
                <a:srgbClr val="202124"/>
              </a:solidFill>
              <a:latin typeface="arial" panose="020B0604020202020204" pitchFamily="34" charset="0"/>
            </a:endParaRPr>
          </a:p>
        </p:txBody>
      </p:sp>
      <p:sp>
        <p:nvSpPr>
          <p:cNvPr id="2" name="TextBox 1">
            <a:extLst>
              <a:ext uri="{FF2B5EF4-FFF2-40B4-BE49-F238E27FC236}">
                <a16:creationId xmlns:a16="http://schemas.microsoft.com/office/drawing/2014/main" id="{D8484AC8-4630-4EA0-BEF6-878BFA1AA8F7}"/>
              </a:ext>
            </a:extLst>
          </p:cNvPr>
          <p:cNvSpPr txBox="1"/>
          <p:nvPr/>
        </p:nvSpPr>
        <p:spPr>
          <a:xfrm>
            <a:off x="583095" y="1551268"/>
            <a:ext cx="5380383" cy="5509200"/>
          </a:xfrm>
          <a:prstGeom prst="rect">
            <a:avLst/>
          </a:prstGeom>
          <a:noFill/>
        </p:spPr>
        <p:txBody>
          <a:bodyPr wrap="square" rtlCol="0">
            <a:spAutoFit/>
          </a:bodyPr>
          <a:lstStyle/>
          <a:p>
            <a:r>
              <a:rPr lang="en-US" sz="2800" b="1" dirty="0">
                <a:solidFill>
                  <a:srgbClr val="7030A0"/>
                </a:solidFill>
                <a:latin typeface="Bahnschrift Light SemiCondensed" panose="020B0502040204020203" pitchFamily="34" charset="0"/>
              </a:rPr>
              <a:t>Panda (2011)</a:t>
            </a:r>
          </a:p>
          <a:p>
            <a:r>
              <a:rPr lang="en-US" dirty="0"/>
              <a:t>Google Panda is a filter focused on low-quality pages, thin content, keyword stuffing and duplicate content. It was incorporated into the core algorithm in 2016 and rolls out regularly</a:t>
            </a:r>
          </a:p>
          <a:p>
            <a:r>
              <a:rPr lang="en-US" dirty="0"/>
              <a:t> According to Google, Panda’s initial rollout over the course of several months affected up to 12 percent of English language search results. We've tracked 28 data updates to Panda between 2011 and 2015.</a:t>
            </a:r>
          </a:p>
          <a:p>
            <a:r>
              <a:rPr lang="en-US" dirty="0"/>
              <a:t>Important points noted here about Panda Algo:</a:t>
            </a:r>
          </a:p>
          <a:p>
            <a:pPr algn="l">
              <a:buFont typeface="Arial" panose="020B0604020202020204" pitchFamily="34" charset="0"/>
              <a:buChar char="•"/>
            </a:pPr>
            <a:r>
              <a:rPr lang="en-US" dirty="0"/>
              <a:t>It can identify content that is shallow, poorly written, or copied from other websites.</a:t>
            </a:r>
          </a:p>
          <a:p>
            <a:pPr algn="l">
              <a:buFont typeface="Arial" panose="020B0604020202020204" pitchFamily="34" charset="0"/>
              <a:buChar char="•"/>
            </a:pPr>
            <a:r>
              <a:rPr lang="en-US" dirty="0"/>
              <a:t>Poorly written content can hurt rankings.</a:t>
            </a:r>
          </a:p>
          <a:p>
            <a:pPr algn="l">
              <a:buFont typeface="Arial" panose="020B0604020202020204" pitchFamily="34" charset="0"/>
              <a:buChar char="•"/>
            </a:pPr>
            <a:r>
              <a:rPr lang="en-US" dirty="0"/>
              <a:t>Removing low-quality pages from part of a website can help high-quality pages rank better.</a:t>
            </a:r>
          </a:p>
          <a:p>
            <a:pPr algn="l">
              <a:buFont typeface="Arial" panose="020B0604020202020204" pitchFamily="34" charset="0"/>
              <a:buChar char="•"/>
            </a:pPr>
            <a:r>
              <a:rPr lang="en-US" dirty="0"/>
              <a:t>Improving content (making it "useful") can help your rankings.</a:t>
            </a:r>
          </a:p>
          <a:p>
            <a:endParaRPr lang="en-US" dirty="0"/>
          </a:p>
          <a:p>
            <a:endParaRPr lang="en-US" dirty="0"/>
          </a:p>
        </p:txBody>
      </p:sp>
      <p:pic>
        <p:nvPicPr>
          <p:cNvPr id="3" name="Picture 2">
            <a:extLst>
              <a:ext uri="{FF2B5EF4-FFF2-40B4-BE49-F238E27FC236}">
                <a16:creationId xmlns:a16="http://schemas.microsoft.com/office/drawing/2014/main" id="{7C0B4F60-21A8-46B3-9E0E-E8011CFDB144}"/>
              </a:ext>
            </a:extLst>
          </p:cNvPr>
          <p:cNvPicPr>
            <a:picLocks noChangeAspect="1"/>
          </p:cNvPicPr>
          <p:nvPr/>
        </p:nvPicPr>
        <p:blipFill>
          <a:blip r:embed="rId3"/>
          <a:stretch>
            <a:fillRect/>
          </a:stretch>
        </p:blipFill>
        <p:spPr>
          <a:xfrm>
            <a:off x="6228523" y="1987826"/>
            <a:ext cx="5247860" cy="43467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31271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6000" b="-46000"/>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1C29391-A7B8-471B-8228-8C6F87EFD260}"/>
              </a:ext>
            </a:extLst>
          </p:cNvPr>
          <p:cNvSpPr txBox="1"/>
          <p:nvPr/>
        </p:nvSpPr>
        <p:spPr>
          <a:xfrm>
            <a:off x="4402565" y="166273"/>
            <a:ext cx="6079905" cy="1384995"/>
          </a:xfrm>
          <a:prstGeom prst="rect">
            <a:avLst/>
          </a:prstGeom>
          <a:noFill/>
        </p:spPr>
        <p:txBody>
          <a:bodyPr wrap="square" rtlCol="0">
            <a:spAutoFit/>
          </a:bodyPr>
          <a:lstStyle/>
          <a:p>
            <a:r>
              <a:rPr lang="en-US" sz="4400" b="1" cap="small" dirty="0">
                <a:solidFill>
                  <a:srgbClr val="003366"/>
                </a:solidFill>
                <a:latin typeface="Tekton Pro Ext" panose="020F0605020208020904" pitchFamily="34" charset="0"/>
              </a:rPr>
              <a:t>SEO algorithm</a:t>
            </a:r>
          </a:p>
          <a:p>
            <a:endParaRPr lang="en-US" sz="4000" dirty="0">
              <a:latin typeface="Bahnschrift" panose="020B0502040204020203" pitchFamily="34" charset="0"/>
            </a:endParaRPr>
          </a:p>
        </p:txBody>
      </p:sp>
      <p:sp>
        <p:nvSpPr>
          <p:cNvPr id="4" name="TextBox 3">
            <a:extLst>
              <a:ext uri="{FF2B5EF4-FFF2-40B4-BE49-F238E27FC236}">
                <a16:creationId xmlns:a16="http://schemas.microsoft.com/office/drawing/2014/main" id="{18E95F9E-4D18-4E0B-A9D7-385FBCD45A2E}"/>
              </a:ext>
            </a:extLst>
          </p:cNvPr>
          <p:cNvSpPr txBox="1"/>
          <p:nvPr/>
        </p:nvSpPr>
        <p:spPr>
          <a:xfrm>
            <a:off x="318052" y="858770"/>
            <a:ext cx="10919791" cy="584775"/>
          </a:xfrm>
          <a:prstGeom prst="rect">
            <a:avLst/>
          </a:prstGeom>
          <a:noFill/>
        </p:spPr>
        <p:txBody>
          <a:bodyPr wrap="square" rtlCol="0">
            <a:spAutoFit/>
          </a:bodyPr>
          <a:lstStyle/>
          <a:p>
            <a:r>
              <a:rPr lang="en-US" sz="1600" dirty="0">
                <a:solidFill>
                  <a:srgbClr val="202124"/>
                </a:solidFill>
                <a:latin typeface="arial" panose="020B0604020202020204" pitchFamily="34" charset="0"/>
              </a:rPr>
              <a:t>Here’s a list of the most well-known algo updates in the last decade that shaped the way Google algorithm works:</a:t>
            </a:r>
          </a:p>
          <a:p>
            <a:endParaRPr lang="en-US" sz="1600" dirty="0">
              <a:solidFill>
                <a:srgbClr val="202124"/>
              </a:solidFill>
              <a:latin typeface="arial" panose="020B0604020202020204" pitchFamily="34" charset="0"/>
            </a:endParaRPr>
          </a:p>
        </p:txBody>
      </p:sp>
      <p:sp>
        <p:nvSpPr>
          <p:cNvPr id="2" name="TextBox 1">
            <a:extLst>
              <a:ext uri="{FF2B5EF4-FFF2-40B4-BE49-F238E27FC236}">
                <a16:creationId xmlns:a16="http://schemas.microsoft.com/office/drawing/2014/main" id="{D8484AC8-4630-4EA0-BEF6-878BFA1AA8F7}"/>
              </a:ext>
            </a:extLst>
          </p:cNvPr>
          <p:cNvSpPr txBox="1"/>
          <p:nvPr/>
        </p:nvSpPr>
        <p:spPr>
          <a:xfrm>
            <a:off x="583095" y="1551268"/>
            <a:ext cx="5380383" cy="5232202"/>
          </a:xfrm>
          <a:prstGeom prst="rect">
            <a:avLst/>
          </a:prstGeom>
          <a:noFill/>
        </p:spPr>
        <p:txBody>
          <a:bodyPr wrap="square" rtlCol="0">
            <a:spAutoFit/>
          </a:bodyPr>
          <a:lstStyle/>
          <a:p>
            <a:r>
              <a:rPr lang="en-US" sz="2800" b="1" dirty="0">
                <a:solidFill>
                  <a:srgbClr val="7030A0"/>
                </a:solidFill>
                <a:latin typeface="Bahnschrift Light SemiCondensed" panose="020B0502040204020203" pitchFamily="34" charset="0"/>
              </a:rPr>
              <a:t> Penguin(2012)</a:t>
            </a:r>
          </a:p>
          <a:p>
            <a:r>
              <a:rPr lang="en-US" b="1" i="0" dirty="0">
                <a:solidFill>
                  <a:srgbClr val="000000"/>
                </a:solidFill>
                <a:effectLst/>
                <a:latin typeface="Roboto" panose="02000000000000000000" pitchFamily="2" charset="0"/>
              </a:rPr>
              <a:t>Hazards:</a:t>
            </a:r>
            <a:r>
              <a:rPr lang="en-US" b="0" i="0" dirty="0">
                <a:solidFill>
                  <a:srgbClr val="000000"/>
                </a:solidFill>
                <a:effectLst/>
                <a:latin typeface="Roboto" panose="02000000000000000000" pitchFamily="2" charset="0"/>
              </a:rPr>
              <a:t> Spammy or irrelevant links; links with over-optimized anchor text.</a:t>
            </a:r>
            <a:br>
              <a:rPr lang="en-US" dirty="0"/>
            </a:br>
            <a:br>
              <a:rPr lang="en-US" dirty="0"/>
            </a:br>
            <a:r>
              <a:rPr lang="en-US" b="1" i="0" dirty="0">
                <a:solidFill>
                  <a:srgbClr val="000000"/>
                </a:solidFill>
                <a:effectLst/>
                <a:latin typeface="Roboto" panose="02000000000000000000" pitchFamily="2" charset="0"/>
              </a:rPr>
              <a:t>How it works: </a:t>
            </a:r>
            <a:r>
              <a:rPr lang="en-US" b="0" i="0" dirty="0">
                <a:solidFill>
                  <a:srgbClr val="000000"/>
                </a:solidFill>
                <a:effectLst/>
                <a:latin typeface="Roboto" panose="02000000000000000000" pitchFamily="2" charset="0"/>
              </a:rPr>
              <a:t>Google Penguin’s objective is to down-rank sites whose backlinks look unnatural. This update put an end to low-effort link building, like buying links from link farms.</a:t>
            </a:r>
            <a:br>
              <a:rPr lang="en-US" dirty="0"/>
            </a:br>
            <a:br>
              <a:rPr lang="en-US" dirty="0"/>
            </a:br>
            <a:r>
              <a:rPr lang="en-US" b="1" i="0" dirty="0">
                <a:solidFill>
                  <a:srgbClr val="000000"/>
                </a:solidFill>
                <a:effectLst/>
                <a:latin typeface="Roboto" panose="02000000000000000000" pitchFamily="2" charset="0"/>
              </a:rPr>
              <a:t>How to adjust: </a:t>
            </a:r>
            <a:r>
              <a:rPr lang="en-US" b="0" i="0" dirty="0">
                <a:solidFill>
                  <a:srgbClr val="000000"/>
                </a:solidFill>
                <a:effectLst/>
                <a:latin typeface="Roboto" panose="02000000000000000000" pitchFamily="2" charset="0"/>
              </a:rPr>
              <a:t>To stay safe from the effects of the Google Penguin update, monitor your link profile’s growth and run regular audits with a backlink checker like </a:t>
            </a:r>
            <a:r>
              <a:rPr lang="en-US" b="1" i="1" dirty="0">
                <a:solidFill>
                  <a:srgbClr val="0093FF"/>
                </a:solidFill>
                <a:effectLst/>
                <a:latin typeface="Roboto" panose="02000000000000000000" pitchFamily="2" charset="0"/>
                <a:hlinkClick r:id="rId3"/>
              </a:rPr>
              <a:t>SEO </a:t>
            </a:r>
            <a:r>
              <a:rPr lang="en-US" b="1" i="1" dirty="0" err="1">
                <a:solidFill>
                  <a:srgbClr val="0093FF"/>
                </a:solidFill>
                <a:effectLst/>
                <a:latin typeface="Roboto" panose="02000000000000000000" pitchFamily="2" charset="0"/>
                <a:hlinkClick r:id="rId3"/>
              </a:rPr>
              <a:t>SpyGlass</a:t>
            </a:r>
            <a:r>
              <a:rPr lang="en-US" b="1" i="1" dirty="0">
                <a:solidFill>
                  <a:srgbClr val="000000"/>
                </a:solidFill>
                <a:effectLst/>
                <a:latin typeface="Roboto" panose="02000000000000000000" pitchFamily="2" charset="0"/>
              </a:rPr>
              <a:t>. </a:t>
            </a:r>
            <a:r>
              <a:rPr lang="en-US" b="0" i="0" dirty="0">
                <a:solidFill>
                  <a:srgbClr val="000000"/>
                </a:solidFill>
                <a:effectLst/>
                <a:latin typeface="Roboto" panose="02000000000000000000" pitchFamily="2" charset="0"/>
              </a:rPr>
              <a:t>In the tool’s Summary dashboard, you’ll find a progress graph for your link profile’s growth. Look out for any unusual spikes: those might be the result of a negative SEO attack by your competitors.</a:t>
            </a:r>
            <a:endParaRPr lang="en-US" dirty="0"/>
          </a:p>
          <a:p>
            <a:endParaRPr lang="en-US" dirty="0"/>
          </a:p>
        </p:txBody>
      </p:sp>
      <p:pic>
        <p:nvPicPr>
          <p:cNvPr id="5" name="Picture 4">
            <a:extLst>
              <a:ext uri="{FF2B5EF4-FFF2-40B4-BE49-F238E27FC236}">
                <a16:creationId xmlns:a16="http://schemas.microsoft.com/office/drawing/2014/main" id="{5DD02079-FD3D-4414-85B2-8F40696DE401}"/>
              </a:ext>
            </a:extLst>
          </p:cNvPr>
          <p:cNvPicPr>
            <a:picLocks noChangeAspect="1"/>
          </p:cNvPicPr>
          <p:nvPr/>
        </p:nvPicPr>
        <p:blipFill>
          <a:blip r:embed="rId4"/>
          <a:stretch>
            <a:fillRect/>
          </a:stretch>
        </p:blipFill>
        <p:spPr>
          <a:xfrm>
            <a:off x="6096000" y="1676813"/>
            <a:ext cx="5372100" cy="5014913"/>
          </a:xfrm>
          <a:prstGeom prst="rect">
            <a:avLst/>
          </a:prstGeom>
        </p:spPr>
      </p:pic>
    </p:spTree>
    <p:extLst>
      <p:ext uri="{BB962C8B-B14F-4D97-AF65-F5344CB8AC3E}">
        <p14:creationId xmlns:p14="http://schemas.microsoft.com/office/powerpoint/2010/main" val="701510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6000" b="-46000"/>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1C29391-A7B8-471B-8228-8C6F87EFD260}"/>
              </a:ext>
            </a:extLst>
          </p:cNvPr>
          <p:cNvSpPr txBox="1"/>
          <p:nvPr/>
        </p:nvSpPr>
        <p:spPr>
          <a:xfrm>
            <a:off x="4402565" y="166273"/>
            <a:ext cx="6079905" cy="1384995"/>
          </a:xfrm>
          <a:prstGeom prst="rect">
            <a:avLst/>
          </a:prstGeom>
          <a:noFill/>
        </p:spPr>
        <p:txBody>
          <a:bodyPr wrap="square" rtlCol="0">
            <a:spAutoFit/>
          </a:bodyPr>
          <a:lstStyle/>
          <a:p>
            <a:r>
              <a:rPr lang="en-US" sz="4400" b="1" cap="small" dirty="0">
                <a:solidFill>
                  <a:srgbClr val="003366"/>
                </a:solidFill>
                <a:latin typeface="Tekton Pro Ext" panose="020F0605020208020904" pitchFamily="34" charset="0"/>
              </a:rPr>
              <a:t>SEO algorithm</a:t>
            </a:r>
          </a:p>
          <a:p>
            <a:endParaRPr lang="en-US" sz="4000" dirty="0">
              <a:latin typeface="Bahnschrift" panose="020B0502040204020203" pitchFamily="34" charset="0"/>
            </a:endParaRPr>
          </a:p>
        </p:txBody>
      </p:sp>
      <p:sp>
        <p:nvSpPr>
          <p:cNvPr id="4" name="TextBox 3">
            <a:extLst>
              <a:ext uri="{FF2B5EF4-FFF2-40B4-BE49-F238E27FC236}">
                <a16:creationId xmlns:a16="http://schemas.microsoft.com/office/drawing/2014/main" id="{18E95F9E-4D18-4E0B-A9D7-385FBCD45A2E}"/>
              </a:ext>
            </a:extLst>
          </p:cNvPr>
          <p:cNvSpPr txBox="1"/>
          <p:nvPr/>
        </p:nvSpPr>
        <p:spPr>
          <a:xfrm>
            <a:off x="318052" y="858770"/>
            <a:ext cx="10919791" cy="584775"/>
          </a:xfrm>
          <a:prstGeom prst="rect">
            <a:avLst/>
          </a:prstGeom>
          <a:noFill/>
        </p:spPr>
        <p:txBody>
          <a:bodyPr wrap="square" rtlCol="0">
            <a:spAutoFit/>
          </a:bodyPr>
          <a:lstStyle/>
          <a:p>
            <a:r>
              <a:rPr lang="en-US" sz="1600" dirty="0">
                <a:solidFill>
                  <a:srgbClr val="202124"/>
                </a:solidFill>
                <a:latin typeface="arial" panose="020B0604020202020204" pitchFamily="34" charset="0"/>
              </a:rPr>
              <a:t>Here’s a list of the most well-known algo updates in the last decade that shaped the way Google algorithm works:</a:t>
            </a:r>
          </a:p>
          <a:p>
            <a:endParaRPr lang="en-US" sz="1600" dirty="0">
              <a:solidFill>
                <a:srgbClr val="202124"/>
              </a:solidFill>
              <a:latin typeface="arial" panose="020B0604020202020204" pitchFamily="34" charset="0"/>
            </a:endParaRPr>
          </a:p>
        </p:txBody>
      </p:sp>
      <p:sp>
        <p:nvSpPr>
          <p:cNvPr id="2" name="TextBox 1">
            <a:extLst>
              <a:ext uri="{FF2B5EF4-FFF2-40B4-BE49-F238E27FC236}">
                <a16:creationId xmlns:a16="http://schemas.microsoft.com/office/drawing/2014/main" id="{D8484AC8-4630-4EA0-BEF6-878BFA1AA8F7}"/>
              </a:ext>
            </a:extLst>
          </p:cNvPr>
          <p:cNvSpPr txBox="1"/>
          <p:nvPr/>
        </p:nvSpPr>
        <p:spPr>
          <a:xfrm>
            <a:off x="450577" y="1338470"/>
            <a:ext cx="3951988" cy="5232202"/>
          </a:xfrm>
          <a:prstGeom prst="rect">
            <a:avLst/>
          </a:prstGeom>
          <a:noFill/>
        </p:spPr>
        <p:txBody>
          <a:bodyPr wrap="square" rtlCol="0">
            <a:spAutoFit/>
          </a:bodyPr>
          <a:lstStyle/>
          <a:p>
            <a:r>
              <a:rPr lang="en-US" sz="2800" b="1" dirty="0">
                <a:solidFill>
                  <a:srgbClr val="7030A0"/>
                </a:solidFill>
                <a:latin typeface="Bahnschrift Light SemiCondensed" panose="020B0502040204020203" pitchFamily="34" charset="0"/>
              </a:rPr>
              <a:t>Hummingbird (2013)</a:t>
            </a:r>
            <a:endParaRPr lang="en-US" sz="2800" dirty="0">
              <a:solidFill>
                <a:srgbClr val="000000"/>
              </a:solidFill>
              <a:latin typeface="Roboto" panose="02000000000000000000" pitchFamily="2" charset="0"/>
            </a:endParaRPr>
          </a:p>
          <a:p>
            <a:r>
              <a:rPr lang="en-US" dirty="0"/>
              <a:t>Hummingbird update improved the way Google understands and interprets search queries; a shift from exact keywords to topics</a:t>
            </a:r>
          </a:p>
          <a:p>
            <a:r>
              <a:rPr lang="en-US" dirty="0"/>
              <a:t>Example:</a:t>
            </a:r>
          </a:p>
          <a:p>
            <a:r>
              <a:rPr lang="en-US" dirty="0"/>
              <a:t>You can see the knowledge graph in action on the results page yielded upon searching for “chocolate chip cookies.” The SERP does contain standard organic results and links to suitable websites, but it also contains a rich set of knowledge graph data, including an answer box with a recipe, a right-hand knowledge panel featuring nutritional facts about this dessert, and suggestions for related search subjects.</a:t>
            </a:r>
          </a:p>
          <a:p>
            <a:endParaRPr lang="en-US" dirty="0"/>
          </a:p>
        </p:txBody>
      </p:sp>
      <p:pic>
        <p:nvPicPr>
          <p:cNvPr id="5" name="Picture 4">
            <a:extLst>
              <a:ext uri="{FF2B5EF4-FFF2-40B4-BE49-F238E27FC236}">
                <a16:creationId xmlns:a16="http://schemas.microsoft.com/office/drawing/2014/main" id="{1E5BEAA7-B57F-49AC-B56E-CF67B8F94832}"/>
              </a:ext>
            </a:extLst>
          </p:cNvPr>
          <p:cNvPicPr>
            <a:picLocks noChangeAspect="1"/>
          </p:cNvPicPr>
          <p:nvPr/>
        </p:nvPicPr>
        <p:blipFill>
          <a:blip r:embed="rId3"/>
          <a:stretch>
            <a:fillRect/>
          </a:stretch>
        </p:blipFill>
        <p:spPr>
          <a:xfrm>
            <a:off x="4612723" y="1338470"/>
            <a:ext cx="6713165" cy="52885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01278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6000" b="-4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460AF7-ECF1-424D-AA06-DDA130E0F01A}"/>
              </a:ext>
            </a:extLst>
          </p:cNvPr>
          <p:cNvSpPr txBox="1"/>
          <p:nvPr/>
        </p:nvSpPr>
        <p:spPr>
          <a:xfrm>
            <a:off x="675249" y="1086194"/>
            <a:ext cx="10480431" cy="2400657"/>
          </a:xfrm>
          <a:prstGeom prst="rect">
            <a:avLst/>
          </a:prstGeom>
          <a:noFill/>
        </p:spPr>
        <p:txBody>
          <a:bodyPr wrap="square" rtlCol="0">
            <a:spAutoFit/>
          </a:bodyPr>
          <a:lstStyle/>
          <a:p>
            <a:pPr marL="342900" indent="-342900">
              <a:buFont typeface="Arial" panose="020B0604020202020204" pitchFamily="34" charset="0"/>
              <a:buChar char="•"/>
            </a:pPr>
            <a:r>
              <a:rPr lang="en-US" sz="2400" b="0" i="0" u="none" strike="noStrike" dirty="0">
                <a:effectLst>
                  <a:outerShdw blurRad="38100" dist="38100" dir="2700000" algn="tl">
                    <a:srgbClr val="000000">
                      <a:alpha val="43137"/>
                    </a:srgbClr>
                  </a:outerShdw>
                </a:effectLst>
                <a:latin typeface="Verdana" panose="020B0604030504040204" pitchFamily="34" charset="0"/>
              </a:rPr>
              <a:t>Search engines are programs that search documents for specified keywords and returns a list of the documents where the keywords were found</a:t>
            </a:r>
            <a:r>
              <a:rPr lang="en-US" sz="1800" b="0" i="0" u="none" strike="noStrike" dirty="0">
                <a:effectLst/>
                <a:latin typeface="Verdana" panose="020B0604030504040204" pitchFamily="34" charset="0"/>
              </a:rPr>
              <a:t>.</a:t>
            </a:r>
          </a:p>
          <a:p>
            <a:endParaRPr lang="en-US" dirty="0">
              <a:latin typeface="Verdana" panose="020B0604030504040204" pitchFamily="34" charset="0"/>
            </a:endParaRPr>
          </a:p>
          <a:p>
            <a:pPr marL="342900" indent="-342900">
              <a:buFont typeface="Arial" panose="020B0604020202020204" pitchFamily="34" charset="0"/>
              <a:buChar char="•"/>
            </a:pPr>
            <a:r>
              <a:rPr lang="en-US" sz="2400" dirty="0">
                <a:effectLst>
                  <a:outerShdw blurRad="38100" dist="38100" dir="2700000" algn="tl">
                    <a:srgbClr val="000000">
                      <a:alpha val="43137"/>
                    </a:srgbClr>
                  </a:outerShdw>
                </a:effectLst>
                <a:latin typeface="Verdana" panose="020B0604030504040204" pitchFamily="34" charset="0"/>
              </a:rPr>
              <a:t>Some of the popular Search Engine are </a:t>
            </a:r>
            <a:r>
              <a:rPr lang="en-US" sz="2400" dirty="0" err="1">
                <a:effectLst>
                  <a:outerShdw blurRad="38100" dist="38100" dir="2700000" algn="tl">
                    <a:srgbClr val="000000">
                      <a:alpha val="43137"/>
                    </a:srgbClr>
                  </a:outerShdw>
                </a:effectLst>
                <a:latin typeface="Verdana" panose="020B0604030504040204" pitchFamily="34" charset="0"/>
              </a:rPr>
              <a:t>Google,Yahoo,Bing</a:t>
            </a:r>
            <a:r>
              <a:rPr lang="en-US" sz="2400" dirty="0">
                <a:effectLst>
                  <a:outerShdw blurRad="38100" dist="38100" dir="2700000" algn="tl">
                    <a:srgbClr val="000000">
                      <a:alpha val="43137"/>
                    </a:srgbClr>
                  </a:outerShdw>
                </a:effectLst>
                <a:latin typeface="Verdana" panose="020B0604030504040204" pitchFamily="34" charset="0"/>
              </a:rPr>
              <a:t> </a:t>
            </a:r>
            <a:r>
              <a:rPr lang="en-US" sz="2400" dirty="0" err="1">
                <a:effectLst>
                  <a:outerShdw blurRad="38100" dist="38100" dir="2700000" algn="tl">
                    <a:srgbClr val="000000">
                      <a:alpha val="43137"/>
                    </a:srgbClr>
                  </a:outerShdw>
                </a:effectLst>
                <a:latin typeface="Verdana" panose="020B0604030504040204" pitchFamily="34" charset="0"/>
              </a:rPr>
              <a:t>e.t.c</a:t>
            </a:r>
            <a:endParaRPr lang="en-US" sz="2400" dirty="0">
              <a:effectLst>
                <a:outerShdw blurRad="38100" dist="38100" dir="2700000" algn="tl">
                  <a:srgbClr val="000000">
                    <a:alpha val="43137"/>
                  </a:srgbClr>
                </a:outerShdw>
              </a:effectLst>
              <a:latin typeface="Verdana" panose="020B0604030504040204" pitchFamily="34" charset="0"/>
            </a:endParaRPr>
          </a:p>
          <a:p>
            <a:endParaRPr lang="en-US" sz="1800" b="0" i="0" u="none" strike="noStrike" dirty="0">
              <a:effectLst/>
              <a:latin typeface="Verdana" panose="020B0604030504040204" pitchFamily="34" charset="0"/>
            </a:endParaRPr>
          </a:p>
          <a:p>
            <a:endParaRPr lang="en-US" dirty="0"/>
          </a:p>
        </p:txBody>
      </p:sp>
      <p:sp>
        <p:nvSpPr>
          <p:cNvPr id="3" name="TextBox 2">
            <a:extLst>
              <a:ext uri="{FF2B5EF4-FFF2-40B4-BE49-F238E27FC236}">
                <a16:creationId xmlns:a16="http://schemas.microsoft.com/office/drawing/2014/main" id="{B8E31640-EB0D-42D4-9D3E-04BD86242551}"/>
              </a:ext>
            </a:extLst>
          </p:cNvPr>
          <p:cNvSpPr txBox="1"/>
          <p:nvPr/>
        </p:nvSpPr>
        <p:spPr>
          <a:xfrm>
            <a:off x="4780772" y="378308"/>
            <a:ext cx="5781822" cy="707886"/>
          </a:xfrm>
          <a:prstGeom prst="rect">
            <a:avLst/>
          </a:prstGeom>
          <a:noFill/>
        </p:spPr>
        <p:txBody>
          <a:bodyPr wrap="square" rtlCol="0">
            <a:spAutoFit/>
          </a:bodyPr>
          <a:lstStyle/>
          <a:p>
            <a:r>
              <a:rPr lang="en-US" sz="4000" dirty="0">
                <a:latin typeface="Bahnschrift" panose="020B0502040204020203" pitchFamily="34" charset="0"/>
              </a:rPr>
              <a:t>DEFINITION</a:t>
            </a:r>
          </a:p>
        </p:txBody>
      </p:sp>
      <p:pic>
        <p:nvPicPr>
          <p:cNvPr id="5" name="Picture 4">
            <a:extLst>
              <a:ext uri="{FF2B5EF4-FFF2-40B4-BE49-F238E27FC236}">
                <a16:creationId xmlns:a16="http://schemas.microsoft.com/office/drawing/2014/main" id="{6798D902-58E9-4792-8F0B-E6AA284CD242}"/>
              </a:ext>
            </a:extLst>
          </p:cNvPr>
          <p:cNvPicPr>
            <a:picLocks noChangeAspect="1"/>
          </p:cNvPicPr>
          <p:nvPr/>
        </p:nvPicPr>
        <p:blipFill rotWithShape="1">
          <a:blip r:embed="rId3">
            <a:extLst>
              <a:ext uri="{28A0092B-C50C-407E-A947-70E740481C1C}">
                <a14:useLocalDpi xmlns:a14="http://schemas.microsoft.com/office/drawing/2010/main" val="0"/>
              </a:ext>
            </a:extLst>
          </a:blip>
          <a:srcRect r="2570" b="15598"/>
          <a:stretch/>
        </p:blipFill>
        <p:spPr>
          <a:xfrm>
            <a:off x="3416639" y="3206591"/>
            <a:ext cx="4869232" cy="28706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63185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6000" b="-46000"/>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1C29391-A7B8-471B-8228-8C6F87EFD260}"/>
              </a:ext>
            </a:extLst>
          </p:cNvPr>
          <p:cNvSpPr txBox="1"/>
          <p:nvPr/>
        </p:nvSpPr>
        <p:spPr>
          <a:xfrm>
            <a:off x="4402565" y="166273"/>
            <a:ext cx="6079905" cy="1384995"/>
          </a:xfrm>
          <a:prstGeom prst="rect">
            <a:avLst/>
          </a:prstGeom>
          <a:noFill/>
        </p:spPr>
        <p:txBody>
          <a:bodyPr wrap="square" rtlCol="0">
            <a:spAutoFit/>
          </a:bodyPr>
          <a:lstStyle/>
          <a:p>
            <a:r>
              <a:rPr lang="en-US" sz="4400" b="1" cap="small" dirty="0">
                <a:solidFill>
                  <a:srgbClr val="003366"/>
                </a:solidFill>
                <a:latin typeface="Tekton Pro Ext" panose="020F0605020208020904" pitchFamily="34" charset="0"/>
              </a:rPr>
              <a:t>SEO algorithm</a:t>
            </a:r>
          </a:p>
          <a:p>
            <a:endParaRPr lang="en-US" sz="4000" dirty="0">
              <a:latin typeface="Bahnschrift" panose="020B0502040204020203" pitchFamily="34" charset="0"/>
            </a:endParaRPr>
          </a:p>
        </p:txBody>
      </p:sp>
      <p:sp>
        <p:nvSpPr>
          <p:cNvPr id="4" name="TextBox 3">
            <a:extLst>
              <a:ext uri="{FF2B5EF4-FFF2-40B4-BE49-F238E27FC236}">
                <a16:creationId xmlns:a16="http://schemas.microsoft.com/office/drawing/2014/main" id="{18E95F9E-4D18-4E0B-A9D7-385FBCD45A2E}"/>
              </a:ext>
            </a:extLst>
          </p:cNvPr>
          <p:cNvSpPr txBox="1"/>
          <p:nvPr/>
        </p:nvSpPr>
        <p:spPr>
          <a:xfrm>
            <a:off x="318052" y="858770"/>
            <a:ext cx="10919791" cy="584775"/>
          </a:xfrm>
          <a:prstGeom prst="rect">
            <a:avLst/>
          </a:prstGeom>
          <a:noFill/>
        </p:spPr>
        <p:txBody>
          <a:bodyPr wrap="square" rtlCol="0">
            <a:spAutoFit/>
          </a:bodyPr>
          <a:lstStyle/>
          <a:p>
            <a:r>
              <a:rPr lang="en-US" sz="1600" dirty="0">
                <a:solidFill>
                  <a:srgbClr val="202124"/>
                </a:solidFill>
                <a:latin typeface="arial" panose="020B0604020202020204" pitchFamily="34" charset="0"/>
              </a:rPr>
              <a:t>Here’s a list of the most well-known algo updates in the last decade that shaped the way Google algorithm works:</a:t>
            </a:r>
          </a:p>
          <a:p>
            <a:endParaRPr lang="en-US" sz="1600" dirty="0">
              <a:solidFill>
                <a:srgbClr val="202124"/>
              </a:solidFill>
              <a:latin typeface="arial" panose="020B0604020202020204" pitchFamily="34" charset="0"/>
            </a:endParaRPr>
          </a:p>
        </p:txBody>
      </p:sp>
      <p:sp>
        <p:nvSpPr>
          <p:cNvPr id="2" name="TextBox 1">
            <a:extLst>
              <a:ext uri="{FF2B5EF4-FFF2-40B4-BE49-F238E27FC236}">
                <a16:creationId xmlns:a16="http://schemas.microsoft.com/office/drawing/2014/main" id="{D8484AC8-4630-4EA0-BEF6-878BFA1AA8F7}"/>
              </a:ext>
            </a:extLst>
          </p:cNvPr>
          <p:cNvSpPr txBox="1"/>
          <p:nvPr/>
        </p:nvSpPr>
        <p:spPr>
          <a:xfrm>
            <a:off x="450577" y="1338470"/>
            <a:ext cx="3951988" cy="1631216"/>
          </a:xfrm>
          <a:prstGeom prst="rect">
            <a:avLst/>
          </a:prstGeom>
          <a:noFill/>
        </p:spPr>
        <p:txBody>
          <a:bodyPr wrap="square" rtlCol="0">
            <a:spAutoFit/>
          </a:bodyPr>
          <a:lstStyle/>
          <a:p>
            <a:r>
              <a:rPr lang="en-US" sz="2800" b="1" dirty="0">
                <a:solidFill>
                  <a:srgbClr val="7030A0"/>
                </a:solidFill>
                <a:latin typeface="Bahnschrift Light SemiCondensed" panose="020B0502040204020203" pitchFamily="34" charset="0"/>
              </a:rPr>
              <a:t>Pigeon (2014)</a:t>
            </a:r>
          </a:p>
          <a:p>
            <a:r>
              <a:rPr lang="en-US" dirty="0"/>
              <a:t>Pigeon focused on the improvement of the local results both in terms of quality and accuracy.</a:t>
            </a:r>
          </a:p>
          <a:p>
            <a:endParaRPr lang="en-US" dirty="0"/>
          </a:p>
        </p:txBody>
      </p:sp>
      <p:pic>
        <p:nvPicPr>
          <p:cNvPr id="7" name="Picture 6">
            <a:extLst>
              <a:ext uri="{FF2B5EF4-FFF2-40B4-BE49-F238E27FC236}">
                <a16:creationId xmlns:a16="http://schemas.microsoft.com/office/drawing/2014/main" id="{FEACE71F-FC47-4584-9E33-EBC8E676D2DE}"/>
              </a:ext>
            </a:extLst>
          </p:cNvPr>
          <p:cNvPicPr>
            <a:picLocks noChangeAspect="1"/>
          </p:cNvPicPr>
          <p:nvPr/>
        </p:nvPicPr>
        <p:blipFill>
          <a:blip r:embed="rId3"/>
          <a:stretch>
            <a:fillRect/>
          </a:stretch>
        </p:blipFill>
        <p:spPr>
          <a:xfrm>
            <a:off x="5151512" y="1151021"/>
            <a:ext cx="6192346" cy="23299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B9E87BCA-5850-4A17-8BA6-D1965664C442}"/>
              </a:ext>
            </a:extLst>
          </p:cNvPr>
          <p:cNvPicPr>
            <a:picLocks noChangeAspect="1"/>
          </p:cNvPicPr>
          <p:nvPr/>
        </p:nvPicPr>
        <p:blipFill>
          <a:blip r:embed="rId4"/>
          <a:stretch>
            <a:fillRect/>
          </a:stretch>
        </p:blipFill>
        <p:spPr>
          <a:xfrm>
            <a:off x="556592" y="2610678"/>
            <a:ext cx="10919791" cy="4081049"/>
          </a:xfrm>
          <a:prstGeom prst="rect">
            <a:avLst/>
          </a:prstGeom>
        </p:spPr>
      </p:pic>
    </p:spTree>
    <p:extLst>
      <p:ext uri="{BB962C8B-B14F-4D97-AF65-F5344CB8AC3E}">
        <p14:creationId xmlns:p14="http://schemas.microsoft.com/office/powerpoint/2010/main" val="1575886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6000" b="-46000"/>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1C29391-A7B8-471B-8228-8C6F87EFD260}"/>
              </a:ext>
            </a:extLst>
          </p:cNvPr>
          <p:cNvSpPr txBox="1"/>
          <p:nvPr/>
        </p:nvSpPr>
        <p:spPr>
          <a:xfrm>
            <a:off x="4402565" y="166273"/>
            <a:ext cx="6079905" cy="1384995"/>
          </a:xfrm>
          <a:prstGeom prst="rect">
            <a:avLst/>
          </a:prstGeom>
          <a:noFill/>
        </p:spPr>
        <p:txBody>
          <a:bodyPr wrap="square" rtlCol="0">
            <a:spAutoFit/>
          </a:bodyPr>
          <a:lstStyle/>
          <a:p>
            <a:r>
              <a:rPr lang="en-US" sz="4400" b="1" cap="small" dirty="0">
                <a:solidFill>
                  <a:srgbClr val="003366"/>
                </a:solidFill>
                <a:latin typeface="Tekton Pro Ext" panose="020F0605020208020904" pitchFamily="34" charset="0"/>
              </a:rPr>
              <a:t>SEO algorithm</a:t>
            </a:r>
          </a:p>
          <a:p>
            <a:endParaRPr lang="en-US" sz="4000" dirty="0">
              <a:latin typeface="Bahnschrift" panose="020B0502040204020203" pitchFamily="34" charset="0"/>
            </a:endParaRPr>
          </a:p>
        </p:txBody>
      </p:sp>
      <p:sp>
        <p:nvSpPr>
          <p:cNvPr id="4" name="TextBox 3">
            <a:extLst>
              <a:ext uri="{FF2B5EF4-FFF2-40B4-BE49-F238E27FC236}">
                <a16:creationId xmlns:a16="http://schemas.microsoft.com/office/drawing/2014/main" id="{18E95F9E-4D18-4E0B-A9D7-385FBCD45A2E}"/>
              </a:ext>
            </a:extLst>
          </p:cNvPr>
          <p:cNvSpPr txBox="1"/>
          <p:nvPr/>
        </p:nvSpPr>
        <p:spPr>
          <a:xfrm>
            <a:off x="318052" y="858770"/>
            <a:ext cx="10919791" cy="584775"/>
          </a:xfrm>
          <a:prstGeom prst="rect">
            <a:avLst/>
          </a:prstGeom>
          <a:noFill/>
        </p:spPr>
        <p:txBody>
          <a:bodyPr wrap="square" rtlCol="0">
            <a:spAutoFit/>
          </a:bodyPr>
          <a:lstStyle/>
          <a:p>
            <a:r>
              <a:rPr lang="en-US" sz="1600" dirty="0">
                <a:solidFill>
                  <a:srgbClr val="202124"/>
                </a:solidFill>
                <a:latin typeface="arial" panose="020B0604020202020204" pitchFamily="34" charset="0"/>
              </a:rPr>
              <a:t>Here’s a list of the most well-known algo updates in the last decade that shaped the way Google algorithm works:</a:t>
            </a:r>
          </a:p>
          <a:p>
            <a:endParaRPr lang="en-US" sz="1600" dirty="0">
              <a:solidFill>
                <a:srgbClr val="202124"/>
              </a:solidFill>
              <a:latin typeface="arial" panose="020B0604020202020204" pitchFamily="34" charset="0"/>
            </a:endParaRPr>
          </a:p>
        </p:txBody>
      </p:sp>
      <p:sp>
        <p:nvSpPr>
          <p:cNvPr id="2" name="TextBox 1">
            <a:extLst>
              <a:ext uri="{FF2B5EF4-FFF2-40B4-BE49-F238E27FC236}">
                <a16:creationId xmlns:a16="http://schemas.microsoft.com/office/drawing/2014/main" id="{D8484AC8-4630-4EA0-BEF6-878BFA1AA8F7}"/>
              </a:ext>
            </a:extLst>
          </p:cNvPr>
          <p:cNvSpPr txBox="1"/>
          <p:nvPr/>
        </p:nvSpPr>
        <p:spPr>
          <a:xfrm>
            <a:off x="450576" y="1338470"/>
            <a:ext cx="4620187" cy="2739211"/>
          </a:xfrm>
          <a:prstGeom prst="rect">
            <a:avLst/>
          </a:prstGeom>
          <a:noFill/>
        </p:spPr>
        <p:txBody>
          <a:bodyPr wrap="square" rtlCol="0">
            <a:spAutoFit/>
          </a:bodyPr>
          <a:lstStyle/>
          <a:p>
            <a:r>
              <a:rPr lang="en-US" sz="2800" b="1" dirty="0">
                <a:solidFill>
                  <a:srgbClr val="7030A0"/>
                </a:solidFill>
                <a:latin typeface="Bahnschrift Light SemiCondensed" panose="020B0502040204020203" pitchFamily="34" charset="0"/>
              </a:rPr>
              <a:t>RankBrain (2015)</a:t>
            </a:r>
          </a:p>
          <a:p>
            <a:r>
              <a:rPr lang="en-US" dirty="0"/>
              <a:t>As mentioned earlier, RankBrain is a machine-learning component of Google’s Hummingbird algorithm that helps provide more relevant search results.</a:t>
            </a:r>
          </a:p>
          <a:p>
            <a:r>
              <a:rPr lang="en-US" dirty="0"/>
              <a:t>RankBrain is a part of Google’s Hummingbird algorithm. It is a machine learning system that helps Google understand the meaning behind queries and serve best-matching search results</a:t>
            </a:r>
          </a:p>
        </p:txBody>
      </p:sp>
      <p:pic>
        <p:nvPicPr>
          <p:cNvPr id="3" name="Picture 2">
            <a:extLst>
              <a:ext uri="{FF2B5EF4-FFF2-40B4-BE49-F238E27FC236}">
                <a16:creationId xmlns:a16="http://schemas.microsoft.com/office/drawing/2014/main" id="{752E5CB2-77AF-4FB2-9429-F31EBA4BAD10}"/>
              </a:ext>
            </a:extLst>
          </p:cNvPr>
          <p:cNvPicPr>
            <a:picLocks noChangeAspect="1"/>
          </p:cNvPicPr>
          <p:nvPr/>
        </p:nvPicPr>
        <p:blipFill>
          <a:blip r:embed="rId3"/>
          <a:stretch>
            <a:fillRect/>
          </a:stretch>
        </p:blipFill>
        <p:spPr>
          <a:xfrm>
            <a:off x="5419545" y="1443545"/>
            <a:ext cx="5905500" cy="3495675"/>
          </a:xfrm>
          <a:prstGeom prst="rect">
            <a:avLst/>
          </a:prstGeom>
        </p:spPr>
      </p:pic>
    </p:spTree>
    <p:extLst>
      <p:ext uri="{BB962C8B-B14F-4D97-AF65-F5344CB8AC3E}">
        <p14:creationId xmlns:p14="http://schemas.microsoft.com/office/powerpoint/2010/main" val="3039234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374865-5F52-42AA-97AB-E270C0CF4799}"/>
              </a:ext>
            </a:extLst>
          </p:cNvPr>
          <p:cNvPicPr>
            <a:picLocks noChangeAspect="1"/>
          </p:cNvPicPr>
          <p:nvPr/>
        </p:nvPicPr>
        <p:blipFill rotWithShape="1">
          <a:blip r:embed="rId2">
            <a:extLst>
              <a:ext uri="{28A0092B-C50C-407E-A947-70E740481C1C}">
                <a14:useLocalDpi xmlns:a14="http://schemas.microsoft.com/office/drawing/2010/main" val="0"/>
              </a:ext>
            </a:extLst>
          </a:blip>
          <a:srcRect b="15590"/>
          <a:stretch/>
        </p:blipFill>
        <p:spPr>
          <a:xfrm>
            <a:off x="0" y="96504"/>
            <a:ext cx="11760200" cy="6761496"/>
          </a:xfrm>
          <a:prstGeom prst="rect">
            <a:avLst/>
          </a:prstGeom>
        </p:spPr>
      </p:pic>
    </p:spTree>
    <p:extLst>
      <p:ext uri="{BB962C8B-B14F-4D97-AF65-F5344CB8AC3E}">
        <p14:creationId xmlns:p14="http://schemas.microsoft.com/office/powerpoint/2010/main" val="3993555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6000" b="-46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6F65F9-DF56-4FA2-A261-6CA1BD95D336}"/>
              </a:ext>
            </a:extLst>
          </p:cNvPr>
          <p:cNvSpPr txBox="1"/>
          <p:nvPr/>
        </p:nvSpPr>
        <p:spPr>
          <a:xfrm>
            <a:off x="1603717" y="1167618"/>
            <a:ext cx="9312812" cy="3305908"/>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81C29391-A7B8-471B-8228-8C6F87EFD260}"/>
              </a:ext>
            </a:extLst>
          </p:cNvPr>
          <p:cNvSpPr txBox="1"/>
          <p:nvPr/>
        </p:nvSpPr>
        <p:spPr>
          <a:xfrm>
            <a:off x="1440180" y="429108"/>
            <a:ext cx="8848578" cy="2769989"/>
          </a:xfrm>
          <a:prstGeom prst="rect">
            <a:avLst/>
          </a:prstGeom>
          <a:noFill/>
        </p:spPr>
        <p:txBody>
          <a:bodyPr wrap="square" rtlCol="0">
            <a:spAutoFit/>
          </a:bodyPr>
          <a:lstStyle/>
          <a:p>
            <a:pPr algn="l" rtl="0"/>
            <a:r>
              <a:rPr lang="en-US" sz="4400" b="1" i="0" u="none" strike="noStrike" cap="small" dirty="0">
                <a:solidFill>
                  <a:srgbClr val="003366"/>
                </a:solidFill>
                <a:effectLst/>
                <a:latin typeface="Tekton Pro Ext" panose="020F0605020208020904" pitchFamily="34" charset="0"/>
              </a:rPr>
              <a:t>Working of Search Engine</a:t>
            </a:r>
          </a:p>
          <a:p>
            <a:pPr algn="l" rtl="0">
              <a:buFont typeface="Arial" panose="020B0604020202020204" pitchFamily="34" charset="0"/>
              <a:buChar char="•"/>
            </a:pPr>
            <a:r>
              <a:rPr lang="en-US" sz="1800" b="0" i="0" u="none" strike="noStrike" dirty="0">
                <a:solidFill>
                  <a:srgbClr val="000000"/>
                </a:solidFill>
                <a:effectLst/>
                <a:latin typeface="Verdana" panose="020B0604030504040204" pitchFamily="34" charset="0"/>
              </a:rPr>
              <a:t>A Search Engine operates is a three manner-:</a:t>
            </a:r>
            <a:endParaRPr lang="en-US" sz="1800" b="0" i="0" u="none" strike="noStrike" dirty="0">
              <a:solidFill>
                <a:srgbClr val="9A0000"/>
              </a:solidFill>
              <a:effectLst/>
              <a:latin typeface="Verdana" panose="020B0604030504040204" pitchFamily="34" charset="0"/>
            </a:endParaRPr>
          </a:p>
          <a:p>
            <a:pPr algn="l" rtl="0"/>
            <a:r>
              <a:rPr lang="en-US" sz="1800" b="0" i="0" u="none" strike="noStrike" dirty="0">
                <a:solidFill>
                  <a:srgbClr val="000000"/>
                </a:solidFill>
                <a:effectLst/>
                <a:latin typeface="Verdana" panose="020B0604030504040204" pitchFamily="34" charset="0"/>
              </a:rPr>
              <a:t>​</a:t>
            </a:r>
          </a:p>
          <a:p>
            <a:pPr algn="l" rtl="0">
              <a:buFont typeface="Arial" panose="020B0604020202020204" pitchFamily="34" charset="0"/>
              <a:buChar char="•"/>
            </a:pPr>
            <a:r>
              <a:rPr lang="en-US" sz="1800" b="1" i="0" u="none" strike="noStrike" dirty="0">
                <a:solidFill>
                  <a:srgbClr val="000000"/>
                </a:solidFill>
                <a:effectLst/>
                <a:latin typeface="Verdana" panose="020B0604030504040204" pitchFamily="34" charset="0"/>
              </a:rPr>
              <a:t>Web Crawling</a:t>
            </a:r>
            <a:endParaRPr lang="en-US" sz="1800" b="0" i="0" u="none" strike="noStrike" dirty="0">
              <a:solidFill>
                <a:srgbClr val="9A0000"/>
              </a:solidFill>
              <a:effectLst/>
              <a:latin typeface="Verdana" panose="020B0604030504040204" pitchFamily="34" charset="0"/>
            </a:endParaRPr>
          </a:p>
          <a:p>
            <a:pPr algn="l" rtl="0">
              <a:buFont typeface="Arial" panose="020B0604020202020204" pitchFamily="34" charset="0"/>
              <a:buChar char="•"/>
            </a:pPr>
            <a:r>
              <a:rPr lang="en-US" sz="1800" b="1" i="0" u="none" strike="noStrike" dirty="0">
                <a:solidFill>
                  <a:srgbClr val="000000"/>
                </a:solidFill>
                <a:effectLst/>
                <a:latin typeface="Verdana" panose="020B0604030504040204" pitchFamily="34" charset="0"/>
              </a:rPr>
              <a:t>Indexing</a:t>
            </a:r>
            <a:endParaRPr lang="en-US" sz="1800" b="0" i="0" u="none" strike="noStrike" dirty="0">
              <a:solidFill>
                <a:srgbClr val="9A0000"/>
              </a:solidFill>
              <a:effectLst/>
              <a:latin typeface="Verdana" panose="020B0604030504040204" pitchFamily="34" charset="0"/>
            </a:endParaRPr>
          </a:p>
          <a:p>
            <a:pPr algn="l" rtl="0">
              <a:buFont typeface="Arial" panose="020B0604020202020204" pitchFamily="34" charset="0"/>
              <a:buChar char="•"/>
            </a:pPr>
            <a:r>
              <a:rPr lang="en-US" sz="1800" b="1" i="0" u="none" strike="noStrike" dirty="0">
                <a:solidFill>
                  <a:srgbClr val="000000"/>
                </a:solidFill>
                <a:effectLst/>
                <a:latin typeface="Verdana" panose="020B0604030504040204" pitchFamily="34" charset="0"/>
              </a:rPr>
              <a:t>Ranking and Serving Results</a:t>
            </a:r>
            <a:endParaRPr lang="en-US" sz="1800" b="0" i="0" u="none" strike="noStrike" dirty="0">
              <a:solidFill>
                <a:srgbClr val="9A0000"/>
              </a:solidFill>
              <a:effectLst/>
              <a:latin typeface="Verdana" panose="020B0604030504040204" pitchFamily="34" charset="0"/>
            </a:endParaRPr>
          </a:p>
          <a:p>
            <a:endParaRPr lang="en-US" sz="4000" dirty="0">
              <a:latin typeface="Bahnschrift" panose="020B0502040204020203" pitchFamily="34" charset="0"/>
            </a:endParaRPr>
          </a:p>
        </p:txBody>
      </p:sp>
      <p:pic>
        <p:nvPicPr>
          <p:cNvPr id="3" name="Picture 2">
            <a:extLst>
              <a:ext uri="{FF2B5EF4-FFF2-40B4-BE49-F238E27FC236}">
                <a16:creationId xmlns:a16="http://schemas.microsoft.com/office/drawing/2014/main" id="{FFCF3EA6-C788-47AD-A013-5719A4D58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9260" y="2735213"/>
            <a:ext cx="6181725" cy="3476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7678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6000" b="-46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6F65F9-DF56-4FA2-A261-6CA1BD95D336}"/>
              </a:ext>
            </a:extLst>
          </p:cNvPr>
          <p:cNvSpPr txBox="1"/>
          <p:nvPr/>
        </p:nvSpPr>
        <p:spPr>
          <a:xfrm>
            <a:off x="1444283" y="1093643"/>
            <a:ext cx="9312812" cy="3305908"/>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81C29391-A7B8-471B-8228-8C6F87EFD260}"/>
              </a:ext>
            </a:extLst>
          </p:cNvPr>
          <p:cNvSpPr txBox="1"/>
          <p:nvPr/>
        </p:nvSpPr>
        <p:spPr>
          <a:xfrm>
            <a:off x="1097280" y="378308"/>
            <a:ext cx="4749338" cy="1384995"/>
          </a:xfrm>
          <a:prstGeom prst="rect">
            <a:avLst/>
          </a:prstGeom>
          <a:noFill/>
        </p:spPr>
        <p:txBody>
          <a:bodyPr wrap="square" rtlCol="0">
            <a:spAutoFit/>
          </a:bodyPr>
          <a:lstStyle/>
          <a:p>
            <a:r>
              <a:rPr lang="en-US" sz="4400" b="1" cap="small" dirty="0">
                <a:solidFill>
                  <a:srgbClr val="003366"/>
                </a:solidFill>
                <a:latin typeface="Tekton Pro Ext" panose="020F0605020208020904" pitchFamily="34" charset="0"/>
              </a:rPr>
              <a:t>Types OF SEO</a:t>
            </a:r>
          </a:p>
          <a:p>
            <a:endParaRPr lang="en-US" sz="4000" dirty="0">
              <a:latin typeface="Bahnschrift" panose="020B0502040204020203" pitchFamily="34" charset="0"/>
            </a:endParaRPr>
          </a:p>
        </p:txBody>
      </p:sp>
      <p:pic>
        <p:nvPicPr>
          <p:cNvPr id="5" name="Picture 4">
            <a:extLst>
              <a:ext uri="{FF2B5EF4-FFF2-40B4-BE49-F238E27FC236}">
                <a16:creationId xmlns:a16="http://schemas.microsoft.com/office/drawing/2014/main" id="{E5A15AB6-B870-4E8F-975D-C1E13BAF299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896" b="91146" l="9961" r="89941">
                        <a14:foregroundMark x1="41797" y1="89323" x2="53320" y2="90885"/>
                        <a14:foregroundMark x1="53320" y1="90885" x2="47949" y2="89844"/>
                        <a14:foregroundMark x1="47949" y1="89844" x2="53223" y2="91146"/>
                        <a14:foregroundMark x1="53223" y1="91146" x2="53320" y2="91146"/>
                      </a14:backgroundRemoval>
                    </a14:imgEffect>
                  </a14:imgLayer>
                </a14:imgProps>
              </a:ext>
              <a:ext uri="{28A0092B-C50C-407E-A947-70E740481C1C}">
                <a14:useLocalDpi xmlns:a14="http://schemas.microsoft.com/office/drawing/2010/main" val="0"/>
              </a:ext>
            </a:extLst>
          </a:blip>
          <a:stretch>
            <a:fillRect/>
          </a:stretch>
        </p:blipFill>
        <p:spPr>
          <a:xfrm>
            <a:off x="949569" y="846330"/>
            <a:ext cx="9144000" cy="5765317"/>
          </a:xfrm>
          <a:prstGeom prst="rect">
            <a:avLst/>
          </a:prstGeom>
        </p:spPr>
      </p:pic>
    </p:spTree>
    <p:extLst>
      <p:ext uri="{BB962C8B-B14F-4D97-AF65-F5344CB8AC3E}">
        <p14:creationId xmlns:p14="http://schemas.microsoft.com/office/powerpoint/2010/main" val="1491276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6000" b="-46000"/>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1C29391-A7B8-471B-8228-8C6F87EFD260}"/>
              </a:ext>
            </a:extLst>
          </p:cNvPr>
          <p:cNvSpPr txBox="1"/>
          <p:nvPr/>
        </p:nvSpPr>
        <p:spPr>
          <a:xfrm>
            <a:off x="3507136" y="351804"/>
            <a:ext cx="8848578" cy="1384995"/>
          </a:xfrm>
          <a:prstGeom prst="rect">
            <a:avLst/>
          </a:prstGeom>
          <a:noFill/>
        </p:spPr>
        <p:txBody>
          <a:bodyPr wrap="square" rtlCol="0">
            <a:spAutoFit/>
          </a:bodyPr>
          <a:lstStyle/>
          <a:p>
            <a:r>
              <a:rPr lang="en-US" sz="4400" b="1" cap="small" dirty="0">
                <a:solidFill>
                  <a:srgbClr val="003366"/>
                </a:solidFill>
                <a:latin typeface="Tekton Pro Ext" panose="020F0605020208020904" pitchFamily="34" charset="0"/>
              </a:rPr>
              <a:t>Types OF SEO</a:t>
            </a:r>
          </a:p>
          <a:p>
            <a:endParaRPr lang="en-US" sz="4000" dirty="0">
              <a:latin typeface="Bahnschrift" panose="020B0502040204020203" pitchFamily="34" charset="0"/>
            </a:endParaRPr>
          </a:p>
        </p:txBody>
      </p:sp>
      <p:sp>
        <p:nvSpPr>
          <p:cNvPr id="3" name="TextBox 2">
            <a:extLst>
              <a:ext uri="{FF2B5EF4-FFF2-40B4-BE49-F238E27FC236}">
                <a16:creationId xmlns:a16="http://schemas.microsoft.com/office/drawing/2014/main" id="{0EFA9A36-5586-40B0-905C-B4AC6E045C72}"/>
              </a:ext>
            </a:extLst>
          </p:cNvPr>
          <p:cNvSpPr txBox="1"/>
          <p:nvPr/>
        </p:nvSpPr>
        <p:spPr>
          <a:xfrm>
            <a:off x="364435" y="1192792"/>
            <a:ext cx="3670851" cy="2769989"/>
          </a:xfrm>
          <a:prstGeom prst="rect">
            <a:avLst/>
          </a:prstGeom>
          <a:noFill/>
        </p:spPr>
        <p:txBody>
          <a:bodyPr wrap="square" rtlCol="0">
            <a:spAutoFit/>
          </a:bodyPr>
          <a:lstStyle/>
          <a:p>
            <a:r>
              <a:rPr lang="en-US" sz="2800" dirty="0">
                <a:solidFill>
                  <a:schemeClr val="accent2">
                    <a:lumMod val="75000"/>
                  </a:schemeClr>
                </a:solidFill>
                <a:effectLst>
                  <a:outerShdw blurRad="38100" dist="38100" dir="2700000" algn="tl">
                    <a:srgbClr val="000000">
                      <a:alpha val="43137"/>
                    </a:srgbClr>
                  </a:outerShdw>
                </a:effectLst>
              </a:rPr>
              <a:t>ON PAGE SEO</a:t>
            </a:r>
          </a:p>
          <a:p>
            <a:r>
              <a:rPr lang="en-US" sz="2400" dirty="0"/>
              <a:t>REFERS AS  OPTIMIZING THE PARTS OF YOUR WEBSITE YOU CONTROL </a:t>
            </a:r>
            <a:r>
              <a:rPr lang="en-US" dirty="0"/>
              <a:t>LIKE</a:t>
            </a:r>
          </a:p>
          <a:p>
            <a:r>
              <a:rPr lang="en-US" sz="1400" dirty="0"/>
              <a:t>HTML</a:t>
            </a:r>
          </a:p>
          <a:p>
            <a:r>
              <a:rPr lang="en-US" sz="1400" dirty="0"/>
              <a:t>TITLE</a:t>
            </a:r>
          </a:p>
          <a:p>
            <a:r>
              <a:rPr lang="en-US" sz="1400" dirty="0"/>
              <a:t>META DESCRIPTION</a:t>
            </a:r>
          </a:p>
          <a:p>
            <a:r>
              <a:rPr lang="en-US" sz="1400" dirty="0"/>
              <a:t>URL</a:t>
            </a:r>
          </a:p>
          <a:p>
            <a:endParaRPr lang="en-US" dirty="0"/>
          </a:p>
        </p:txBody>
      </p:sp>
      <p:sp>
        <p:nvSpPr>
          <p:cNvPr id="8" name="TextBox 7">
            <a:extLst>
              <a:ext uri="{FF2B5EF4-FFF2-40B4-BE49-F238E27FC236}">
                <a16:creationId xmlns:a16="http://schemas.microsoft.com/office/drawing/2014/main" id="{464A64A6-CE18-4291-B5E5-A60F6E6123DB}"/>
              </a:ext>
            </a:extLst>
          </p:cNvPr>
          <p:cNvSpPr txBox="1"/>
          <p:nvPr/>
        </p:nvSpPr>
        <p:spPr>
          <a:xfrm>
            <a:off x="4035286" y="1191419"/>
            <a:ext cx="3670851" cy="3108543"/>
          </a:xfrm>
          <a:prstGeom prst="rect">
            <a:avLst/>
          </a:prstGeom>
          <a:noFill/>
        </p:spPr>
        <p:txBody>
          <a:bodyPr wrap="square" rtlCol="0">
            <a:spAutoFit/>
          </a:bodyPr>
          <a:lstStyle/>
          <a:p>
            <a:r>
              <a:rPr lang="en-US" sz="2800" dirty="0">
                <a:solidFill>
                  <a:schemeClr val="accent2">
                    <a:lumMod val="75000"/>
                  </a:schemeClr>
                </a:solidFill>
                <a:effectLst>
                  <a:outerShdw blurRad="38100" dist="38100" dir="2700000" algn="tl">
                    <a:srgbClr val="000000">
                      <a:alpha val="43137"/>
                    </a:srgbClr>
                  </a:outerShdw>
                </a:effectLst>
              </a:rPr>
              <a:t>OFF PAGE SEO</a:t>
            </a:r>
          </a:p>
          <a:p>
            <a:r>
              <a:rPr lang="en-US" sz="2400" dirty="0"/>
              <a:t>FOCUSES ON THE RANKING FACTORS THAT OCCUR OUT SIDE OF YOUR WEBSITE LIKE BRAND MENTIONS</a:t>
            </a:r>
          </a:p>
          <a:p>
            <a:r>
              <a:rPr lang="en-US" sz="2400" dirty="0"/>
              <a:t>Social links</a:t>
            </a:r>
          </a:p>
          <a:p>
            <a:r>
              <a:rPr lang="en-US" sz="2400" dirty="0"/>
              <a:t>Domain authority</a:t>
            </a:r>
          </a:p>
          <a:p>
            <a:endParaRPr lang="en-US" sz="2400" dirty="0"/>
          </a:p>
        </p:txBody>
      </p:sp>
      <p:cxnSp>
        <p:nvCxnSpPr>
          <p:cNvPr id="10" name="Straight Arrow Connector 9">
            <a:extLst>
              <a:ext uri="{FF2B5EF4-FFF2-40B4-BE49-F238E27FC236}">
                <a16:creationId xmlns:a16="http://schemas.microsoft.com/office/drawing/2014/main" id="{21C3E46B-CD9A-4996-BCF5-5CAE5CF93A2B}"/>
              </a:ext>
            </a:extLst>
          </p:cNvPr>
          <p:cNvCxnSpPr>
            <a:cxnSpLocks/>
          </p:cNvCxnSpPr>
          <p:nvPr/>
        </p:nvCxnSpPr>
        <p:spPr>
          <a:xfrm flipH="1">
            <a:off x="1166192" y="4532243"/>
            <a:ext cx="1033669" cy="1603514"/>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7309932-A7F7-4105-9852-36C370F76792}"/>
              </a:ext>
            </a:extLst>
          </p:cNvPr>
          <p:cNvCxnSpPr/>
          <p:nvPr/>
        </p:nvCxnSpPr>
        <p:spPr>
          <a:xfrm>
            <a:off x="2199861" y="4479235"/>
            <a:ext cx="1307275" cy="157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6D88DB6-EA8C-4C7B-A70A-62CF2EE41E0F}"/>
              </a:ext>
            </a:extLst>
          </p:cNvPr>
          <p:cNvSpPr txBox="1"/>
          <p:nvPr/>
        </p:nvSpPr>
        <p:spPr>
          <a:xfrm>
            <a:off x="490331" y="6188765"/>
            <a:ext cx="4399722" cy="369332"/>
          </a:xfrm>
          <a:prstGeom prst="rect">
            <a:avLst/>
          </a:prstGeom>
          <a:noFill/>
        </p:spPr>
        <p:txBody>
          <a:bodyPr wrap="square" rtlCol="0">
            <a:spAutoFit/>
          </a:bodyPr>
          <a:lstStyle/>
          <a:p>
            <a:r>
              <a:rPr lang="en-US" dirty="0"/>
              <a:t>BLACK HAT          GRAY HAT          WHITE HAT</a:t>
            </a:r>
          </a:p>
        </p:txBody>
      </p:sp>
      <p:cxnSp>
        <p:nvCxnSpPr>
          <p:cNvPr id="16" name="Straight Arrow Connector 15">
            <a:extLst>
              <a:ext uri="{FF2B5EF4-FFF2-40B4-BE49-F238E27FC236}">
                <a16:creationId xmlns:a16="http://schemas.microsoft.com/office/drawing/2014/main" id="{601EE590-BE03-4760-8CA2-4722D757C662}"/>
              </a:ext>
            </a:extLst>
          </p:cNvPr>
          <p:cNvCxnSpPr/>
          <p:nvPr/>
        </p:nvCxnSpPr>
        <p:spPr>
          <a:xfrm>
            <a:off x="2199861" y="4505739"/>
            <a:ext cx="92765" cy="139046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a:extLst>
              <a:ext uri="{FF2B5EF4-FFF2-40B4-BE49-F238E27FC236}">
                <a16:creationId xmlns:a16="http://schemas.microsoft.com/office/drawing/2014/main" id="{8C66F1B0-563D-4F98-A802-23A5D83BC19F}"/>
              </a:ext>
            </a:extLst>
          </p:cNvPr>
          <p:cNvCxnSpPr/>
          <p:nvPr/>
        </p:nvCxnSpPr>
        <p:spPr>
          <a:xfrm>
            <a:off x="6095999" y="4227443"/>
            <a:ext cx="1643271" cy="1298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9C7B989-CF8B-445A-AC7D-8B37C7182BB5}"/>
              </a:ext>
            </a:extLst>
          </p:cNvPr>
          <p:cNvCxnSpPr/>
          <p:nvPr/>
        </p:nvCxnSpPr>
        <p:spPr>
          <a:xfrm>
            <a:off x="6095999" y="4184299"/>
            <a:ext cx="0" cy="140811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0D189C62-A214-4BC4-BD4E-62A30BBB7E88}"/>
              </a:ext>
            </a:extLst>
          </p:cNvPr>
          <p:cNvCxnSpPr/>
          <p:nvPr/>
        </p:nvCxnSpPr>
        <p:spPr>
          <a:xfrm flipH="1">
            <a:off x="5194852" y="4227443"/>
            <a:ext cx="901147" cy="1298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0665031-EEE2-4F7E-93C7-39AEE1703C2F}"/>
              </a:ext>
            </a:extLst>
          </p:cNvPr>
          <p:cNvSpPr txBox="1"/>
          <p:nvPr/>
        </p:nvSpPr>
        <p:spPr>
          <a:xfrm>
            <a:off x="5102088" y="5871577"/>
            <a:ext cx="4399722" cy="369332"/>
          </a:xfrm>
          <a:prstGeom prst="rect">
            <a:avLst/>
          </a:prstGeom>
          <a:noFill/>
        </p:spPr>
        <p:txBody>
          <a:bodyPr wrap="square" rtlCol="0">
            <a:spAutoFit/>
          </a:bodyPr>
          <a:lstStyle/>
          <a:p>
            <a:r>
              <a:rPr lang="en-US" dirty="0"/>
              <a:t>BLACK HAT          GRAY HAT          WHITE HAT</a:t>
            </a:r>
          </a:p>
        </p:txBody>
      </p:sp>
      <p:sp>
        <p:nvSpPr>
          <p:cNvPr id="24" name="TextBox 23">
            <a:extLst>
              <a:ext uri="{FF2B5EF4-FFF2-40B4-BE49-F238E27FC236}">
                <a16:creationId xmlns:a16="http://schemas.microsoft.com/office/drawing/2014/main" id="{F0ADC12B-BB81-4964-9E20-BC33EDA4D36A}"/>
              </a:ext>
            </a:extLst>
          </p:cNvPr>
          <p:cNvSpPr txBox="1"/>
          <p:nvPr/>
        </p:nvSpPr>
        <p:spPr>
          <a:xfrm>
            <a:off x="1166192" y="3754582"/>
            <a:ext cx="7756129" cy="954107"/>
          </a:xfrm>
          <a:prstGeom prst="rect">
            <a:avLst/>
          </a:prstGeom>
          <a:noFill/>
        </p:spPr>
        <p:txBody>
          <a:bodyPr wrap="square" rtlCol="0">
            <a:spAutoFit/>
          </a:bodyPr>
          <a:lstStyle/>
          <a:p>
            <a:r>
              <a:rPr lang="en-US" sz="2800" dirty="0">
                <a:effectLst>
                  <a:outerShdw blurRad="38100" dist="38100" dir="2700000" algn="tl">
                    <a:srgbClr val="000000">
                      <a:alpha val="43137"/>
                    </a:srgbClr>
                  </a:outerShdw>
                </a:effectLst>
              </a:rPr>
              <a:t>TECHNIQUES                        </a:t>
            </a:r>
            <a:r>
              <a:rPr lang="en-US" sz="2800" dirty="0" err="1">
                <a:effectLst>
                  <a:outerShdw blurRad="38100" dist="38100" dir="2700000" algn="tl">
                    <a:srgbClr val="000000">
                      <a:alpha val="43137"/>
                    </a:srgbClr>
                  </a:outerShdw>
                </a:effectLst>
              </a:rPr>
              <a:t>TECHNIQUES</a:t>
            </a:r>
            <a:endParaRPr lang="en-US" sz="2800" dirty="0">
              <a:effectLst>
                <a:outerShdw blurRad="38100" dist="38100" dir="2700000" algn="tl">
                  <a:srgbClr val="000000">
                    <a:alpha val="43137"/>
                  </a:srgbClr>
                </a:outerShdw>
              </a:effectLst>
            </a:endParaRPr>
          </a:p>
          <a:p>
            <a:endParaRPr lang="en-US" sz="2800" dirty="0">
              <a:effectLst>
                <a:outerShdw blurRad="38100" dist="38100" dir="2700000" algn="tl">
                  <a:srgbClr val="000000">
                    <a:alpha val="43137"/>
                  </a:srgbClr>
                </a:outerShdw>
              </a:effectLst>
            </a:endParaRPr>
          </a:p>
        </p:txBody>
      </p:sp>
      <p:sp>
        <p:nvSpPr>
          <p:cNvPr id="25" name="TextBox 24">
            <a:extLst>
              <a:ext uri="{FF2B5EF4-FFF2-40B4-BE49-F238E27FC236}">
                <a16:creationId xmlns:a16="http://schemas.microsoft.com/office/drawing/2014/main" id="{063357DF-FFA3-414C-A64A-FBC46933D54D}"/>
              </a:ext>
            </a:extLst>
          </p:cNvPr>
          <p:cNvSpPr txBox="1"/>
          <p:nvPr/>
        </p:nvSpPr>
        <p:spPr>
          <a:xfrm>
            <a:off x="8314229" y="1267240"/>
            <a:ext cx="3670851" cy="2185214"/>
          </a:xfrm>
          <a:prstGeom prst="rect">
            <a:avLst/>
          </a:prstGeom>
          <a:noFill/>
        </p:spPr>
        <p:txBody>
          <a:bodyPr wrap="square" rtlCol="0">
            <a:spAutoFit/>
          </a:bodyPr>
          <a:lstStyle/>
          <a:p>
            <a:r>
              <a:rPr lang="en-US" sz="2800" dirty="0">
                <a:solidFill>
                  <a:schemeClr val="accent2">
                    <a:lumMod val="75000"/>
                  </a:schemeClr>
                </a:solidFill>
                <a:effectLst>
                  <a:outerShdw blurRad="38100" dist="38100" dir="2700000" algn="tl">
                    <a:srgbClr val="000000">
                      <a:alpha val="43137"/>
                    </a:srgbClr>
                  </a:outerShdw>
                </a:effectLst>
              </a:rPr>
              <a:t>Technical SEO</a:t>
            </a:r>
          </a:p>
          <a:p>
            <a:r>
              <a:rPr lang="en-US" dirty="0"/>
              <a:t>Technical aspects like</a:t>
            </a:r>
          </a:p>
          <a:p>
            <a:r>
              <a:rPr lang="en-US" dirty="0"/>
              <a:t>Web </a:t>
            </a:r>
            <a:r>
              <a:rPr lang="en-US" dirty="0" err="1"/>
              <a:t>pg</a:t>
            </a:r>
            <a:r>
              <a:rPr lang="en-US" dirty="0"/>
              <a:t> speed</a:t>
            </a:r>
          </a:p>
          <a:p>
            <a:r>
              <a:rPr lang="en-US" dirty="0"/>
              <a:t>Structure of web </a:t>
            </a:r>
            <a:r>
              <a:rPr lang="en-US" dirty="0" err="1"/>
              <a:t>pg</a:t>
            </a:r>
            <a:endParaRPr lang="en-US" dirty="0"/>
          </a:p>
          <a:p>
            <a:r>
              <a:rPr lang="en-US" dirty="0"/>
              <a:t>Site map</a:t>
            </a:r>
          </a:p>
          <a:p>
            <a:r>
              <a:rPr lang="en-US" dirty="0"/>
              <a:t>Redirect  404 links</a:t>
            </a:r>
          </a:p>
          <a:p>
            <a:r>
              <a:rPr lang="en-US" dirty="0"/>
              <a:t>Mobile </a:t>
            </a:r>
            <a:r>
              <a:rPr lang="en-US" dirty="0" err="1"/>
              <a:t>friendlenss</a:t>
            </a:r>
            <a:endParaRPr lang="en-US" dirty="0"/>
          </a:p>
        </p:txBody>
      </p:sp>
    </p:spTree>
    <p:extLst>
      <p:ext uri="{BB962C8B-B14F-4D97-AF65-F5344CB8AC3E}">
        <p14:creationId xmlns:p14="http://schemas.microsoft.com/office/powerpoint/2010/main" val="1317848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6000" b="-46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6F65F9-DF56-4FA2-A261-6CA1BD95D336}"/>
              </a:ext>
            </a:extLst>
          </p:cNvPr>
          <p:cNvSpPr txBox="1"/>
          <p:nvPr/>
        </p:nvSpPr>
        <p:spPr>
          <a:xfrm>
            <a:off x="1444283" y="1093643"/>
            <a:ext cx="9312812" cy="3305908"/>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81C29391-A7B8-471B-8228-8C6F87EFD260}"/>
              </a:ext>
            </a:extLst>
          </p:cNvPr>
          <p:cNvSpPr txBox="1"/>
          <p:nvPr/>
        </p:nvSpPr>
        <p:spPr>
          <a:xfrm>
            <a:off x="1913011" y="739700"/>
            <a:ext cx="8848578" cy="707886"/>
          </a:xfrm>
          <a:prstGeom prst="rect">
            <a:avLst/>
          </a:prstGeom>
          <a:noFill/>
        </p:spPr>
        <p:txBody>
          <a:bodyPr wrap="square" rtlCol="0">
            <a:spAutoFit/>
          </a:bodyPr>
          <a:lstStyle/>
          <a:p>
            <a:endParaRPr lang="en-US" sz="4000" dirty="0">
              <a:latin typeface="Bahnschrift" panose="020B0502040204020203" pitchFamily="34" charset="0"/>
            </a:endParaRPr>
          </a:p>
        </p:txBody>
      </p:sp>
      <p:pic>
        <p:nvPicPr>
          <p:cNvPr id="3" name="Picture 2">
            <a:extLst>
              <a:ext uri="{FF2B5EF4-FFF2-40B4-BE49-F238E27FC236}">
                <a16:creationId xmlns:a16="http://schemas.microsoft.com/office/drawing/2014/main" id="{04959294-C027-4827-A05A-2D5DBCEC1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3011" y="1032088"/>
            <a:ext cx="7959382" cy="5599257"/>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94670C03-849C-4815-9A43-567ED377156D}"/>
              </a:ext>
            </a:extLst>
          </p:cNvPr>
          <p:cNvSpPr txBox="1"/>
          <p:nvPr/>
        </p:nvSpPr>
        <p:spPr>
          <a:xfrm>
            <a:off x="3430953" y="1032088"/>
            <a:ext cx="5240020" cy="769441"/>
          </a:xfrm>
          <a:prstGeom prst="rect">
            <a:avLst/>
          </a:prstGeom>
          <a:noFill/>
        </p:spPr>
        <p:txBody>
          <a:bodyPr wrap="square" rtlCol="0">
            <a:spAutoFit/>
          </a:bodyPr>
          <a:lstStyle/>
          <a:p>
            <a:r>
              <a:rPr lang="en-US" sz="4400" b="1" cap="small" dirty="0">
                <a:solidFill>
                  <a:srgbClr val="003366"/>
                </a:solidFill>
                <a:latin typeface="Tekton Pro Ext" panose="020F0605020208020904" pitchFamily="34" charset="0"/>
              </a:rPr>
              <a:t>TYPES OF SEO</a:t>
            </a:r>
          </a:p>
        </p:txBody>
      </p:sp>
    </p:spTree>
    <p:extLst>
      <p:ext uri="{BB962C8B-B14F-4D97-AF65-F5344CB8AC3E}">
        <p14:creationId xmlns:p14="http://schemas.microsoft.com/office/powerpoint/2010/main" val="441931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6000" b="-46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6F65F9-DF56-4FA2-A261-6CA1BD95D336}"/>
              </a:ext>
            </a:extLst>
          </p:cNvPr>
          <p:cNvSpPr txBox="1"/>
          <p:nvPr/>
        </p:nvSpPr>
        <p:spPr>
          <a:xfrm>
            <a:off x="1444283" y="1093643"/>
            <a:ext cx="9312812" cy="3305908"/>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81C29391-A7B8-471B-8228-8C6F87EFD260}"/>
              </a:ext>
            </a:extLst>
          </p:cNvPr>
          <p:cNvSpPr txBox="1"/>
          <p:nvPr/>
        </p:nvSpPr>
        <p:spPr>
          <a:xfrm>
            <a:off x="1110532" y="378308"/>
            <a:ext cx="8848578" cy="2062103"/>
          </a:xfrm>
          <a:prstGeom prst="rect">
            <a:avLst/>
          </a:prstGeom>
          <a:noFill/>
        </p:spPr>
        <p:txBody>
          <a:bodyPr wrap="square" rtlCol="0">
            <a:spAutoFit/>
          </a:bodyPr>
          <a:lstStyle/>
          <a:p>
            <a:r>
              <a:rPr lang="en-US" sz="4400" b="1" cap="small" dirty="0">
                <a:solidFill>
                  <a:srgbClr val="003366"/>
                </a:solidFill>
                <a:latin typeface="Tekton Pro Ext" panose="020F0605020208020904" pitchFamily="34" charset="0"/>
              </a:rPr>
              <a:t>Types OF SEO</a:t>
            </a:r>
          </a:p>
          <a:p>
            <a:r>
              <a:rPr lang="en-US" sz="4400" b="1" cap="small" dirty="0">
                <a:solidFill>
                  <a:srgbClr val="003366"/>
                </a:solidFill>
                <a:latin typeface="Tekton Pro Ext" panose="020F0605020208020904" pitchFamily="34" charset="0"/>
              </a:rPr>
              <a:t>            ON PAGE:</a:t>
            </a:r>
          </a:p>
          <a:p>
            <a:endParaRPr lang="en-US" sz="4000" dirty="0">
              <a:latin typeface="Bahnschrift" panose="020B0502040204020203" pitchFamily="34" charset="0"/>
            </a:endParaRPr>
          </a:p>
        </p:txBody>
      </p:sp>
      <p:sp>
        <p:nvSpPr>
          <p:cNvPr id="3" name="TextBox 2">
            <a:extLst>
              <a:ext uri="{FF2B5EF4-FFF2-40B4-BE49-F238E27FC236}">
                <a16:creationId xmlns:a16="http://schemas.microsoft.com/office/drawing/2014/main" id="{168908B1-C3FB-4B54-8EC3-B8EA3B636DCF}"/>
              </a:ext>
            </a:extLst>
          </p:cNvPr>
          <p:cNvSpPr txBox="1"/>
          <p:nvPr/>
        </p:nvSpPr>
        <p:spPr>
          <a:xfrm>
            <a:off x="662609" y="1272209"/>
            <a:ext cx="9488556" cy="3693319"/>
          </a:xfrm>
          <a:prstGeom prst="rect">
            <a:avLst/>
          </a:prstGeom>
          <a:noFill/>
        </p:spPr>
        <p:txBody>
          <a:bodyPr wrap="square" rtlCol="0">
            <a:spAutoFit/>
          </a:bodyPr>
          <a:lstStyle/>
          <a:p>
            <a:r>
              <a:rPr lang="en-US" dirty="0"/>
              <a:t>• HTML tags: </a:t>
            </a:r>
          </a:p>
          <a:p>
            <a:r>
              <a:rPr lang="en-US" dirty="0"/>
              <a:t>Page Titles, Meta Descriptions, Headers are the HTML tags that must be optimized. Visitors see page titles in the search results. Meta description tags describe the contents of the page. Header tags are used to give headings on the page. These tags give specific information about a page to search engines and browsers. Key points to remember</a:t>
            </a:r>
          </a:p>
          <a:p>
            <a:r>
              <a:rPr lang="en-US" dirty="0"/>
              <a:t>o Give a unique and descriptive title.</a:t>
            </a:r>
          </a:p>
          <a:p>
            <a:r>
              <a:rPr lang="en-US" dirty="0"/>
              <a:t>o Include keyword in the title. </a:t>
            </a:r>
          </a:p>
          <a:p>
            <a:r>
              <a:rPr lang="en-US" dirty="0"/>
              <a:t>o A title can have a maximum of 60 characters. </a:t>
            </a:r>
          </a:p>
          <a:p>
            <a:r>
              <a:rPr lang="en-US" dirty="0"/>
              <a:t>o Meta description should briefly summarize the content on the page. Ensure to keep them within 155 characters.</a:t>
            </a:r>
          </a:p>
          <a:p>
            <a:r>
              <a:rPr lang="en-US" dirty="0"/>
              <a:t> o Heading should be unique and interesting. It should include the primary keyword or phrase for which the page is optimized for. Follow heading hierarchy, that is H1 to H6. Include related keywords and phrases in the subheadings. </a:t>
            </a:r>
          </a:p>
        </p:txBody>
      </p:sp>
    </p:spTree>
    <p:extLst>
      <p:ext uri="{BB962C8B-B14F-4D97-AF65-F5344CB8AC3E}">
        <p14:creationId xmlns:p14="http://schemas.microsoft.com/office/powerpoint/2010/main" val="1715522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6000" b="-46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6F65F9-DF56-4FA2-A261-6CA1BD95D336}"/>
              </a:ext>
            </a:extLst>
          </p:cNvPr>
          <p:cNvSpPr txBox="1"/>
          <p:nvPr/>
        </p:nvSpPr>
        <p:spPr>
          <a:xfrm>
            <a:off x="675861" y="1802296"/>
            <a:ext cx="10893287" cy="4555093"/>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rPr>
              <a:t>Gaining relevant traffic </a:t>
            </a:r>
            <a:r>
              <a:rPr lang="en-US" sz="2000" dirty="0"/>
              <a:t>– Off-page SEO is the act of presenting a business' products and services to the online community. A company’s off-page SEO strategy could include message boards, online communities, or social media sites such as Google+, YouTube, Twitter, Facebook, and LinkedIn. This process helps in generating relevant search engine traffic to a Website or blog. Any content published by a business must use keywords that are relevant to its business sector</a:t>
            </a:r>
          </a:p>
          <a:p>
            <a:r>
              <a:rPr lang="en-US" sz="2000" dirty="0"/>
              <a:t> </a:t>
            </a:r>
            <a:r>
              <a:rPr lang="en-US" sz="2400" b="1" dirty="0">
                <a:effectLst>
                  <a:outerShdw blurRad="38100" dist="38100" dir="2700000" algn="tl">
                    <a:srgbClr val="000000">
                      <a:alpha val="43137"/>
                    </a:srgbClr>
                  </a:outerShdw>
                </a:effectLst>
              </a:rPr>
              <a:t>Link building </a:t>
            </a:r>
            <a:r>
              <a:rPr lang="en-US" sz="2000" dirty="0"/>
              <a:t>- It is the process of getting links from other Websites to one’s site. There are several techniques One can write press releases, submit them to directories and news sites. One can develop content that creates links naturally. Link-building is one of the main components of the site’s ranking in Google. The number of links pointing to a page is one of the most important factors affecting ranking. Google considers links from relevant and authoritative sites only</a:t>
            </a:r>
          </a:p>
          <a:p>
            <a:r>
              <a:rPr lang="en-US" sz="2400" b="1" dirty="0">
                <a:effectLst>
                  <a:outerShdw blurRad="38100" dist="38100" dir="2700000" algn="tl">
                    <a:srgbClr val="000000">
                      <a:alpha val="43137"/>
                    </a:srgbClr>
                  </a:outerShdw>
                </a:effectLst>
              </a:rPr>
              <a:t>Improving Website ranking on SERPs </a:t>
            </a:r>
            <a:r>
              <a:rPr lang="en-US" sz="2000" dirty="0"/>
              <a:t>– One can gain new and relevant links to the Webpage from quality authoritative sites, social media, and social bookmarking sites. These backlinks keep working in the background to help improve the search rankings</a:t>
            </a:r>
          </a:p>
          <a:p>
            <a:endParaRPr lang="en-US" dirty="0"/>
          </a:p>
        </p:txBody>
      </p:sp>
      <p:sp>
        <p:nvSpPr>
          <p:cNvPr id="6" name="TextBox 5">
            <a:extLst>
              <a:ext uri="{FF2B5EF4-FFF2-40B4-BE49-F238E27FC236}">
                <a16:creationId xmlns:a16="http://schemas.microsoft.com/office/drawing/2014/main" id="{81C29391-A7B8-471B-8228-8C6F87EFD260}"/>
              </a:ext>
            </a:extLst>
          </p:cNvPr>
          <p:cNvSpPr txBox="1"/>
          <p:nvPr/>
        </p:nvSpPr>
        <p:spPr>
          <a:xfrm>
            <a:off x="2462253" y="0"/>
            <a:ext cx="5595069" cy="2062103"/>
          </a:xfrm>
          <a:prstGeom prst="rect">
            <a:avLst/>
          </a:prstGeom>
          <a:noFill/>
        </p:spPr>
        <p:txBody>
          <a:bodyPr wrap="square" rtlCol="0">
            <a:spAutoFit/>
          </a:bodyPr>
          <a:lstStyle/>
          <a:p>
            <a:r>
              <a:rPr lang="en-US" sz="4400" b="1" cap="small" dirty="0">
                <a:solidFill>
                  <a:srgbClr val="003366"/>
                </a:solidFill>
                <a:latin typeface="Tekton Pro Ext" panose="020F0605020208020904" pitchFamily="34" charset="0"/>
              </a:rPr>
              <a:t>Types OF SEO</a:t>
            </a:r>
          </a:p>
          <a:p>
            <a:r>
              <a:rPr lang="en-US" sz="4400" b="1" cap="small" dirty="0">
                <a:solidFill>
                  <a:srgbClr val="003366"/>
                </a:solidFill>
                <a:latin typeface="Tekton Pro Ext" panose="020F0605020208020904" pitchFamily="34" charset="0"/>
              </a:rPr>
              <a:t>            OFF PAGE:</a:t>
            </a:r>
          </a:p>
          <a:p>
            <a:endParaRPr lang="en-US" sz="4000" dirty="0">
              <a:latin typeface="Bahnschrift" panose="020B0502040204020203" pitchFamily="34" charset="0"/>
            </a:endParaRPr>
          </a:p>
        </p:txBody>
      </p:sp>
    </p:spTree>
    <p:extLst>
      <p:ext uri="{BB962C8B-B14F-4D97-AF65-F5344CB8AC3E}">
        <p14:creationId xmlns:p14="http://schemas.microsoft.com/office/powerpoint/2010/main" val="336336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1009</TotalTime>
  <Words>1525</Words>
  <Application>Microsoft Office PowerPoint</Application>
  <PresentationFormat>Widescreen</PresentationFormat>
  <Paragraphs>117</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Adobe Myungjo Std M</vt:lpstr>
      <vt:lpstr>arial</vt:lpstr>
      <vt:lpstr>arial</vt:lpstr>
      <vt:lpstr>Bahnschrift</vt:lpstr>
      <vt:lpstr>Bahnschrift Light SemiCondensed</vt:lpstr>
      <vt:lpstr>Calibri</vt:lpstr>
      <vt:lpstr>Calibri Light</vt:lpstr>
      <vt:lpstr>Roboto</vt:lpstr>
      <vt:lpstr>Tekton Pro Ext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Ifrah Haider</dc:creator>
  <cp:lastModifiedBy>Maaz ul Haq</cp:lastModifiedBy>
  <cp:revision>28</cp:revision>
  <dcterms:created xsi:type="dcterms:W3CDTF">2023-01-25T08:52:05Z</dcterms:created>
  <dcterms:modified xsi:type="dcterms:W3CDTF">2023-06-21T13:25:12Z</dcterms:modified>
</cp:coreProperties>
</file>