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DB9A25"/>
    <a:srgbClr val="FE9202"/>
    <a:srgbClr val="FFF3E7"/>
    <a:srgbClr val="5EEC3C"/>
    <a:srgbClr val="FFDC47"/>
    <a:srgbClr val="FFCC66"/>
    <a:srgbClr val="007033"/>
    <a:srgbClr val="990099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B73A9-8A79-4B1E-8021-51DCEF86563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68F-DE38-4D0E-99BB-05EE6AB94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1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46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080" y="3335275"/>
            <a:ext cx="7329840" cy="7635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80" y="4098800"/>
            <a:ext cx="7329840" cy="458115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47837714-E600-4E2D-8437-05679343F8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97405"/>
            <a:ext cx="8246070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8225"/>
            <a:ext cx="8246070" cy="2901390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1"/>
                </a:solidFill>
              </a:defRPr>
            </a:lvl2pPr>
            <a:lvl3pPr algn="ctr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B9A2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7406"/>
            <a:ext cx="6260905" cy="335835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197405"/>
            <a:ext cx="8246071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14023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175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14023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7175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F4FC8C0-B63F-4766-B63B-47B0D131D20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E-commerce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Abdul </a:t>
            </a:r>
            <a:r>
              <a:rPr lang="en-US" dirty="0" err="1" smtClean="0"/>
              <a:t>Rafay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97405"/>
            <a:ext cx="8246070" cy="1527050"/>
          </a:xfrm>
        </p:spPr>
        <p:txBody>
          <a:bodyPr>
            <a:normAutofit/>
          </a:bodyPr>
          <a:lstStyle/>
          <a:p>
            <a:r>
              <a:rPr lang="en-US" dirty="0" smtClean="0"/>
              <a:t>Any Questions 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724455"/>
            <a:ext cx="8246070" cy="19851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And </a:t>
            </a:r>
          </a:p>
          <a:p>
            <a:pPr marL="0" indent="0">
              <a:buNone/>
            </a:pPr>
            <a:r>
              <a:rPr lang="en-US" dirty="0" smtClean="0"/>
              <a:t>THANK YOU EVERYONE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6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490" y="1197405"/>
            <a:ext cx="7177135" cy="458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Commerce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655520"/>
            <a:ext cx="8856890" cy="3487980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Commerce refers to the exchange of goods and services between two or more entities. It encompasses a wide range of activities, including:</a:t>
            </a:r>
          </a:p>
          <a:p>
            <a:pPr algn="l"/>
            <a:r>
              <a:rPr lang="en-US" b="1" u="sng" dirty="0">
                <a:solidFill>
                  <a:srgbClr val="CCCC00"/>
                </a:solidFill>
              </a:rPr>
              <a:t>Buying and selling: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core of commerce involves the transfer of ownership of goods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or services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from one party to another in exchange for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payment.</a:t>
            </a:r>
          </a:p>
          <a:p>
            <a:pPr algn="l"/>
            <a:r>
              <a:rPr lang="en-US" b="1" u="sng" dirty="0" smtClean="0">
                <a:solidFill>
                  <a:srgbClr val="CCCC00"/>
                </a:solidFill>
              </a:rPr>
              <a:t>Trade</a:t>
            </a:r>
            <a:r>
              <a:rPr lang="en-US" b="1" u="sng" dirty="0">
                <a:solidFill>
                  <a:srgbClr val="CCCC00"/>
                </a:solidFill>
              </a:rPr>
              <a:t>:</a:t>
            </a:r>
            <a:r>
              <a:rPr lang="en-US" u="sng" dirty="0">
                <a:solidFill>
                  <a:srgbClr val="CCCC00"/>
                </a:solidFill>
              </a:rPr>
              <a:t>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This refers to the specific act of exchanging goods or services between different countries or regions.</a:t>
            </a:r>
          </a:p>
          <a:p>
            <a:pPr algn="l"/>
            <a:r>
              <a:rPr lang="en-US" b="1" u="sng" dirty="0">
                <a:solidFill>
                  <a:srgbClr val="CCCC00"/>
                </a:solidFill>
              </a:rPr>
              <a:t>Distribution:</a:t>
            </a:r>
            <a:r>
              <a:rPr lang="en-US" u="sng" dirty="0">
                <a:solidFill>
                  <a:srgbClr val="CCCC00"/>
                </a:solidFill>
              </a:rPr>
              <a:t>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Commerce involves the movement of goods from producers to consumers, which may include transportation, warehousing, and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logistics.</a:t>
            </a:r>
          </a:p>
          <a:p>
            <a:pPr algn="l"/>
            <a:r>
              <a:rPr lang="en-US" b="1" u="sng" dirty="0" smtClean="0">
                <a:solidFill>
                  <a:srgbClr val="CCCC00"/>
                </a:solidFill>
              </a:rPr>
              <a:t>Marketing</a:t>
            </a:r>
            <a:r>
              <a:rPr lang="en-US" b="1" u="sng" dirty="0">
                <a:solidFill>
                  <a:srgbClr val="CCCC00"/>
                </a:solidFill>
              </a:rPr>
              <a:t>:</a:t>
            </a:r>
            <a:r>
              <a:rPr lang="en-US" u="sng" dirty="0">
                <a:solidFill>
                  <a:srgbClr val="CCCC00"/>
                </a:solidFill>
              </a:rPr>
              <a:t>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Activities aimed at promoting and selling products or services, such as advertising, sales, and customer service.</a:t>
            </a:r>
          </a:p>
          <a:p>
            <a:pPr algn="l"/>
            <a:r>
              <a:rPr lang="en-US" b="1" u="sng" dirty="0" smtClean="0">
                <a:solidFill>
                  <a:srgbClr val="CCCC00"/>
                </a:solidFill>
              </a:rPr>
              <a:t>Finance</a:t>
            </a:r>
            <a:r>
              <a:rPr lang="en-US" b="1" u="sng" dirty="0">
                <a:solidFill>
                  <a:srgbClr val="CCCC00"/>
                </a:solidFill>
              </a:rPr>
              <a:t>:</a:t>
            </a:r>
            <a:r>
              <a:rPr lang="en-US" u="sng" dirty="0">
                <a:solidFill>
                  <a:srgbClr val="CCCC00"/>
                </a:solidFill>
              </a:rPr>
              <a:t>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Commerce relies on financial transactions, including payments, credit, and banking.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 related to Commerce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ICOM  &amp; BCOM 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Intermediate in Commerce)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Bachelor of Commerce)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0" y="53736"/>
            <a:ext cx="6260905" cy="5726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Ecommerce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611433"/>
            <a:ext cx="6719020" cy="3792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Electronic </a:t>
            </a:r>
            <a:r>
              <a:rPr lang="en-US" sz="2000" dirty="0"/>
              <a:t>commerce,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is </a:t>
            </a:r>
            <a:r>
              <a:rPr lang="en-US" sz="2000" dirty="0"/>
              <a:t>the buying and selling of goods or services using the </a:t>
            </a:r>
            <a:r>
              <a:rPr lang="en-US" sz="2000" dirty="0" smtClean="0"/>
              <a:t>internet.</a:t>
            </a:r>
          </a:p>
          <a:p>
            <a:pPr marL="0" indent="0" algn="ctr">
              <a:buNone/>
            </a:pPr>
            <a:r>
              <a:rPr lang="en-US" sz="2400" b="1" u="sng" dirty="0"/>
              <a:t>How it works</a:t>
            </a:r>
            <a:endParaRPr lang="en-US" sz="2400" b="1" u="sng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Online </a:t>
            </a:r>
            <a:r>
              <a:rPr lang="en-US" sz="2000" dirty="0" smtClean="0"/>
              <a:t>Stores</a:t>
            </a:r>
          </a:p>
          <a:p>
            <a:r>
              <a:rPr lang="en-US" sz="2000" dirty="0"/>
              <a:t>Shopping </a:t>
            </a:r>
            <a:r>
              <a:rPr lang="en-US" sz="2000" dirty="0" smtClean="0"/>
              <a:t>Carts</a:t>
            </a:r>
          </a:p>
          <a:p>
            <a:r>
              <a:rPr lang="en-US" sz="2000" dirty="0"/>
              <a:t>Payment </a:t>
            </a:r>
            <a:r>
              <a:rPr lang="en-US" sz="2000" dirty="0" smtClean="0"/>
              <a:t>Gateways</a:t>
            </a:r>
          </a:p>
          <a:p>
            <a:r>
              <a:rPr lang="en-US" sz="2000" dirty="0"/>
              <a:t>Order Fulfillment (packaging and shipping </a:t>
            </a:r>
            <a:r>
              <a:rPr lang="en-US" sz="2000" dirty="0" smtClean="0"/>
              <a:t>products)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165" y="3698836"/>
            <a:ext cx="2334788" cy="141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6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ECOMMERCE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55770" y="2140965"/>
            <a:ext cx="4886560" cy="211054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B2C </a:t>
            </a:r>
            <a:r>
              <a:rPr lang="en-US" dirty="0" smtClean="0"/>
              <a:t>(Business-to-Consumer)</a:t>
            </a:r>
          </a:p>
          <a:p>
            <a:pPr algn="l"/>
            <a:r>
              <a:rPr lang="en-US" dirty="0" smtClean="0"/>
              <a:t>B2B </a:t>
            </a:r>
            <a:r>
              <a:rPr lang="en-US" dirty="0"/>
              <a:t>(</a:t>
            </a:r>
            <a:r>
              <a:rPr lang="en-US" dirty="0" smtClean="0"/>
              <a:t>Business-to-Business)</a:t>
            </a:r>
          </a:p>
          <a:p>
            <a:pPr algn="l"/>
            <a:r>
              <a:rPr lang="en-US" dirty="0"/>
              <a:t>C2C (</a:t>
            </a:r>
            <a:r>
              <a:rPr lang="en-US" dirty="0" smtClean="0"/>
              <a:t>Consumer-to-Consumer)</a:t>
            </a:r>
          </a:p>
          <a:p>
            <a:pPr algn="l"/>
            <a:r>
              <a:rPr lang="en-US" dirty="0"/>
              <a:t>C2B (</a:t>
            </a:r>
            <a:r>
              <a:rPr lang="en-US" dirty="0" smtClean="0"/>
              <a:t>Consumer-to-Business)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65" y="2140965"/>
            <a:ext cx="2901395" cy="209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 of E-commerce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128720" y="1197405"/>
            <a:ext cx="687172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Convenience: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Shop anytime, anywhere, from any device.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Wider Reach: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Access to a global market.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 Costs: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Reduced overhead compared to traditional brick-and-mortar stores.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24/7 Availability: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Online stores are open 24 hours a day, 7 days a week.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Insights: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Track customer behavior and preferences to improve marketing and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00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Ecommerce </a:t>
            </a:r>
            <a:r>
              <a:rPr lang="en-US" b="1" u="sng" dirty="0"/>
              <a:t>platforms</a:t>
            </a:r>
            <a:r>
              <a:rPr lang="en-US" u="sng" dirty="0"/>
              <a:t> used in the real world: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960930"/>
            <a:ext cx="6566315" cy="2595985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b="1" dirty="0"/>
              <a:t>1. </a:t>
            </a:r>
            <a:r>
              <a:rPr lang="en-US" b="1" u="sng" dirty="0"/>
              <a:t>Business-to-Consumer (B2C) Platforms</a:t>
            </a:r>
          </a:p>
          <a:p>
            <a:pPr marL="0" indent="0" algn="l">
              <a:buNone/>
            </a:pPr>
            <a:r>
              <a:rPr lang="en-US" dirty="0"/>
              <a:t>These platforms allow businesses to sell directly to customers:</a:t>
            </a:r>
          </a:p>
          <a:p>
            <a:pPr algn="l"/>
            <a:r>
              <a:rPr lang="en-US" b="1" dirty="0"/>
              <a:t>Amazon</a:t>
            </a:r>
            <a:r>
              <a:rPr lang="en-US" dirty="0"/>
              <a:t>: Global marketplace for almost every product.</a:t>
            </a:r>
          </a:p>
          <a:p>
            <a:pPr algn="l"/>
            <a:r>
              <a:rPr lang="en-US" b="1" dirty="0"/>
              <a:t>Shopify</a:t>
            </a:r>
            <a:r>
              <a:rPr lang="en-US" dirty="0"/>
              <a:t>: Platform to create your own online store.</a:t>
            </a:r>
          </a:p>
          <a:p>
            <a:pPr algn="l"/>
            <a:r>
              <a:rPr lang="en-US" b="1" dirty="0"/>
              <a:t>eBay</a:t>
            </a:r>
            <a:r>
              <a:rPr lang="en-US" dirty="0"/>
              <a:t>: An auction-based and direct-buy platform.</a:t>
            </a:r>
          </a:p>
          <a:p>
            <a:pPr algn="l"/>
            <a:r>
              <a:rPr lang="en-US" b="1" dirty="0" err="1"/>
              <a:t>Daraz</a:t>
            </a:r>
            <a:r>
              <a:rPr lang="en-US" dirty="0"/>
              <a:t>: Popular in South Asia for retail shopping.</a:t>
            </a:r>
          </a:p>
          <a:p>
            <a:pPr algn="l"/>
            <a:r>
              <a:rPr lang="en-US" b="1" dirty="0"/>
              <a:t>Walmart</a:t>
            </a:r>
            <a:r>
              <a:rPr lang="en-US" dirty="0"/>
              <a:t>: Online extension of the retail giant.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5" y="2419045"/>
            <a:ext cx="2137870" cy="19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7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1" y="586585"/>
            <a:ext cx="6413610" cy="572644"/>
          </a:xfrm>
        </p:spPr>
        <p:txBody>
          <a:bodyPr>
            <a:normAutofit/>
          </a:bodyPr>
          <a:lstStyle/>
          <a:p>
            <a:r>
              <a:rPr lang="en-US" sz="2400" u="sng" dirty="0"/>
              <a:t>2. Business-to-Business (B2B)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1" y="1197405"/>
            <a:ext cx="6871725" cy="3817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Used for bulk orders between businesses:</a:t>
            </a:r>
          </a:p>
          <a:p>
            <a:r>
              <a:rPr lang="en-US" sz="1600" b="1" dirty="0"/>
              <a:t>Alibaba</a:t>
            </a:r>
            <a:r>
              <a:rPr lang="en-US" sz="1600" dirty="0"/>
              <a:t>: Global wholesale marketplace for products.</a:t>
            </a:r>
          </a:p>
          <a:p>
            <a:r>
              <a:rPr lang="en-US" sz="1600" b="1" dirty="0" err="1"/>
              <a:t>TradeIndia</a:t>
            </a:r>
            <a:r>
              <a:rPr lang="en-US" sz="1600" dirty="0"/>
              <a:t>: Indian platform for B2B </a:t>
            </a:r>
            <a:r>
              <a:rPr lang="en-US" sz="1600" dirty="0" smtClean="0"/>
              <a:t>transactions</a:t>
            </a:r>
            <a:endParaRPr lang="en-US" dirty="0"/>
          </a:p>
          <a:p>
            <a:pPr marL="0" indent="0">
              <a:buNone/>
            </a:pPr>
            <a:r>
              <a:rPr lang="en-US" sz="2400" u="sng" dirty="0">
                <a:solidFill>
                  <a:srgbClr val="DB9A2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3. Consumer-to-Consumer (C2C) </a:t>
            </a:r>
            <a:r>
              <a:rPr lang="en-US" sz="2400" u="sng" dirty="0" smtClean="0">
                <a:solidFill>
                  <a:srgbClr val="DB9A2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Platforms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/>
              <a:t>These allow customers to sell to each other:</a:t>
            </a:r>
          </a:p>
          <a:p>
            <a:r>
              <a:rPr lang="en-US" sz="1600" dirty="0"/>
              <a:t>OLX: Online classified ads for used goods.</a:t>
            </a:r>
          </a:p>
          <a:p>
            <a:r>
              <a:rPr lang="en-US" sz="1600" dirty="0"/>
              <a:t>Craigslist: C2C platform for goods, services, and jobs.</a:t>
            </a:r>
          </a:p>
          <a:p>
            <a:pPr marL="0" indent="0">
              <a:buNone/>
            </a:pPr>
            <a:r>
              <a:rPr lang="en-US" sz="2400" u="sng" dirty="0" smtClean="0">
                <a:solidFill>
                  <a:srgbClr val="DB9A2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4. </a:t>
            </a:r>
            <a:r>
              <a:rPr lang="en-US" sz="2400" u="sng" dirty="0">
                <a:solidFill>
                  <a:srgbClr val="DB9A2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Digital Product Platforms</a:t>
            </a:r>
          </a:p>
          <a:p>
            <a:pPr marL="0" indent="0">
              <a:buNone/>
            </a:pPr>
            <a:r>
              <a:rPr lang="en-US" sz="1600" dirty="0"/>
              <a:t>For selling non-physical goods like software, courses, or media:</a:t>
            </a:r>
          </a:p>
          <a:p>
            <a:r>
              <a:rPr lang="en-US" sz="1600" b="1" dirty="0" err="1"/>
              <a:t>Udemy</a:t>
            </a:r>
            <a:r>
              <a:rPr lang="en-US" sz="1600" dirty="0"/>
              <a:t>: For selling online courses.</a:t>
            </a:r>
          </a:p>
          <a:p>
            <a:r>
              <a:rPr lang="en-US" sz="1600" b="1" dirty="0" err="1" smtClean="0"/>
              <a:t>Envato</a:t>
            </a:r>
            <a:r>
              <a:rPr lang="en-US" sz="1600" dirty="0"/>
              <a:t>: For digital assets like templates and plugins.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2400" u="sng" dirty="0">
              <a:solidFill>
                <a:srgbClr val="DB9A2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317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781" y="754384"/>
            <a:ext cx="6719020" cy="57264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4. </a:t>
            </a:r>
            <a:r>
              <a:rPr lang="en-US" sz="2400" b="1" dirty="0"/>
              <a:t>Subscription-Based </a:t>
            </a:r>
            <a:r>
              <a:rPr lang="en-US" sz="2400" b="1" dirty="0" smtClean="0"/>
              <a:t>Platforms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2781" y="1327028"/>
            <a:ext cx="6871724" cy="3816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For </a:t>
            </a:r>
            <a:r>
              <a:rPr lang="en-US" sz="1800" dirty="0"/>
              <a:t>recurring payments and services:</a:t>
            </a:r>
          </a:p>
          <a:p>
            <a:r>
              <a:rPr lang="en-US" sz="1800" b="1" dirty="0"/>
              <a:t>Netflix</a:t>
            </a:r>
            <a:r>
              <a:rPr lang="en-US" sz="1800" dirty="0"/>
              <a:t>: Streaming service for movies and TV shows.</a:t>
            </a:r>
          </a:p>
          <a:p>
            <a:r>
              <a:rPr lang="en-US" sz="1800" b="1" dirty="0"/>
              <a:t>Spotify</a:t>
            </a:r>
            <a:r>
              <a:rPr lang="en-US" sz="1800" dirty="0"/>
              <a:t>: Music streaming subscriptions</a:t>
            </a:r>
            <a:r>
              <a:rPr lang="en-US" sz="1800" dirty="0" smtClean="0"/>
              <a:t>.</a:t>
            </a:r>
            <a:endParaRPr lang="en-US" sz="1800" dirty="0"/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sz="2600" b="1" dirty="0">
                <a:solidFill>
                  <a:srgbClr val="DB9A2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5. Social Commerce Platforms</a:t>
            </a:r>
          </a:p>
          <a:p>
            <a:pPr marL="0" indent="0">
              <a:buNone/>
            </a:pPr>
            <a:r>
              <a:rPr lang="en-US" sz="1800" dirty="0"/>
              <a:t>These combine social media and ecommerce:</a:t>
            </a:r>
          </a:p>
          <a:p>
            <a:r>
              <a:rPr lang="en-US" sz="1800" b="1" dirty="0"/>
              <a:t>Facebook Marketplace</a:t>
            </a:r>
            <a:r>
              <a:rPr lang="en-US" sz="1800" dirty="0"/>
              <a:t>: For local buying and selling.</a:t>
            </a:r>
          </a:p>
          <a:p>
            <a:r>
              <a:rPr lang="en-US" sz="1800" b="1" dirty="0"/>
              <a:t>Instagram Shopping</a:t>
            </a:r>
            <a:r>
              <a:rPr lang="en-US" sz="1800" dirty="0"/>
              <a:t>: Direct shopping via Instagram.</a:t>
            </a:r>
          </a:p>
          <a:p>
            <a:r>
              <a:rPr lang="en-US" sz="1800" b="1" dirty="0" err="1"/>
              <a:t>TikTok</a:t>
            </a:r>
            <a:r>
              <a:rPr lang="en-US" sz="1800" b="1" dirty="0"/>
              <a:t> Shop</a:t>
            </a:r>
            <a:r>
              <a:rPr lang="en-US" sz="1800" dirty="0"/>
              <a:t>: Ecommerce integrated into </a:t>
            </a:r>
            <a:r>
              <a:rPr lang="en-US" sz="1800" dirty="0" err="1"/>
              <a:t>TikTok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4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462</Words>
  <Application>Microsoft Office PowerPoint</Application>
  <PresentationFormat>On-screen Show (16:9)</PresentationFormat>
  <Paragraphs>70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E-commerce</vt:lpstr>
      <vt:lpstr>Commerce</vt:lpstr>
      <vt:lpstr>Question related to Commerce</vt:lpstr>
      <vt:lpstr>Ecommerce</vt:lpstr>
      <vt:lpstr>TYPES OF ECOMMERCE</vt:lpstr>
      <vt:lpstr>Benefits of E-commerce</vt:lpstr>
      <vt:lpstr>Ecommerce platforms used in the real world:</vt:lpstr>
      <vt:lpstr>2. Business-to-Business (B2B) Platforms</vt:lpstr>
      <vt:lpstr>4. Subscription-Based Platforms</vt:lpstr>
      <vt:lpstr>Any Questions ???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A.Rafay</cp:lastModifiedBy>
  <cp:revision>142</cp:revision>
  <dcterms:created xsi:type="dcterms:W3CDTF">2013-08-21T19:17:07Z</dcterms:created>
  <dcterms:modified xsi:type="dcterms:W3CDTF">2025-01-25T14:42:27Z</dcterms:modified>
</cp:coreProperties>
</file>