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85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FD75-4B3C-4256-9C5E-B7BCAB9C6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CC95-8112-42DF-A204-C6E25278F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3377B-477E-4099-A576-FB542F15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4DD8-83B0-4AFD-A16C-523844E8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52EF-5FD3-4094-B372-DBE6443A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95AF-56F8-4993-B4A9-B07777F6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F0C87-0988-42C2-83B8-6C3E4D002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C9698-BA52-4D0D-A300-5D1A25E2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5C88-3D82-4592-9285-F62F0A64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FB06-27EB-49ED-BE5B-9FBE2E5D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EABD5-3863-4C72-BD16-BD6BEB7CE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8B570-A05C-49B7-9475-AC62F0F6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9D682-4C62-4968-82A9-4FC4235C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A25E-8F10-4861-92D8-63B11054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01DB-04DD-4509-B75F-24C00AD1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7B90-D84B-41A2-BE62-F717DD3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5671-4BDA-4B96-B72C-334D21D8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84FA-A93C-4003-8588-9528BD46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11BE-D5B3-4634-94E6-DD8FBE98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72507-C274-45DC-9716-DE330EAC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027D-B58D-40E0-A302-B2575E18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9F1E1-2157-4D9E-9CAF-6AB7FB44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0BE9-819E-4BAD-ABCB-F296FC71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3FBE-0605-4CC8-BDAE-50BCB072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48EF-CC29-4663-A118-101A00EF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778E-3928-42B4-ADC0-70381807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8DD3-1156-4230-BC9E-5A6F8D34C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CFC0-EB7E-4540-9CEB-A857AC97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289B2-D09A-47B3-8D77-BC034787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290A-5E9D-461C-B9D5-BCC5D57C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1C2B-3A4F-4D93-9918-94E4849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CFEC-A643-4825-BED0-C7C613B6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6965-84C2-40F3-BB15-4A08AC3A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0F93B-4419-4B99-A70A-0FAF5E59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F58BC-250C-4220-B94C-BD599D94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49618-F090-41C5-8383-A7D16D9F2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66651-3C1B-4D16-A4A5-B51F5D1A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EC168-0F74-4482-9663-0F8AAB6F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13AE2-B7C2-4426-9C7C-CF8B8842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31CD-1C47-402C-ADC2-C4FBE7EA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BC614-05B0-4CB4-80DB-6818BAA7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EBCE3-E594-44D9-8574-B8A3AEB7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65299-892D-438F-A5E6-D011DF78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2F11C-36C7-45F6-891A-0B3502F3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C469F-1BDA-4A89-9F9D-6D0393A8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ED37F-1206-4E9D-BC45-A7B13CDC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2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58A-DFE8-469D-B17C-8D82FD44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6890-D8B3-47B9-A15E-4F12C527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2F912-1451-4FB7-8648-A5BD3BFC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4454D-BC73-46E7-8CBD-1A1B5478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D61A3-B4FC-4399-9256-DB94EEE5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BCFD4-DA62-446F-A11B-345B719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75CE-5654-4643-A607-79FD414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00A49-5B04-4F50-833B-062728AA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D03D-152C-432B-B838-83BE6471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0268D-A498-44E0-8D94-AC24876C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19F9-63F2-4AD3-A412-8F25D751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B02B-F6AA-47ED-B57C-C65AF0BC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8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94FC6-5BDC-4B40-B0DB-01DF43C2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155FD-6D5D-447B-B304-0A367FAB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44EB-13C7-481C-A995-4202A071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956D-9DE7-4EEF-B6CA-17E489EF8D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CF01-BC4F-4AD1-8127-70256CF81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6D5B-E495-4E25-8C01-0527D7A0F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8D80-23AE-4146-8732-FC829177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24C0-6832-44BA-84AF-77F1D41AF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Cardioprotective Efficacy of IL-13 Following Hypoxia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26E5-AFF1-41BF-9A56-BC426800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Borrelli</a:t>
            </a:r>
          </a:p>
          <a:p>
            <a:r>
              <a:rPr lang="en-US" dirty="0"/>
              <a:t>12/6/19</a:t>
            </a:r>
          </a:p>
        </p:txBody>
      </p:sp>
    </p:spTree>
    <p:extLst>
      <p:ext uri="{BB962C8B-B14F-4D97-AF65-F5344CB8AC3E}">
        <p14:creationId xmlns:p14="http://schemas.microsoft.com/office/powerpoint/2010/main" val="33683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5414-0CBF-47B0-90E0-0DC4888B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Image result for heart attack meme">
            <a:extLst>
              <a:ext uri="{FF2B5EF4-FFF2-40B4-BE49-F238E27FC236}">
                <a16:creationId xmlns:a16="http://schemas.microsoft.com/office/drawing/2014/main" id="{D984ADE9-6BB0-4107-9836-8E6AB6C5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511300"/>
            <a:ext cx="421005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621407-FD7F-4D6B-932E-5BEB48ADCCF9}"/>
              </a:ext>
            </a:extLst>
          </p:cNvPr>
          <p:cNvGrpSpPr/>
          <p:nvPr/>
        </p:nvGrpSpPr>
        <p:grpSpPr>
          <a:xfrm>
            <a:off x="5382205" y="636968"/>
            <a:ext cx="5102272" cy="2640426"/>
            <a:chOff x="5636205" y="1056068"/>
            <a:chExt cx="5102272" cy="2640426"/>
          </a:xfrm>
        </p:grpSpPr>
        <p:pic>
          <p:nvPicPr>
            <p:cNvPr id="4" name="Picture 4" descr="Image result for cardiac remodeling">
              <a:extLst>
                <a:ext uri="{FF2B5EF4-FFF2-40B4-BE49-F238E27FC236}">
                  <a16:creationId xmlns:a16="http://schemas.microsoft.com/office/drawing/2014/main" id="{EC953561-E907-40D4-85C5-C023A9C9C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636205" y="1056068"/>
              <a:ext cx="5102272" cy="26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684DB5-E14D-4A30-A912-9C2AC06FA3A3}"/>
                </a:ext>
              </a:extLst>
            </p:cNvPr>
            <p:cNvSpPr/>
            <p:nvPr/>
          </p:nvSpPr>
          <p:spPr>
            <a:xfrm rot="16745981">
              <a:off x="6201033" y="1958454"/>
              <a:ext cx="1073142" cy="62256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FFBAF8-DA85-4682-8AB5-5A7279F2D919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5129212" y="1801406"/>
            <a:ext cx="1047028" cy="20252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77F300A-CD73-420E-8668-6CDF4C98A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12" y="3686966"/>
            <a:ext cx="6505575" cy="1104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183433-5A5E-410C-87F1-629C82692796}"/>
              </a:ext>
            </a:extLst>
          </p:cNvPr>
          <p:cNvCxnSpPr>
            <a:cxnSpLocks/>
          </p:cNvCxnSpPr>
          <p:nvPr/>
        </p:nvCxnSpPr>
        <p:spPr>
          <a:xfrm>
            <a:off x="5129212" y="3826666"/>
            <a:ext cx="0" cy="220583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0FF3093-B5FB-44A2-85FA-5DE2BD45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387" y="5026025"/>
            <a:ext cx="61817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9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F640-9986-4CF0-8019-6E825594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8"/>
            <a:ext cx="10515600" cy="1325563"/>
          </a:xfrm>
        </p:spPr>
        <p:txBody>
          <a:bodyPr/>
          <a:lstStyle/>
          <a:p>
            <a:r>
              <a:rPr lang="en-US" dirty="0"/>
              <a:t>Data Generation – In Vitro Experiments</a:t>
            </a:r>
          </a:p>
        </p:txBody>
      </p:sp>
      <p:pic>
        <p:nvPicPr>
          <p:cNvPr id="1026" name="Picture 2" descr="Image result for 96 well plate cartoon">
            <a:extLst>
              <a:ext uri="{FF2B5EF4-FFF2-40B4-BE49-F238E27FC236}">
                <a16:creationId xmlns:a16="http://schemas.microsoft.com/office/drawing/2014/main" id="{E68BE4C5-B097-4B8F-93F6-C5BE98280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80" y="2613781"/>
            <a:ext cx="2495459" cy="18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230F7CC6-74FE-437F-8CED-2F19A4C01DC7}"/>
              </a:ext>
            </a:extLst>
          </p:cNvPr>
          <p:cNvSpPr/>
          <p:nvPr/>
        </p:nvSpPr>
        <p:spPr>
          <a:xfrm>
            <a:off x="413888" y="2020669"/>
            <a:ext cx="1961198" cy="92412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D1F29-7399-49A3-98B0-E74A7E5624AD}"/>
              </a:ext>
            </a:extLst>
          </p:cNvPr>
          <p:cNvSpPr txBox="1"/>
          <p:nvPr/>
        </p:nvSpPr>
        <p:spPr>
          <a:xfrm>
            <a:off x="231008" y="1836402"/>
            <a:ext cx="1763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H9C2 CM</a:t>
            </a:r>
          </a:p>
          <a:p>
            <a:r>
              <a:rPr lang="en-US" dirty="0"/>
              <a:t>50,000 cells/well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58AEFE-FC9C-4D31-A4D6-028DDAB521EC}"/>
              </a:ext>
            </a:extLst>
          </p:cNvPr>
          <p:cNvGrpSpPr/>
          <p:nvPr/>
        </p:nvGrpSpPr>
        <p:grpSpPr>
          <a:xfrm>
            <a:off x="3934870" y="2986304"/>
            <a:ext cx="1187633" cy="1076725"/>
            <a:chOff x="3934870" y="3282869"/>
            <a:chExt cx="1187633" cy="107672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CA31C5-0E07-4B48-9A78-F8FC88609827}"/>
                </a:ext>
              </a:extLst>
            </p:cNvPr>
            <p:cNvCxnSpPr>
              <a:cxnSpLocks/>
            </p:cNvCxnSpPr>
            <p:nvPr/>
          </p:nvCxnSpPr>
          <p:spPr>
            <a:xfrm>
              <a:off x="4100363" y="3821231"/>
              <a:ext cx="8566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CD2493-D8FF-43A7-9FFB-AFB5A2C9F810}"/>
                </a:ext>
              </a:extLst>
            </p:cNvPr>
            <p:cNvSpPr txBox="1"/>
            <p:nvPr/>
          </p:nvSpPr>
          <p:spPr>
            <a:xfrm>
              <a:off x="4148998" y="3990262"/>
              <a:ext cx="759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72 </a:t>
              </a:r>
              <a:r>
                <a:rPr lang="en-US" dirty="0" err="1"/>
                <a:t>hrs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448614-1232-4FAB-B7EE-C313B72863DC}"/>
                </a:ext>
              </a:extLst>
            </p:cNvPr>
            <p:cNvSpPr txBox="1"/>
            <p:nvPr/>
          </p:nvSpPr>
          <p:spPr>
            <a:xfrm>
              <a:off x="3934870" y="3282869"/>
              <a:ext cx="118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Incubation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C74A0D-CB4F-4663-8249-F8EA1ABAAE62}"/>
              </a:ext>
            </a:extLst>
          </p:cNvPr>
          <p:cNvGrpSpPr/>
          <p:nvPr/>
        </p:nvGrpSpPr>
        <p:grpSpPr>
          <a:xfrm>
            <a:off x="3908708" y="1836402"/>
            <a:ext cx="3744721" cy="2639597"/>
            <a:chOff x="3908708" y="2132967"/>
            <a:chExt cx="3744721" cy="2639597"/>
          </a:xfrm>
        </p:grpSpPr>
        <p:pic>
          <p:nvPicPr>
            <p:cNvPr id="14" name="Picture 2" descr="Image result for 96 well plate cartoon">
              <a:extLst>
                <a:ext uri="{FF2B5EF4-FFF2-40B4-BE49-F238E27FC236}">
                  <a16:creationId xmlns:a16="http://schemas.microsoft.com/office/drawing/2014/main" id="{08E63067-3F5C-49A0-A646-BE716C75E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970" y="2910345"/>
              <a:ext cx="2495459" cy="1862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4FF000-D46E-4CE2-8D44-C143CD6CA196}"/>
                </a:ext>
              </a:extLst>
            </p:cNvPr>
            <p:cNvSpPr/>
            <p:nvPr/>
          </p:nvSpPr>
          <p:spPr>
            <a:xfrm>
              <a:off x="4289610" y="2317234"/>
              <a:ext cx="1763175" cy="924128"/>
            </a:xfrm>
            <a:prstGeom prst="arc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993FB4-7253-46C9-942B-ABF05AA450B7}"/>
                </a:ext>
              </a:extLst>
            </p:cNvPr>
            <p:cNvSpPr txBox="1"/>
            <p:nvPr/>
          </p:nvSpPr>
          <p:spPr>
            <a:xfrm>
              <a:off x="3908708" y="2132967"/>
              <a:ext cx="15731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Changeout</a:t>
              </a:r>
            </a:p>
            <a:p>
              <a:r>
                <a:rPr lang="en-US" dirty="0"/>
                <a:t>Hypoxic Media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E92153-C51C-4B13-9675-0490FF0C5BFA}"/>
              </a:ext>
            </a:extLst>
          </p:cNvPr>
          <p:cNvGrpSpPr/>
          <p:nvPr/>
        </p:nvGrpSpPr>
        <p:grpSpPr>
          <a:xfrm>
            <a:off x="7850842" y="2986304"/>
            <a:ext cx="1187633" cy="1601848"/>
            <a:chOff x="7850842" y="3282869"/>
            <a:chExt cx="1187633" cy="160184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3C254B7-4D4C-4CCB-A107-ECDD1087914F}"/>
                </a:ext>
              </a:extLst>
            </p:cNvPr>
            <p:cNvCxnSpPr>
              <a:cxnSpLocks/>
            </p:cNvCxnSpPr>
            <p:nvPr/>
          </p:nvCxnSpPr>
          <p:spPr>
            <a:xfrm>
              <a:off x="8016335" y="3821231"/>
              <a:ext cx="8566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86247B-617E-41E9-BFF6-CBFA89553F3F}"/>
                </a:ext>
              </a:extLst>
            </p:cNvPr>
            <p:cNvSpPr txBox="1"/>
            <p:nvPr/>
          </p:nvSpPr>
          <p:spPr>
            <a:xfrm>
              <a:off x="7950615" y="3961387"/>
              <a:ext cx="9223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 err="1"/>
                <a:t>hrs</a:t>
              </a:r>
              <a:endParaRPr lang="en-US" dirty="0"/>
            </a:p>
            <a:p>
              <a:pPr algn="ctr"/>
              <a:r>
                <a:rPr lang="en-US" dirty="0"/>
                <a:t>Hypoxic</a:t>
              </a:r>
            </a:p>
            <a:p>
              <a:pPr algn="ctr"/>
              <a:r>
                <a:rPr lang="en-US" dirty="0"/>
                <a:t>Atm.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5EDDF-6B95-4F2A-A9CA-5D3CBC9B54AF}"/>
                </a:ext>
              </a:extLst>
            </p:cNvPr>
            <p:cNvSpPr txBox="1"/>
            <p:nvPr/>
          </p:nvSpPr>
          <p:spPr>
            <a:xfrm>
              <a:off x="7850842" y="3282869"/>
              <a:ext cx="118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Incubation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223977-37EE-4A3D-9888-A919530C02F1}"/>
              </a:ext>
            </a:extLst>
          </p:cNvPr>
          <p:cNvGrpSpPr/>
          <p:nvPr/>
        </p:nvGrpSpPr>
        <p:grpSpPr>
          <a:xfrm>
            <a:off x="7967984" y="1836402"/>
            <a:ext cx="3763363" cy="2639597"/>
            <a:chOff x="7967984" y="2132967"/>
            <a:chExt cx="3763363" cy="2639597"/>
          </a:xfrm>
        </p:grpSpPr>
        <p:pic>
          <p:nvPicPr>
            <p:cNvPr id="20" name="Picture 2" descr="Image result for 96 well plate cartoon">
              <a:extLst>
                <a:ext uri="{FF2B5EF4-FFF2-40B4-BE49-F238E27FC236}">
                  <a16:creationId xmlns:a16="http://schemas.microsoft.com/office/drawing/2014/main" id="{666EA740-8168-4046-ACCB-A3395BB77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888" y="2910345"/>
              <a:ext cx="2495459" cy="1862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B394D5F9-E568-44F0-B224-B555AC29FB98}"/>
                </a:ext>
              </a:extLst>
            </p:cNvPr>
            <p:cNvSpPr/>
            <p:nvPr/>
          </p:nvSpPr>
          <p:spPr>
            <a:xfrm>
              <a:off x="8348886" y="2317234"/>
              <a:ext cx="1763175" cy="924128"/>
            </a:xfrm>
            <a:prstGeom prst="arc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73760-3367-4DBE-819A-583790E66B6E}"/>
                </a:ext>
              </a:extLst>
            </p:cNvPr>
            <p:cNvSpPr txBox="1"/>
            <p:nvPr/>
          </p:nvSpPr>
          <p:spPr>
            <a:xfrm>
              <a:off x="7967984" y="2132967"/>
              <a:ext cx="1813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Changeout</a:t>
              </a:r>
            </a:p>
            <a:p>
              <a:r>
                <a:rPr lang="en-US" dirty="0"/>
                <a:t>Media w/ Factors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809E5C-F4A5-4361-8520-5964612F870D}"/>
              </a:ext>
            </a:extLst>
          </p:cNvPr>
          <p:cNvGrpSpPr/>
          <p:nvPr/>
        </p:nvGrpSpPr>
        <p:grpSpPr>
          <a:xfrm>
            <a:off x="8029966" y="3940959"/>
            <a:ext cx="3335239" cy="2363340"/>
            <a:chOff x="8029966" y="4237524"/>
            <a:chExt cx="3335239" cy="2363340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42B8A1BB-5A59-4430-B68A-BF09AB72CC9C}"/>
                </a:ext>
              </a:extLst>
            </p:cNvPr>
            <p:cNvSpPr/>
            <p:nvPr/>
          </p:nvSpPr>
          <p:spPr>
            <a:xfrm rot="5400000">
              <a:off x="9602029" y="4237524"/>
              <a:ext cx="1763175" cy="1763176"/>
            </a:xfrm>
            <a:prstGeom prst="arc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08F9E8-F975-4AA4-A023-D8B7AEBFAB94}"/>
                </a:ext>
              </a:extLst>
            </p:cNvPr>
            <p:cNvSpPr txBox="1"/>
            <p:nvPr/>
          </p:nvSpPr>
          <p:spPr>
            <a:xfrm>
              <a:off x="8029966" y="5677534"/>
              <a:ext cx="23194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Incubate 24 hours</a:t>
              </a:r>
            </a:p>
            <a:p>
              <a:pPr algn="ctr"/>
              <a:r>
                <a:rPr lang="en-US" dirty="0"/>
                <a:t>Track Apoptosis Count </a:t>
              </a:r>
            </a:p>
            <a:p>
              <a:pPr algn="ctr"/>
              <a:r>
                <a:rPr lang="en-US" dirty="0"/>
                <a:t>@ 2 </a:t>
              </a:r>
              <a:r>
                <a:rPr lang="en-US" dirty="0" err="1"/>
                <a:t>hr</a:t>
              </a:r>
              <a:r>
                <a:rPr lang="en-US" dirty="0"/>
                <a:t> intervals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A03B9D6-DD90-498B-8D06-F05F9127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18" y="4860484"/>
            <a:ext cx="7012642" cy="1494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Experimental Groups</a:t>
            </a:r>
          </a:p>
          <a:p>
            <a:r>
              <a:rPr lang="en-US" sz="1800" dirty="0"/>
              <a:t>Hypoxia Control</a:t>
            </a:r>
          </a:p>
          <a:p>
            <a:r>
              <a:rPr lang="en-US" sz="1800" dirty="0"/>
              <a:t>Control</a:t>
            </a:r>
          </a:p>
          <a:p>
            <a:r>
              <a:rPr lang="en-US" sz="1800" dirty="0"/>
              <a:t>IL-13 (100 ng/mL)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22EB8-BA45-492F-B932-35FF0490884E}"/>
              </a:ext>
            </a:extLst>
          </p:cNvPr>
          <p:cNvSpPr/>
          <p:nvPr/>
        </p:nvSpPr>
        <p:spPr>
          <a:xfrm>
            <a:off x="3224548" y="5309430"/>
            <a:ext cx="2608273" cy="66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IL-33 (100 ng/mL)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TNF (20 ng/mL)</a:t>
            </a:r>
          </a:p>
        </p:txBody>
      </p:sp>
    </p:spTree>
    <p:extLst>
      <p:ext uri="{BB962C8B-B14F-4D97-AF65-F5344CB8AC3E}">
        <p14:creationId xmlns:p14="http://schemas.microsoft.com/office/powerpoint/2010/main" val="265389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6408B7-E169-4AB3-90E4-F4C9B52385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32" y="824356"/>
            <a:ext cx="7875374" cy="47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DDDEF-C3C2-4E67-A1FE-CE376581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1" y="53596"/>
            <a:ext cx="10515600" cy="1325563"/>
          </a:xfrm>
        </p:spPr>
        <p:txBody>
          <a:bodyPr/>
          <a:lstStyle/>
          <a:p>
            <a:r>
              <a:rPr lang="en-US" dirty="0"/>
              <a:t>Results Indicate IL-33 and IL-13 are not Statistically Different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563EEE-056B-40E9-8AB4-868F2B9E5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22252"/>
              </p:ext>
            </p:extLst>
          </p:nvPr>
        </p:nvGraphicFramePr>
        <p:xfrm>
          <a:off x="272964" y="5793023"/>
          <a:ext cx="593725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420712438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55823009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6681607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1314073559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40460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Hypoxia Control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IL-13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IL-33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75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Hypoxia Control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7.5e-05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27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IL-13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0.1410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027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IL-33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6824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TNF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8.0e-08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6.0e-06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2.0e-05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80718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F749D3-DDE9-46F6-80CC-73C6F2E3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64" y="54802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 Pairwise t-test p-values for group comparisons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5DB37D-9060-4D46-9131-900730D6295B}"/>
              </a:ext>
            </a:extLst>
          </p:cNvPr>
          <p:cNvSpPr txBox="1">
            <a:spLocks/>
          </p:cNvSpPr>
          <p:nvPr/>
        </p:nvSpPr>
        <p:spPr>
          <a:xfrm>
            <a:off x="269403" y="1634281"/>
            <a:ext cx="3572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One-Way ANOVA</a:t>
            </a:r>
          </a:p>
          <a:p>
            <a:r>
              <a:rPr lang="en-US" sz="2000" dirty="0"/>
              <a:t>P-value = 6.085e-08</a:t>
            </a:r>
          </a:p>
          <a:p>
            <a:endParaRPr lang="en-US" sz="2000" dirty="0"/>
          </a:p>
          <a:p>
            <a:r>
              <a:rPr lang="en-US" sz="2000" dirty="0"/>
              <a:t>Reject Null – Groups are not the </a:t>
            </a:r>
          </a:p>
          <a:p>
            <a:r>
              <a:rPr lang="en-US" sz="2000" dirty="0"/>
              <a:t>same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891837-2433-4F86-870D-B368F7A472EF}"/>
              </a:ext>
            </a:extLst>
          </p:cNvPr>
          <p:cNvSpPr txBox="1">
            <a:spLocks/>
          </p:cNvSpPr>
          <p:nvPr/>
        </p:nvSpPr>
        <p:spPr>
          <a:xfrm>
            <a:off x="228771" y="3557251"/>
            <a:ext cx="3572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Pair-wise t-test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IL-13 &amp; IL-33 are statistically similar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7992C0-D484-4AD1-ADB2-B192CE3ADA49}"/>
              </a:ext>
            </a:extLst>
          </p:cNvPr>
          <p:cNvSpPr txBox="1">
            <a:spLocks/>
          </p:cNvSpPr>
          <p:nvPr/>
        </p:nvSpPr>
        <p:spPr>
          <a:xfrm>
            <a:off x="7362739" y="5381860"/>
            <a:ext cx="3572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Limitations: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Equal Variance Assumption violated by Control group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37801F-E786-4218-8315-AF33B081187A}"/>
              </a:ext>
            </a:extLst>
          </p:cNvPr>
          <p:cNvSpPr/>
          <p:nvPr/>
        </p:nvSpPr>
        <p:spPr>
          <a:xfrm>
            <a:off x="3962400" y="6235700"/>
            <a:ext cx="876300" cy="299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601C59-1CC6-430F-8A34-14DC092E9BD7}"/>
              </a:ext>
            </a:extLst>
          </p:cNvPr>
          <p:cNvSpPr/>
          <p:nvPr/>
        </p:nvSpPr>
        <p:spPr>
          <a:xfrm rot="16200000">
            <a:off x="4575208" y="3061915"/>
            <a:ext cx="1437870" cy="308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4A34-35BD-4D30-898E-76EBBF62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D940-638C-44D9-8CD1-64E61841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Benjamin, E., et al. (2018) </a:t>
            </a:r>
            <a:r>
              <a:rPr lang="en-US" u="sng" dirty="0"/>
              <a:t>Circulation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Konstarn</a:t>
            </a:r>
            <a:r>
              <a:rPr lang="en-US" dirty="0"/>
              <a:t>, M., et al. (2011) </a:t>
            </a:r>
            <a:r>
              <a:rPr lang="en-US" u="sng" dirty="0"/>
              <a:t>JACC Cardiovasc. Imaging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Wodsedalek</a:t>
            </a:r>
            <a:r>
              <a:rPr lang="en-US" dirty="0"/>
              <a:t>, D., et al. (2019) </a:t>
            </a:r>
            <a:r>
              <a:rPr lang="en-US" u="sng" dirty="0"/>
              <a:t>Am. J. Physiol. Heart Circ. Physiol.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Veeraveedu</a:t>
            </a:r>
            <a:r>
              <a:rPr lang="en-US" dirty="0"/>
              <a:t>, P. T., et al.(2019) </a:t>
            </a:r>
            <a:r>
              <a:rPr lang="en-US" u="sng" dirty="0" err="1"/>
              <a:t>Biochem</a:t>
            </a:r>
            <a:r>
              <a:rPr lang="en-US" u="sng" dirty="0"/>
              <a:t>. </a:t>
            </a:r>
            <a:r>
              <a:rPr lang="en-US" u="sng" dirty="0" err="1"/>
              <a:t>Pharmacol</a:t>
            </a:r>
            <a:r>
              <a:rPr lang="en-US" u="sng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Carlson, D. L., et al. (2002) </a:t>
            </a:r>
            <a:r>
              <a:rPr lang="en-US" u="sng" dirty="0"/>
              <a:t>Am. J. Physiol. Heart. Circ. Physiol.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44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239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Cardioprotective Efficacy of IL-13 Following Hypoxia</vt:lpstr>
      <vt:lpstr>Introduction</vt:lpstr>
      <vt:lpstr>Data Generation – In Vitro Experiments</vt:lpstr>
      <vt:lpstr>Results Indicate IL-33 and IL-13 are not Statistically Different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Cardioprotective Efficacy of IL-13 Following Hypoxia</dc:title>
  <dc:creator>Matt Borrelli</dc:creator>
  <cp:lastModifiedBy>Matt Borrelli</cp:lastModifiedBy>
  <cp:revision>4</cp:revision>
  <dcterms:created xsi:type="dcterms:W3CDTF">2019-12-03T19:18:34Z</dcterms:created>
  <dcterms:modified xsi:type="dcterms:W3CDTF">2019-12-03T20:16:32Z</dcterms:modified>
</cp:coreProperties>
</file>