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9" r:id="rId3"/>
    <p:sldId id="265" r:id="rId4"/>
    <p:sldId id="268" r:id="rId5"/>
    <p:sldId id="266" r:id="rId6"/>
    <p:sldId id="258" r:id="rId7"/>
    <p:sldId id="273" r:id="rId8"/>
    <p:sldId id="274" r:id="rId9"/>
    <p:sldId id="277" r:id="rId10"/>
    <p:sldId id="281" r:id="rId11"/>
    <p:sldId id="278" r:id="rId12"/>
    <p:sldId id="280" r:id="rId13"/>
    <p:sldId id="283" r:id="rId14"/>
    <p:sldId id="285" r:id="rId15"/>
    <p:sldId id="284" r:id="rId16"/>
    <p:sldId id="261" r:id="rId17"/>
    <p:sldId id="260" r:id="rId18"/>
    <p:sldId id="282" r:id="rId19"/>
    <p:sldId id="262" r:id="rId20"/>
    <p:sldId id="276" r:id="rId21"/>
    <p:sldId id="271" r:id="rId22"/>
    <p:sldId id="279" r:id="rId23"/>
    <p:sldId id="269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E0175277-647F-48F9-990D-E11E515B38AA}">
          <p14:sldIdLst>
            <p14:sldId id="256"/>
          </p14:sldIdLst>
        </p14:section>
        <p14:section name="Inhalt" id="{A01AB7D4-7D83-4821-801B-C4AADF2CD925}">
          <p14:sldIdLst>
            <p14:sldId id="259"/>
          </p14:sldIdLst>
        </p14:section>
        <p14:section name="Ziele" id="{F935E9BD-EA2D-41E1-8D6D-CFFD19C040CE}">
          <p14:sldIdLst>
            <p14:sldId id="265"/>
          </p14:sldIdLst>
        </p14:section>
        <p14:section name="Entwicklung" id="{89E50E4B-FF39-4986-AD3A-B2AB7F958E05}">
          <p14:sldIdLst>
            <p14:sldId id="268"/>
            <p14:sldId id="266"/>
            <p14:sldId id="258"/>
            <p14:sldId id="273"/>
            <p14:sldId id="274"/>
            <p14:sldId id="277"/>
            <p14:sldId id="281"/>
            <p14:sldId id="278"/>
          </p14:sldIdLst>
        </p14:section>
        <p14:section name="Oberfläche" id="{3C0B93C2-03A9-46EA-825B-066CC0D8AABF}">
          <p14:sldIdLst>
            <p14:sldId id="280"/>
            <p14:sldId id="283"/>
            <p14:sldId id="285"/>
            <p14:sldId id="284"/>
          </p14:sldIdLst>
        </p14:section>
        <p14:section name="Konfiguration" id="{0492FCBB-2B1C-4A65-A32A-066D7B9E48A0}">
          <p14:sldIdLst>
            <p14:sldId id="261"/>
          </p14:sldIdLst>
        </p14:section>
        <p14:section name="Benutzerverwaltung" id="{FCA5C650-FF3C-47BB-846A-D105EDC69B26}">
          <p14:sldIdLst>
            <p14:sldId id="260"/>
            <p14:sldId id="282"/>
            <p14:sldId id="262"/>
          </p14:sldIdLst>
        </p14:section>
        <p14:section name="Bedienungsanleitung" id="{AA43F3AA-48C0-4C5A-B400-19A3CB919C62}">
          <p14:sldIdLst>
            <p14:sldId id="276"/>
          </p14:sldIdLst>
        </p14:section>
        <p14:section name="Reflexion" id="{B246E68E-8A7F-4E02-B5D5-B5581485928F}">
          <p14:sldIdLst>
            <p14:sldId id="271"/>
            <p14:sldId id="279"/>
          </p14:sldIdLst>
        </p14:section>
        <p14:section name="Ende" id="{83128225-34BD-44FA-886D-E81D9594C6C8}">
          <p14:sldIdLst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33" autoAdjust="0"/>
  </p:normalViewPr>
  <p:slideViewPr>
    <p:cSldViewPr>
      <p:cViewPr varScale="1">
        <p:scale>
          <a:sx n="113" d="100"/>
          <a:sy n="113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F7136-9867-4768-B3E2-4C7E3C76D492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D989-46F2-4BD1-B9D0-29A21C6EBB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7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D989-46F2-4BD1-B9D0-29A21C6EBBE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96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7D07FFA-516B-4FA5-AF3F-60C3F91DD746}" type="datetimeFigureOut">
              <a:rPr lang="de-DE" smtClean="0"/>
              <a:t>14.06.2012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F7A90BD-76F5-413F-8BE8-0EF65A263BE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Autohändler</a:t>
            </a:r>
            <a:endParaRPr lang="de-DE" sz="11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Diese Präsentation wird Ihnen präsentiert von: Alexander Hahn und</a:t>
            </a:r>
            <a:r>
              <a:rPr lang="de-DE" dirty="0"/>
              <a:t> </a:t>
            </a:r>
            <a:r>
              <a:rPr lang="de-DE" dirty="0" smtClean="0"/>
              <a:t>Marcus Bauer</a:t>
            </a:r>
          </a:p>
        </p:txBody>
      </p:sp>
    </p:spTree>
    <p:extLst>
      <p:ext uri="{BB962C8B-B14F-4D97-AF65-F5344CB8AC3E}">
        <p14:creationId xmlns:p14="http://schemas.microsoft.com/office/powerpoint/2010/main" val="2915097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Entwicklung: Datenbank</a:t>
            </a:r>
            <a:br>
              <a:rPr lang="de-DE" dirty="0"/>
            </a:br>
            <a:r>
              <a:rPr lang="de-DE" dirty="0"/>
              <a:t>Klassen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 smtClean="0"/>
              <a:t>extends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&lt;</a:t>
            </a:r>
            <a:r>
              <a:rPr lang="de-DE" dirty="0" err="1" smtClean="0"/>
              <a:t>Result</a:t>
            </a:r>
            <a:r>
              <a:rPr lang="de-DE" dirty="0" smtClean="0"/>
              <a:t>&gt;</a:t>
            </a:r>
          </a:p>
          <a:p>
            <a:pPr lvl="2"/>
            <a:r>
              <a:rPr lang="de-DE" dirty="0" smtClean="0"/>
              <a:t>einfach iterierbar</a:t>
            </a:r>
          </a:p>
          <a:p>
            <a:pPr lvl="1"/>
            <a:r>
              <a:rPr lang="de-DE" dirty="0" err="1" smtClean="0"/>
              <a:t>Implements</a:t>
            </a:r>
            <a:r>
              <a:rPr lang="de-DE" dirty="0" smtClean="0"/>
              <a:t> </a:t>
            </a:r>
            <a:r>
              <a:rPr lang="de-DE" dirty="0" err="1" smtClean="0"/>
              <a:t>TableModel</a:t>
            </a:r>
            <a:endParaRPr lang="de-DE" dirty="0" smtClean="0"/>
          </a:p>
          <a:p>
            <a:pPr lvl="2"/>
            <a:r>
              <a:rPr lang="de-DE" dirty="0" smtClean="0"/>
              <a:t>Kann als Modell für </a:t>
            </a:r>
            <a:r>
              <a:rPr lang="de-DE" dirty="0" err="1" smtClean="0"/>
              <a:t>JTable</a:t>
            </a:r>
            <a:r>
              <a:rPr lang="de-DE" dirty="0" smtClean="0"/>
              <a:t> genutzt werden</a:t>
            </a:r>
          </a:p>
          <a:p>
            <a:pPr lvl="2"/>
            <a:r>
              <a:rPr lang="de-DE" dirty="0" smtClean="0"/>
              <a:t>Logik, um Datenbank zu aktualisieren</a:t>
            </a:r>
          </a:p>
          <a:p>
            <a:pPr lvl="3"/>
            <a:r>
              <a:rPr lang="de-DE" dirty="0" smtClean="0"/>
              <a:t>(</a:t>
            </a:r>
            <a:r>
              <a:rPr lang="de-DE" smtClean="0"/>
              <a:t>eigentliche Abfragen </a:t>
            </a:r>
            <a:r>
              <a:rPr lang="de-DE" dirty="0" smtClean="0"/>
              <a:t>über die Klassen </a:t>
            </a:r>
            <a:r>
              <a:rPr lang="de-DE" dirty="0" err="1" smtClean="0"/>
              <a:t>GenericTable</a:t>
            </a:r>
            <a:r>
              <a:rPr lang="de-DE" dirty="0" smtClean="0"/>
              <a:t> bzw. </a:t>
            </a:r>
            <a:r>
              <a:rPr lang="de-DE" dirty="0" err="1" smtClean="0"/>
              <a:t>UserTable</a:t>
            </a:r>
            <a:r>
              <a:rPr lang="de-DE" dirty="0" smtClean="0"/>
              <a:t> realisiert)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7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Prepared</a:t>
            </a:r>
            <a:endParaRPr lang="de-DE" dirty="0"/>
          </a:p>
          <a:p>
            <a:pPr lvl="1"/>
            <a:r>
              <a:rPr lang="de-DE" dirty="0" err="1"/>
              <a:t>executeWithResult</a:t>
            </a:r>
            <a:r>
              <a:rPr lang="de-DE" dirty="0" smtClean="0"/>
              <a:t>(…)</a:t>
            </a:r>
          </a:p>
          <a:p>
            <a:pPr lvl="1"/>
            <a:r>
              <a:rPr lang="de-DE" dirty="0" err="1" smtClean="0"/>
              <a:t>executeNoResult</a:t>
            </a:r>
            <a:r>
              <a:rPr lang="de-DE" dirty="0" smtClean="0"/>
              <a:t>(…)</a:t>
            </a:r>
          </a:p>
          <a:p>
            <a:pPr lvl="1"/>
            <a:endParaRPr lang="de-DE" dirty="0"/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Prepared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p =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db.prepare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(„SELECT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* FROM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autos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WHERE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hersteller_id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= ? AND </a:t>
            </a:r>
            <a:r>
              <a:rPr lang="de-DE" sz="1700" dirty="0" err="1">
                <a:latin typeface="Courier New" pitchFamily="49" charset="0"/>
                <a:cs typeface="Courier New" pitchFamily="49" charset="0"/>
              </a:rPr>
              <a:t>baujahr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?“);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r =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p.executeWithResult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herstellerID</a:t>
            </a:r>
            <a:r>
              <a:rPr lang="de-DE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2010);</a:t>
            </a:r>
          </a:p>
          <a:p>
            <a:pPr marL="68580" indent="0">
              <a:buNone/>
            </a:pPr>
            <a:endParaRPr lang="de-DE" sz="1700" dirty="0" smtClean="0">
              <a:latin typeface="Courier New" pitchFamily="49" charset="0"/>
              <a:cs typeface="Courier New" pitchFamily="49" charset="0"/>
            </a:endParaRP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results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8580" indent="0">
              <a:buNone/>
            </a:pP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68580" indent="0">
              <a:buNone/>
            </a:pPr>
            <a:r>
              <a:rPr lang="de-DE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result.getString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(„</a:t>
            </a: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bezeichnung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“));</a:t>
            </a:r>
          </a:p>
          <a:p>
            <a:pPr marL="68580" indent="0">
              <a:buNone/>
            </a:pPr>
            <a:r>
              <a:rPr lang="de-DE" sz="1700" dirty="0" err="1" smtClean="0">
                <a:latin typeface="Courier New" pitchFamily="49" charset="0"/>
                <a:cs typeface="Courier New" pitchFamily="49" charset="0"/>
              </a:rPr>
              <a:t>p.close</a:t>
            </a:r>
            <a:r>
              <a:rPr lang="de-DE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807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Oberfläche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mit Swing erstellt</a:t>
            </a:r>
          </a:p>
          <a:p>
            <a:r>
              <a:rPr lang="de-DE" dirty="0" smtClean="0"/>
              <a:t>Grundlegende Idee:</a:t>
            </a:r>
          </a:p>
          <a:p>
            <a:pPr lvl="1"/>
            <a:r>
              <a:rPr lang="de-DE" dirty="0" err="1" smtClean="0"/>
              <a:t>Stack</a:t>
            </a:r>
            <a:r>
              <a:rPr lang="de-DE" dirty="0" smtClean="0"/>
              <a:t> mit allen geöffneten Unterfenstern</a:t>
            </a:r>
          </a:p>
          <a:p>
            <a:pPr lvl="1"/>
            <a:r>
              <a:rPr lang="de-DE" dirty="0" smtClean="0"/>
              <a:t>beliebig hoher Verschachtelungsgrad von </a:t>
            </a:r>
            <a:r>
              <a:rPr lang="de-DE" dirty="0"/>
              <a:t>F</a:t>
            </a:r>
            <a:r>
              <a:rPr lang="de-DE" dirty="0" smtClean="0"/>
              <a:t>enstern möglich</a:t>
            </a:r>
          </a:p>
          <a:p>
            <a:pPr lvl="1"/>
            <a:r>
              <a:rPr lang="de-DE" dirty="0" smtClean="0"/>
              <a:t>Rückkehr aus aktuellem Fenster mit </a:t>
            </a:r>
            <a:r>
              <a:rPr lang="de-DE" dirty="0" err="1" smtClean="0"/>
              <a:t>goToHome</a:t>
            </a:r>
            <a:r>
              <a:rPr lang="de-DE" dirty="0" smtClean="0"/>
              <a:t>() oder </a:t>
            </a:r>
            <a:r>
              <a:rPr lang="de-DE" dirty="0" err="1" smtClean="0"/>
              <a:t>goUp</a:t>
            </a:r>
            <a:r>
              <a:rPr lang="de-DE" dirty="0" smtClean="0"/>
              <a:t>()</a:t>
            </a:r>
          </a:p>
          <a:p>
            <a:pPr lvl="1"/>
            <a:r>
              <a:rPr lang="de-DE" dirty="0" smtClean="0"/>
              <a:t>z.B. Kunden </a:t>
            </a:r>
            <a:r>
              <a:rPr lang="de-DE" dirty="0" smtClean="0">
                <a:sym typeface="Wingdings" pitchFamily="2" charset="2"/>
              </a:rPr>
              <a:t> alle Bestellungen des Kunden  alle Autos in einer Bestellung</a:t>
            </a:r>
            <a:endParaRPr lang="de-DE" dirty="0" smtClean="0"/>
          </a:p>
          <a:p>
            <a:r>
              <a:rPr lang="de-DE" dirty="0" smtClean="0"/>
              <a:t>einheitliches Look-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endParaRPr lang="de-DE" dirty="0" smtClean="0"/>
          </a:p>
          <a:p>
            <a:r>
              <a:rPr lang="de-DE" dirty="0" smtClean="0"/>
              <a:t>geringe Anzahl konfigurierbarer 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Oberfläche:</a:t>
            </a:r>
            <a:br>
              <a:rPr lang="de-DE" dirty="0" smtClean="0"/>
            </a:br>
            <a:r>
              <a:rPr lang="de-DE" dirty="0" smtClean="0"/>
              <a:t>Anmeldung</a:t>
            </a:r>
            <a:endParaRPr lang="de-DE" dirty="0"/>
          </a:p>
        </p:txBody>
      </p:sp>
      <p:pic>
        <p:nvPicPr>
          <p:cNvPr id="2050" name="Picture 2" descr="D:\eclipse\db-autohaendler\Programm-Anmeldebildschi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7056784" cy="529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2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Oberfläche:</a:t>
            </a:r>
            <a:br>
              <a:rPr lang="de-DE" dirty="0" smtClean="0"/>
            </a:br>
            <a:r>
              <a:rPr lang="de-DE" dirty="0" smtClean="0"/>
              <a:t>Dashboard</a:t>
            </a:r>
            <a:endParaRPr lang="de-DE" dirty="0"/>
          </a:p>
        </p:txBody>
      </p:sp>
      <p:pic>
        <p:nvPicPr>
          <p:cNvPr id="4098" name="Picture 2" descr="D:\eclipse\db-autohaendler\Programm-Tabellenauswah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5"/>
            <a:ext cx="7056784" cy="52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Oberfläche:</a:t>
            </a:r>
            <a:br>
              <a:rPr lang="de-DE" dirty="0" smtClean="0"/>
            </a:br>
            <a:r>
              <a:rPr lang="de-DE" dirty="0" smtClean="0"/>
              <a:t>Anzeige einer Tabelle</a:t>
            </a:r>
            <a:endParaRPr lang="de-DE" dirty="0"/>
          </a:p>
        </p:txBody>
      </p:sp>
      <p:pic>
        <p:nvPicPr>
          <p:cNvPr id="3074" name="Picture 2" descr="D:\eclipse\db-autohaendler\Programm-Tabellenansic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0980"/>
            <a:ext cx="7061964" cy="5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config</a:t>
            </a:r>
            <a:r>
              <a:rPr lang="de-DE" dirty="0" smtClean="0"/>
              <a:t>/app.xml </a:t>
            </a:r>
            <a:r>
              <a:rPr lang="de-DE" dirty="0" smtClean="0">
                <a:sym typeface="Wingdings" pitchFamily="2" charset="2"/>
              </a:rPr>
              <a:t> Config.java mit </a:t>
            </a:r>
            <a:r>
              <a:rPr lang="de-DE" dirty="0" err="1" smtClean="0">
                <a:sym typeface="Wingdings" pitchFamily="2" charset="2"/>
              </a:rPr>
              <a:t>get</a:t>
            </a:r>
            <a:r>
              <a:rPr lang="de-DE" dirty="0" smtClean="0">
                <a:sym typeface="Wingdings" pitchFamily="2" charset="2"/>
              </a:rPr>
              <a:t>…()</a:t>
            </a:r>
            <a:endParaRPr lang="de-DE" dirty="0" smtClean="0"/>
          </a:p>
          <a:p>
            <a:r>
              <a:rPr lang="de-DE" dirty="0" smtClean="0"/>
              <a:t>Wichtigste Eigenschaften konfigurierbar</a:t>
            </a:r>
          </a:p>
          <a:p>
            <a:pPr lvl="1"/>
            <a:r>
              <a:rPr lang="de-DE" dirty="0" smtClean="0"/>
              <a:t>Name der Anwendung</a:t>
            </a:r>
          </a:p>
          <a:p>
            <a:pPr lvl="2"/>
            <a:r>
              <a:rPr lang="de-DE" dirty="0" smtClean="0"/>
              <a:t>In der Praxis: Name des Autohändlers</a:t>
            </a:r>
          </a:p>
          <a:p>
            <a:pPr lvl="1"/>
            <a:r>
              <a:rPr lang="de-DE" dirty="0" smtClean="0"/>
              <a:t>Serveradresse, Datenbankname, unterstützte Anmeldemethoden (Windows/SQL)</a:t>
            </a:r>
          </a:p>
          <a:p>
            <a:pPr lvl="1"/>
            <a:r>
              <a:rPr lang="de-DE" dirty="0" smtClean="0"/>
              <a:t>Farben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4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Benutzerverwaltung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Jeder Benutzer der Software ist ein Datenbankbenutzer</a:t>
            </a:r>
          </a:p>
          <a:p>
            <a:r>
              <a:rPr lang="de-DE" dirty="0" smtClean="0"/>
              <a:t>Benutzergruppen</a:t>
            </a:r>
            <a:endParaRPr lang="de-DE" dirty="0"/>
          </a:p>
          <a:p>
            <a:pPr lvl="1"/>
            <a:r>
              <a:rPr lang="de-DE" dirty="0" smtClean="0"/>
              <a:t>lesen – nur Lesen</a:t>
            </a:r>
          </a:p>
          <a:p>
            <a:pPr lvl="1"/>
            <a:r>
              <a:rPr lang="de-DE" dirty="0" smtClean="0"/>
              <a:t>schreiben – Lesen und Schreiben</a:t>
            </a:r>
          </a:p>
          <a:p>
            <a:pPr lvl="1"/>
            <a:r>
              <a:rPr lang="de-DE" dirty="0" err="1" smtClean="0"/>
              <a:t>db_owner</a:t>
            </a:r>
            <a:r>
              <a:rPr lang="de-DE" dirty="0" smtClean="0"/>
              <a:t> – Lesen, Schreiben, Löschen, Datenbankstruktur verändern</a:t>
            </a:r>
          </a:p>
          <a:p>
            <a:r>
              <a:rPr lang="de-DE" dirty="0" smtClean="0"/>
              <a:t>Anlegen neuer Benutzer – Serverrecht, keine von uns neu definierte Rolle</a:t>
            </a:r>
          </a:p>
          <a:p>
            <a:pPr lvl="1"/>
            <a:r>
              <a:rPr lang="de-DE" dirty="0" err="1" smtClean="0"/>
              <a:t>db_owner</a:t>
            </a:r>
            <a:r>
              <a:rPr lang="de-DE" dirty="0" smtClean="0"/>
              <a:t> erhält automatisch </a:t>
            </a:r>
            <a:r>
              <a:rPr lang="de-DE" dirty="0" err="1" smtClean="0"/>
              <a:t>sysadmin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92011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</a:t>
            </a:r>
            <a:br>
              <a:rPr lang="de-DE" dirty="0" smtClean="0"/>
            </a:br>
            <a:r>
              <a:rPr lang="de-DE" dirty="0" smtClean="0"/>
              <a:t>Rechtevergabe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CREATE LOGIN usw. unterstützt keine ? als Parameter</a:t>
            </a:r>
          </a:p>
          <a:p>
            <a:pPr lvl="1"/>
            <a:r>
              <a:rPr lang="de-DE" dirty="0" smtClean="0"/>
              <a:t>Namen und Passwörter auf a-zA-Z0-9 beschränkt</a:t>
            </a:r>
          </a:p>
          <a:p>
            <a:r>
              <a:rPr lang="de-DE" dirty="0" smtClean="0"/>
              <a:t>Hinzufügen neuer Rechte (ähnlich löschen)</a:t>
            </a:r>
          </a:p>
          <a:p>
            <a:pPr lvl="1"/>
            <a:r>
              <a:rPr lang="de-DE" dirty="0"/>
              <a:t>EXEC </a:t>
            </a:r>
            <a:r>
              <a:rPr lang="de-DE" dirty="0" err="1"/>
              <a:t>sp_addrolemember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, </a:t>
            </a:r>
            <a:r>
              <a:rPr lang="de-DE" dirty="0" err="1" smtClean="0"/>
              <a:t>user</a:t>
            </a:r>
            <a:endParaRPr lang="de-DE" dirty="0"/>
          </a:p>
          <a:p>
            <a:pPr lvl="1"/>
            <a:r>
              <a:rPr lang="de-DE" dirty="0" smtClean="0"/>
              <a:t>EXEC </a:t>
            </a:r>
            <a:r>
              <a:rPr lang="de-DE" dirty="0" err="1"/>
              <a:t>sp_addsrvrolemember</a:t>
            </a:r>
            <a:r>
              <a:rPr lang="de-DE" dirty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role</a:t>
            </a:r>
          </a:p>
          <a:p>
            <a:pPr lvl="1"/>
            <a:r>
              <a:rPr lang="de-DE" dirty="0" smtClean="0">
                <a:sym typeface="Wingdings" pitchFamily="2" charset="2"/>
              </a:rPr>
              <a:t>Also: f</a:t>
            </a:r>
            <a:r>
              <a:rPr lang="de-DE" dirty="0" smtClean="0"/>
              <a:t>ast konsistent implementierbar</a:t>
            </a:r>
          </a:p>
          <a:p>
            <a:pPr lvl="2"/>
            <a:r>
              <a:rPr lang="de-DE" dirty="0" smtClean="0"/>
              <a:t>ALTER (SERVER) ROLE … ADD MEMBER … ist erst ab SQL Server 2012 verfügbar</a:t>
            </a:r>
          </a:p>
        </p:txBody>
      </p:sp>
    </p:spTree>
    <p:extLst>
      <p:ext uri="{BB962C8B-B14F-4D97-AF65-F5344CB8AC3E}">
        <p14:creationId xmlns:p14="http://schemas.microsoft.com/office/powerpoint/2010/main" val="18585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Benutzerverwaltung: Authentifizierung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Windows</a:t>
            </a:r>
          </a:p>
          <a:p>
            <a:pPr lvl="1"/>
            <a:r>
              <a:rPr lang="de-DE" dirty="0"/>
              <a:t>a</a:t>
            </a:r>
            <a:r>
              <a:rPr lang="de-DE" dirty="0" smtClean="0"/>
              <a:t>ktueller Benutzer wird angemeldet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 Passwort erforderlich</a:t>
            </a:r>
          </a:p>
          <a:p>
            <a:pPr lvl="1"/>
            <a:r>
              <a:rPr lang="de-DE" dirty="0" smtClean="0"/>
              <a:t>Login-Bildschirm nur bei Fehlern</a:t>
            </a:r>
          </a:p>
          <a:p>
            <a:r>
              <a:rPr lang="de-DE" dirty="0" smtClean="0"/>
              <a:t>SQL-Server</a:t>
            </a:r>
          </a:p>
          <a:p>
            <a:pPr lvl="1"/>
            <a:r>
              <a:rPr lang="de-DE" dirty="0" smtClean="0"/>
              <a:t>Login-Bildschirm</a:t>
            </a:r>
          </a:p>
          <a:p>
            <a:r>
              <a:rPr lang="de-DE" dirty="0" smtClean="0"/>
              <a:t>Konfigurierbar</a:t>
            </a:r>
          </a:p>
          <a:p>
            <a:pPr lvl="1"/>
            <a:r>
              <a:rPr lang="de-DE" dirty="0" smtClean="0"/>
              <a:t>Eine oder beide Optionen aktivieren</a:t>
            </a:r>
          </a:p>
        </p:txBody>
      </p:sp>
    </p:spTree>
    <p:extLst>
      <p:ext uri="{BB962C8B-B14F-4D97-AF65-F5344CB8AC3E}">
        <p14:creationId xmlns:p14="http://schemas.microsoft.com/office/powerpoint/2010/main" val="32053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Entwicklung</a:t>
            </a:r>
          </a:p>
          <a:p>
            <a:pPr lvl="1"/>
            <a:r>
              <a:rPr lang="de-DE" dirty="0" smtClean="0"/>
              <a:t>Quellcode? Datenbank?</a:t>
            </a:r>
          </a:p>
          <a:p>
            <a:pPr lvl="1"/>
            <a:r>
              <a:rPr lang="de-DE" dirty="0" smtClean="0"/>
              <a:t>verwendete Technologien</a:t>
            </a:r>
          </a:p>
          <a:p>
            <a:r>
              <a:rPr lang="de-DE" dirty="0" smtClean="0"/>
              <a:t>Oberfläche</a:t>
            </a:r>
          </a:p>
          <a:p>
            <a:r>
              <a:rPr lang="de-DE" dirty="0" smtClean="0"/>
              <a:t>Konfiguration</a:t>
            </a:r>
            <a:endParaRPr lang="de-DE" dirty="0"/>
          </a:p>
          <a:p>
            <a:r>
              <a:rPr lang="de-DE" dirty="0" smtClean="0"/>
              <a:t>Benutzerverwaltung</a:t>
            </a:r>
            <a:endParaRPr lang="de-DE" dirty="0"/>
          </a:p>
          <a:p>
            <a:r>
              <a:rPr lang="de-DE" dirty="0"/>
              <a:t>Bedienungsanleitung</a:t>
            </a:r>
          </a:p>
          <a:p>
            <a:r>
              <a:rPr lang="de-DE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225436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Bedienungsanleitung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Bedienung ist intuitiv</a:t>
            </a:r>
          </a:p>
          <a:p>
            <a:pPr lvl="1"/>
            <a:r>
              <a:rPr lang="de-DE" dirty="0" smtClean="0"/>
              <a:t>Einfüge: Füllen der leeren Zeile am Ende</a:t>
            </a:r>
          </a:p>
          <a:p>
            <a:pPr lvl="1"/>
            <a:r>
              <a:rPr lang="de-DE" dirty="0" smtClean="0"/>
              <a:t>Bearbeiten: Auf einen Wert klicken, neuen Wert einfügen</a:t>
            </a:r>
          </a:p>
          <a:p>
            <a:pPr lvl="1"/>
            <a:r>
              <a:rPr lang="de-DE" dirty="0" smtClean="0"/>
              <a:t>Löschen: Zeilen markieren, „Ausgewählte Löschen“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9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Benötigte Zeit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2 Tage: funktionierende Datenbank-anbindung, Migrationen, Aufbau der Fenster, Anmelden</a:t>
            </a:r>
          </a:p>
          <a:p>
            <a:pPr marL="685800" lvl="2" indent="0">
              <a:buNone/>
            </a:pPr>
            <a:r>
              <a:rPr lang="de-DE" dirty="0" smtClean="0"/>
              <a:t>≈ 1.100 Zeilen Java (+ Kommentare, Leerzeilen, …)</a:t>
            </a:r>
          </a:p>
          <a:p>
            <a:r>
              <a:rPr lang="de-DE" dirty="0">
                <a:sym typeface="Wingdings" pitchFamily="2" charset="2"/>
              </a:rPr>
              <a:t>3</a:t>
            </a:r>
            <a:r>
              <a:rPr lang="de-DE" dirty="0" smtClean="0">
                <a:sym typeface="Wingdings" pitchFamily="2" charset="2"/>
              </a:rPr>
              <a:t> Tage: Anzeigen, Einfügen, Löschen und Verändern von Daten</a:t>
            </a:r>
          </a:p>
          <a:p>
            <a:r>
              <a:rPr lang="de-DE" dirty="0">
                <a:sym typeface="Wingdings" pitchFamily="2" charset="2"/>
              </a:rPr>
              <a:t>2</a:t>
            </a:r>
            <a:r>
              <a:rPr lang="de-DE" dirty="0" smtClean="0">
                <a:sym typeface="Wingdings" pitchFamily="2" charset="2"/>
              </a:rPr>
              <a:t> Tage: Rechte-/Benutzerverwaltung</a:t>
            </a:r>
          </a:p>
          <a:p>
            <a:r>
              <a:rPr lang="de-DE" dirty="0" smtClean="0">
                <a:sym typeface="Wingdings" pitchFamily="2" charset="2"/>
              </a:rPr>
              <a:t>1 Tag: kleinere </a:t>
            </a:r>
            <a:r>
              <a:rPr lang="de-DE" dirty="0" err="1" smtClean="0">
                <a:sym typeface="Wingdings" pitchFamily="2" charset="2"/>
              </a:rPr>
              <a:t>Tweaks</a:t>
            </a:r>
            <a:r>
              <a:rPr lang="de-DE" dirty="0" smtClean="0">
                <a:sym typeface="Wingdings" pitchFamily="2" charset="2"/>
              </a:rPr>
              <a:t>, Verwalten von Bestellungen</a:t>
            </a:r>
          </a:p>
          <a:p>
            <a:pPr lvl="1"/>
            <a:r>
              <a:rPr lang="de-DE" dirty="0" smtClean="0"/>
              <a:t>≈ 2.200 Zeilen </a:t>
            </a:r>
            <a:r>
              <a:rPr lang="de-DE" smtClean="0"/>
              <a:t>Java insgesamt</a:t>
            </a:r>
            <a:endParaRPr lang="de-DE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1188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Reflexion:</a:t>
            </a:r>
            <a:br>
              <a:rPr lang="de-DE" dirty="0" smtClean="0"/>
            </a:br>
            <a:r>
              <a:rPr lang="de-DE" dirty="0" smtClean="0"/>
              <a:t>Wiederverwendbarkeit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Datenbankklassen können komplett wiederverwendet werden</a:t>
            </a:r>
          </a:p>
          <a:p>
            <a:pPr lvl="1"/>
            <a:r>
              <a:rPr lang="de-DE" dirty="0" smtClean="0"/>
              <a:t>Nur ggf. andere JDBC-Treiber</a:t>
            </a:r>
          </a:p>
          <a:p>
            <a:r>
              <a:rPr lang="de-DE" dirty="0" smtClean="0"/>
              <a:t>Migrationen</a:t>
            </a:r>
          </a:p>
          <a:p>
            <a:pPr lvl="1"/>
            <a:r>
              <a:rPr lang="de-DE" dirty="0" smtClean="0"/>
              <a:t>offensichtlich</a:t>
            </a:r>
            <a:r>
              <a:rPr lang="de-DE" dirty="0"/>
              <a:t>: *.</a:t>
            </a:r>
            <a:r>
              <a:rPr lang="de-DE" dirty="0" err="1"/>
              <a:t>sql</a:t>
            </a:r>
            <a:r>
              <a:rPr lang="de-DE" dirty="0"/>
              <a:t>-Dateien für andere Projekte müssen erstellt werden</a:t>
            </a:r>
          </a:p>
          <a:p>
            <a:pPr lvl="1"/>
            <a:r>
              <a:rPr lang="de-DE" dirty="0" smtClean="0"/>
              <a:t>ohne Codeänderung wiederverwendbar</a:t>
            </a:r>
          </a:p>
          <a:p>
            <a:pPr lvl="1"/>
            <a:r>
              <a:rPr lang="de-DE" dirty="0" smtClean="0"/>
              <a:t>enorme Zeitersparnis selbst bei zwei Entwicklern in Hinsicht auf konsistente Datenbanken</a:t>
            </a:r>
          </a:p>
          <a:p>
            <a:pPr lvl="1"/>
            <a:r>
              <a:rPr lang="de-DE" dirty="0" smtClean="0"/>
              <a:t>Selbst bei einer Datenbank: Struktur in Versionsverwaltung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82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Ende</a:t>
            </a:r>
            <a:br>
              <a:rPr lang="de-DE" smtClean="0"/>
            </a:br>
            <a:r>
              <a:rPr lang="de-DE" smtClean="0"/>
              <a:t>Autohändler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Diese Präsentation wurde Ihnen präsentiert von: Alexander Hahn und Marcus Bauer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4426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esamten Lagerbestand an Neu- und Gebrauchtwagen verwalten</a:t>
            </a:r>
          </a:p>
          <a:p>
            <a:pPr lvl="1"/>
            <a:r>
              <a:rPr lang="de-DE" dirty="0" smtClean="0"/>
              <a:t>Baujahr, PS, Modell, Hersteller, Farbe, Typ, …</a:t>
            </a:r>
          </a:p>
          <a:p>
            <a:r>
              <a:rPr lang="de-DE" dirty="0" smtClean="0"/>
              <a:t>Erfassen von Kunden und deren Bestellungen</a:t>
            </a:r>
          </a:p>
          <a:p>
            <a:r>
              <a:rPr lang="de-DE" dirty="0" smtClean="0"/>
              <a:t>Einfache Anwendung, welche das alles ermöglicht</a:t>
            </a:r>
          </a:p>
        </p:txBody>
      </p:sp>
    </p:spTree>
    <p:extLst>
      <p:ext uri="{BB962C8B-B14F-4D97-AF65-F5344CB8AC3E}">
        <p14:creationId xmlns:p14="http://schemas.microsoft.com/office/powerpoint/2010/main" val="32195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Java 7</a:t>
            </a:r>
          </a:p>
          <a:p>
            <a:r>
              <a:rPr lang="de-DE" dirty="0"/>
              <a:t>Swing</a:t>
            </a:r>
          </a:p>
          <a:p>
            <a:r>
              <a:rPr lang="de-DE" dirty="0" smtClean="0"/>
              <a:t>Microsoft SQL Server 2008 R2</a:t>
            </a:r>
          </a:p>
          <a:p>
            <a:r>
              <a:rPr lang="de-DE" dirty="0" err="1" smtClean="0"/>
              <a:t>jTDS</a:t>
            </a:r>
            <a:endParaRPr lang="de-DE" dirty="0"/>
          </a:p>
          <a:p>
            <a:pPr lvl="1"/>
            <a:r>
              <a:rPr lang="de-DE" dirty="0" smtClean="0"/>
              <a:t>JDBC-Treiber</a:t>
            </a:r>
          </a:p>
          <a:p>
            <a:pPr lvl="1"/>
            <a:r>
              <a:rPr lang="de-DE" dirty="0" smtClean="0"/>
              <a:t>Open Source (LGPL), Komplett in Java (Ausnahme: Windows-Authentifizierung)</a:t>
            </a:r>
          </a:p>
          <a:p>
            <a:pPr lvl="1"/>
            <a:r>
              <a:rPr lang="de-DE" dirty="0"/>
              <a:t>http://jtds.sourceforge.net</a:t>
            </a:r>
            <a:r>
              <a:rPr lang="de-DE" dirty="0" smtClean="0"/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1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Entwicklung mit zwei Personen</a:t>
            </a:r>
          </a:p>
          <a:p>
            <a:pPr lvl="1"/>
            <a:r>
              <a:rPr lang="de-DE" dirty="0" smtClean="0"/>
              <a:t>Nur lokale Installation und Entwicklung auf einem Rechner nicht praktikabel</a:t>
            </a:r>
            <a:endParaRPr lang="de-DE" dirty="0"/>
          </a:p>
          <a:p>
            <a:r>
              <a:rPr lang="de-DE" dirty="0" smtClean="0"/>
              <a:t>Quelltext auf </a:t>
            </a:r>
            <a:r>
              <a:rPr lang="de-DE" dirty="0" err="1" smtClean="0"/>
              <a:t>github</a:t>
            </a:r>
            <a:endParaRPr lang="de-DE" dirty="0" smtClean="0"/>
          </a:p>
          <a:p>
            <a:pPr lvl="1"/>
            <a:r>
              <a:rPr lang="de-DE" dirty="0" smtClean="0"/>
              <a:t>Repository-Hosting für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smtClean="0"/>
              <a:t>Realisierung der Datenbank: ?</a:t>
            </a:r>
          </a:p>
        </p:txBody>
      </p:sp>
    </p:spTree>
    <p:extLst>
      <p:ext uri="{BB962C8B-B14F-4D97-AF65-F5344CB8AC3E}">
        <p14:creationId xmlns:p14="http://schemas.microsoft.com/office/powerpoint/2010/main" val="236928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Veränderung der zugrunde liegenden Datenbankstruktur </a:t>
            </a:r>
          </a:p>
          <a:p>
            <a:pPr lvl="1"/>
            <a:r>
              <a:rPr lang="de-DE" dirty="0" smtClean="0"/>
              <a:t>CREATE, ALTER, DROP</a:t>
            </a:r>
          </a:p>
          <a:p>
            <a:r>
              <a:rPr lang="de-DE" dirty="0" smtClean="0"/>
              <a:t>Änderung an Inhalten?</a:t>
            </a:r>
          </a:p>
          <a:p>
            <a:pPr lvl="1"/>
            <a:r>
              <a:rPr lang="de-DE" dirty="0"/>
              <a:t>Nur, wenn Einfügen bzw. Ändern für das Programm notwendig ist</a:t>
            </a:r>
          </a:p>
          <a:p>
            <a:pPr lvl="1"/>
            <a:r>
              <a:rPr lang="de-DE" dirty="0" smtClean="0"/>
              <a:t>Möglichst wenig Einfügen neuer Datensätze, nur vordefinierte Werte</a:t>
            </a:r>
          </a:p>
          <a:p>
            <a:pPr lvl="1"/>
            <a:r>
              <a:rPr lang="de-DE" dirty="0" smtClean="0"/>
              <a:t>Beispiele</a:t>
            </a:r>
          </a:p>
          <a:p>
            <a:pPr lvl="2"/>
            <a:r>
              <a:rPr lang="de-DE" dirty="0" smtClean="0"/>
              <a:t>Füllen der Tabelle „Hersteller“</a:t>
            </a:r>
          </a:p>
          <a:p>
            <a:pPr lvl="2"/>
            <a:r>
              <a:rPr lang="de-DE" dirty="0" smtClean="0"/>
              <a:t>Mehrwertsteuersatz  </a:t>
            </a:r>
            <a:r>
              <a:rPr lang="de-DE" dirty="0"/>
              <a:t>- 0.19 </a:t>
            </a:r>
            <a:r>
              <a:rPr lang="de-DE" dirty="0">
                <a:sym typeface="Wingdings" pitchFamily="2" charset="2"/>
              </a:rPr>
              <a:t></a:t>
            </a:r>
            <a:r>
              <a:rPr lang="de-DE" dirty="0" smtClean="0"/>
              <a:t>19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Gleichzeitige Änderungen</a:t>
            </a:r>
          </a:p>
          <a:p>
            <a:pPr lvl="1"/>
            <a:r>
              <a:rPr lang="de-DE" dirty="0" smtClean="0"/>
              <a:t>Jederzeit möglich, System erkennt „fehlende“</a:t>
            </a:r>
          </a:p>
          <a:p>
            <a:pPr lvl="1"/>
            <a:r>
              <a:rPr lang="de-DE" dirty="0" smtClean="0"/>
              <a:t>Besser als Austausch von SQL-Dateien per Hand oder E-Mails „Ändere mal diese Tabelle“</a:t>
            </a:r>
          </a:p>
          <a:p>
            <a:pPr lvl="1"/>
            <a:r>
              <a:rPr lang="de-DE" dirty="0" smtClean="0"/>
              <a:t>Probleme nur, wenn die verwendeten Objekte nicht mehr in dieser Form existieren (gelöschte Tabelle, umbenannte Felder, …)</a:t>
            </a:r>
          </a:p>
          <a:p>
            <a:r>
              <a:rPr lang="de-DE" dirty="0" smtClean="0"/>
              <a:t>Konzept an </a:t>
            </a:r>
            <a:r>
              <a:rPr lang="de-DE" i="1" dirty="0" smtClean="0"/>
              <a:t>Ruby on </a:t>
            </a:r>
            <a:r>
              <a:rPr lang="de-DE" i="1" dirty="0" err="1" smtClean="0"/>
              <a:t>Rails</a:t>
            </a:r>
            <a:r>
              <a:rPr lang="de-DE" dirty="0" smtClean="0"/>
              <a:t> angelehnt</a:t>
            </a:r>
          </a:p>
          <a:p>
            <a:pPr lvl="1"/>
            <a:r>
              <a:rPr lang="de-DE" dirty="0" smtClean="0"/>
              <a:t>Dateiname ist </a:t>
            </a:r>
            <a:r>
              <a:rPr lang="de-DE" i="1" dirty="0" smtClean="0"/>
              <a:t>201201311200_was_passiert.rb </a:t>
            </a:r>
            <a:r>
              <a:rPr lang="de-DE" dirty="0" smtClean="0"/>
              <a:t>enthält Datum und Uhrzeit (31. 1. 2012, 12:00)</a:t>
            </a:r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Rails</a:t>
            </a:r>
            <a:r>
              <a:rPr lang="de-DE" dirty="0" smtClean="0"/>
              <a:t>: normaler Quelltext</a:t>
            </a:r>
          </a:p>
          <a:p>
            <a:pPr lvl="2"/>
            <a:r>
              <a:rPr lang="de-DE" dirty="0" smtClean="0"/>
              <a:t>kann Migrationen beliebig anwenden und rückgängig machen, Stand wird gespeichert</a:t>
            </a:r>
          </a:p>
        </p:txBody>
      </p:sp>
    </p:spTree>
    <p:extLst>
      <p:ext uri="{BB962C8B-B14F-4D97-AF65-F5344CB8AC3E}">
        <p14:creationId xmlns:p14="http://schemas.microsoft.com/office/powerpoint/2010/main" val="313700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br>
              <a:rPr lang="de-DE" dirty="0" smtClean="0"/>
            </a:br>
            <a:r>
              <a:rPr lang="de-DE" dirty="0" smtClean="0"/>
              <a:t>Migrationen in unserem Projekt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Selbstgeschriebene Java-Klasse MigrateTool.java</a:t>
            </a:r>
          </a:p>
          <a:p>
            <a:r>
              <a:rPr lang="de-DE" dirty="0" smtClean="0"/>
              <a:t>Prinzip</a:t>
            </a:r>
          </a:p>
          <a:p>
            <a:pPr lvl="1"/>
            <a:r>
              <a:rPr lang="de-DE" dirty="0" smtClean="0"/>
              <a:t>Lädt alle </a:t>
            </a:r>
            <a:r>
              <a:rPr lang="de-DE" dirty="0" err="1" smtClean="0"/>
              <a:t>ids</a:t>
            </a:r>
            <a:r>
              <a:rPr lang="de-DE" dirty="0" smtClean="0"/>
              <a:t> aus der Tabelle </a:t>
            </a:r>
            <a:r>
              <a:rPr lang="de-DE" i="1" dirty="0" err="1" smtClean="0"/>
              <a:t>migrations</a:t>
            </a:r>
            <a:endParaRPr lang="de-DE" i="1" dirty="0" smtClean="0"/>
          </a:p>
          <a:p>
            <a:pPr lvl="1"/>
            <a:r>
              <a:rPr lang="de-DE" dirty="0"/>
              <a:t>Liest Dateien im Verzeichnis </a:t>
            </a:r>
            <a:r>
              <a:rPr lang="de-DE" i="1" dirty="0" err="1"/>
              <a:t>migrations</a:t>
            </a:r>
            <a:r>
              <a:rPr lang="de-DE" dirty="0"/>
              <a:t> nach Name sortiert</a:t>
            </a:r>
            <a:endParaRPr lang="de-DE" i="1" dirty="0"/>
          </a:p>
          <a:p>
            <a:pPr lvl="1"/>
            <a:r>
              <a:rPr lang="de-DE" dirty="0" smtClean="0"/>
              <a:t>Durchläuft die Dateiliste</a:t>
            </a:r>
          </a:p>
          <a:p>
            <a:pPr lvl="2"/>
            <a:r>
              <a:rPr lang="de-DE" dirty="0" smtClean="0"/>
              <a:t>wenn Migration nicht in Tabelle, als </a:t>
            </a:r>
            <a:r>
              <a:rPr lang="de-DE" dirty="0" smtClean="0">
                <a:sym typeface="Wingdings" pitchFamily="2" charset="2"/>
              </a:rPr>
              <a:t>Transaktion ausführen</a:t>
            </a:r>
          </a:p>
          <a:p>
            <a:pPr lvl="2"/>
            <a:r>
              <a:rPr lang="de-DE" dirty="0" smtClean="0">
                <a:sym typeface="Wingdings" pitchFamily="2" charset="2"/>
              </a:rPr>
              <a:t>Bei Fehler: Abbruch, Fehlermeldung</a:t>
            </a:r>
          </a:p>
          <a:p>
            <a:r>
              <a:rPr lang="de-DE" dirty="0" smtClean="0"/>
              <a:t>*.</a:t>
            </a:r>
            <a:r>
              <a:rPr lang="de-DE" dirty="0" err="1" smtClean="0"/>
              <a:t>sql</a:t>
            </a:r>
            <a:r>
              <a:rPr lang="de-DE" dirty="0" smtClean="0"/>
              <a:t>-Dateien</a:t>
            </a:r>
          </a:p>
          <a:p>
            <a:pPr lvl="1"/>
            <a:r>
              <a:rPr lang="de-DE" dirty="0" smtClean="0"/>
              <a:t>Keine „Rückgängig“-Aktion wie in Ruby on </a:t>
            </a:r>
            <a:r>
              <a:rPr lang="de-DE" dirty="0" err="1" smtClean="0"/>
              <a:t>Rails</a:t>
            </a:r>
            <a:endParaRPr lang="de-DE" dirty="0" smtClean="0"/>
          </a:p>
          <a:p>
            <a:pPr lvl="1"/>
            <a:r>
              <a:rPr lang="de-DE" dirty="0" smtClean="0"/>
              <a:t>Keine Notwendigkeit im Projekt</a:t>
            </a:r>
          </a:p>
        </p:txBody>
      </p:sp>
    </p:spTree>
    <p:extLst>
      <p:ext uri="{BB962C8B-B14F-4D97-AF65-F5344CB8AC3E}">
        <p14:creationId xmlns:p14="http://schemas.microsoft.com/office/powerpoint/2010/main" val="401757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Entwicklung: Datenbank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Database</a:t>
            </a:r>
          </a:p>
          <a:p>
            <a:pPr lvl="1"/>
            <a:r>
              <a:rPr lang="de-DE" dirty="0" err="1" smtClean="0"/>
              <a:t>connectWindowsAuth</a:t>
            </a:r>
            <a:r>
              <a:rPr lang="de-DE" dirty="0" smtClean="0"/>
              <a:t>, </a:t>
            </a:r>
            <a:r>
              <a:rPr lang="de-DE" dirty="0" err="1" smtClean="0"/>
              <a:t>connectSQLAuth</a:t>
            </a:r>
            <a:endParaRPr lang="de-DE" dirty="0" smtClean="0"/>
          </a:p>
          <a:p>
            <a:pPr lvl="1"/>
            <a:r>
              <a:rPr lang="de-DE" dirty="0" err="1" smtClean="0"/>
              <a:t>disconnect</a:t>
            </a:r>
            <a:endParaRPr lang="de-DE" dirty="0" smtClean="0"/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(String)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endParaRPr lang="de-DE" dirty="0" smtClean="0"/>
          </a:p>
          <a:p>
            <a:pPr lvl="1"/>
            <a:r>
              <a:rPr lang="de-DE" dirty="0" err="1" smtClean="0"/>
              <a:t>transaction</a:t>
            </a:r>
            <a:r>
              <a:rPr lang="de-DE" dirty="0" smtClean="0"/>
              <a:t>(</a:t>
            </a:r>
            <a:r>
              <a:rPr lang="de-DE" dirty="0" err="1" smtClean="0"/>
              <a:t>Prepared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err="1" smtClean="0">
                <a:sym typeface="Wingdings" pitchFamily="2" charset="2"/>
              </a:rPr>
              <a:t>boolean</a:t>
            </a:r>
            <a:endParaRPr lang="de-DE" dirty="0" smtClean="0"/>
          </a:p>
          <a:p>
            <a:r>
              <a:rPr lang="de-DE" dirty="0" err="1" smtClean="0"/>
              <a:t>Result</a:t>
            </a:r>
            <a:endParaRPr lang="de-DE" dirty="0"/>
          </a:p>
          <a:p>
            <a:pPr lvl="1"/>
            <a:r>
              <a:rPr lang="de-DE" dirty="0" err="1" smtClean="0"/>
              <a:t>HashMap</a:t>
            </a:r>
            <a:endParaRPr lang="de-DE" dirty="0"/>
          </a:p>
          <a:p>
            <a:pPr lvl="1"/>
            <a:r>
              <a:rPr lang="de-DE" dirty="0" err="1" smtClean="0"/>
              <a:t>getInt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Integer</a:t>
            </a:r>
            <a:r>
              <a:rPr lang="de-DE" dirty="0" smtClean="0"/>
              <a:t>, </a:t>
            </a:r>
            <a:r>
              <a:rPr lang="de-DE" dirty="0" err="1" smtClean="0"/>
              <a:t>getString</a:t>
            </a:r>
            <a:r>
              <a:rPr lang="de-DE" dirty="0" smtClean="0"/>
              <a:t>(</a:t>
            </a:r>
            <a:r>
              <a:rPr lang="de-DE" dirty="0" err="1" smtClean="0"/>
              <a:t>feldname</a:t>
            </a:r>
            <a:r>
              <a:rPr lang="de-DE" dirty="0" smtClean="0"/>
              <a:t>) </a:t>
            </a:r>
            <a:r>
              <a:rPr lang="de-DE" dirty="0" smtClean="0">
                <a:sym typeface="Wingdings" pitchFamily="2" charset="2"/>
              </a:rPr>
              <a:t> String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312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TC102455519[[fn=Winter]]</Template>
  <TotalTime>0</TotalTime>
  <Words>776</Words>
  <Application>Microsoft Office PowerPoint</Application>
  <PresentationFormat>Bildschirmpräsentation (4:3)</PresentationFormat>
  <Paragraphs>157</Paragraphs>
  <Slides>23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Austin</vt:lpstr>
      <vt:lpstr>Autohändler</vt:lpstr>
      <vt:lpstr>Inhalt</vt:lpstr>
      <vt:lpstr>Ziele</vt:lpstr>
      <vt:lpstr>Entwicklung</vt:lpstr>
      <vt:lpstr>Entwicklung?</vt:lpstr>
      <vt:lpstr>Entwicklung: Datenbank Migrationen</vt:lpstr>
      <vt:lpstr>Entwicklung: Datenbank Migrationen</vt:lpstr>
      <vt:lpstr>Entwicklung: Datenbank Migrationen in unserem Projekt</vt:lpstr>
      <vt:lpstr>Entwicklung: Datenbank Klassen</vt:lpstr>
      <vt:lpstr>Entwicklung: Datenbank Klassen</vt:lpstr>
      <vt:lpstr>Entwicklung: Datenbank Klassen</vt:lpstr>
      <vt:lpstr>Oberfläche</vt:lpstr>
      <vt:lpstr>Oberfläche: Anmeldung</vt:lpstr>
      <vt:lpstr>Oberfläche: Dashboard</vt:lpstr>
      <vt:lpstr>Oberfläche: Anzeige einer Tabelle</vt:lpstr>
      <vt:lpstr>Konfiguration</vt:lpstr>
      <vt:lpstr>Benutzerverwaltung</vt:lpstr>
      <vt:lpstr>Benutzerverwaltung: Rechtevergabe</vt:lpstr>
      <vt:lpstr>Benutzerverwaltung: Authentifizierung</vt:lpstr>
      <vt:lpstr>Bedienungsanleitung</vt:lpstr>
      <vt:lpstr>Reflexion: Benötigte Zeit</vt:lpstr>
      <vt:lpstr>Reflexion: Wiederverwendbarkeit</vt:lpstr>
      <vt:lpstr>Ende Autohändler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Autohändler</dc:title>
  <dc:creator>mabako</dc:creator>
  <cp:lastModifiedBy>mabako</cp:lastModifiedBy>
  <cp:revision>77</cp:revision>
  <dcterms:created xsi:type="dcterms:W3CDTF">2012-05-08T21:44:05Z</dcterms:created>
  <dcterms:modified xsi:type="dcterms:W3CDTF">2012-06-14T15:43:31Z</dcterms:modified>
</cp:coreProperties>
</file>