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Economica"/>
      <p:regular r:id="rId17"/>
      <p:bold r:id="rId18"/>
      <p:italic r:id="rId19"/>
      <p:boldItalic r:id="rId20"/>
    </p:embeddedFont>
    <p:embeddedFont>
      <p:font typeface="Open San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Economica-boldItalic.fntdata"/><Relationship Id="rId11" Type="http://schemas.openxmlformats.org/officeDocument/2006/relationships/slide" Target="slides/slide6.xml"/><Relationship Id="rId22" Type="http://schemas.openxmlformats.org/officeDocument/2006/relationships/font" Target="fonts/OpenSans-bold.fntdata"/><Relationship Id="rId10" Type="http://schemas.openxmlformats.org/officeDocument/2006/relationships/slide" Target="slides/slide5.xml"/><Relationship Id="rId21" Type="http://schemas.openxmlformats.org/officeDocument/2006/relationships/font" Target="fonts/OpenSans-regular.fntdata"/><Relationship Id="rId13" Type="http://schemas.openxmlformats.org/officeDocument/2006/relationships/slide" Target="slides/slide8.xml"/><Relationship Id="rId24" Type="http://schemas.openxmlformats.org/officeDocument/2006/relationships/font" Target="fonts/OpenSans-boldItalic.fntdata"/><Relationship Id="rId12" Type="http://schemas.openxmlformats.org/officeDocument/2006/relationships/slide" Target="slides/slide7.xml"/><Relationship Id="rId23" Type="http://schemas.openxmlformats.org/officeDocument/2006/relationships/font" Target="fonts/OpenSans-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Economica-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Economica-italic.fntdata"/><Relationship Id="rId6" Type="http://schemas.openxmlformats.org/officeDocument/2006/relationships/slide" Target="slides/slide1.xml"/><Relationship Id="rId18" Type="http://schemas.openxmlformats.org/officeDocument/2006/relationships/font" Target="fonts/Economica-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ublic.tableau.com/app/profile/mallory.amanda.banks/viz/ReaderBehavior/Gender?publish=yes"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ublic.tableau.com/app/profile/mallory.amanda.banks/viz/ReaderBehavior/Gender?publish=yes"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ublic.tableau.com/app/profile/mallory.amanda.banks/viz/GoodREadsHighestRating/Sheet1?publish=yes"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1daff3ca83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1daff3ca83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1edbc8bf4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1edbc8bf4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1daff3ca83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1daff3ca83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1daff3ca83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1daff3ca83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1daff3ca83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1daff3ca83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Reader Behavior | Tableau Public</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1daff3ca83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1daff3ca83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Reader Behavior | Tableau Public</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1daff3ca83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1daff3ca83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1daff3ca83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1daff3ca83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Good REads Highest Rating | Tableau Public</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1daff3ca83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1daff3ca83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1daff3ca83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1daff3ca83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pic>
        <p:nvPicPr>
          <p:cNvPr id="62" name="Google Shape;62;p13"/>
          <p:cNvPicPr preferRelativeResize="0"/>
          <p:nvPr/>
        </p:nvPicPr>
        <p:blipFill>
          <a:blip r:embed="rId3">
            <a:alphaModFix/>
          </a:blip>
          <a:stretch>
            <a:fillRect/>
          </a:stretch>
        </p:blipFill>
        <p:spPr>
          <a:xfrm>
            <a:off x="0" y="6"/>
            <a:ext cx="9144002" cy="2319689"/>
          </a:xfrm>
          <a:prstGeom prst="rect">
            <a:avLst/>
          </a:prstGeom>
          <a:noFill/>
          <a:ln>
            <a:noFill/>
          </a:ln>
        </p:spPr>
      </p:pic>
      <p:sp>
        <p:nvSpPr>
          <p:cNvPr id="63" name="Google Shape;63;p13"/>
          <p:cNvSpPr txBox="1"/>
          <p:nvPr>
            <p:ph type="title"/>
          </p:nvPr>
        </p:nvSpPr>
        <p:spPr>
          <a:xfrm>
            <a:off x="773700" y="2319700"/>
            <a:ext cx="7596600" cy="15306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sz="4533"/>
              <a:t>People</a:t>
            </a:r>
            <a:r>
              <a:rPr lang="en" sz="4533"/>
              <a:t> Still </a:t>
            </a:r>
            <a:r>
              <a:rPr i="1" lang="en" sz="4533"/>
              <a:t>Read</a:t>
            </a:r>
            <a:r>
              <a:rPr lang="en" sz="4533"/>
              <a:t>? </a:t>
            </a:r>
            <a:endParaRPr sz="4533"/>
          </a:p>
          <a:p>
            <a:pPr indent="0" lvl="0" marL="0" rtl="0" algn="ctr">
              <a:spcBef>
                <a:spcPts val="0"/>
              </a:spcBef>
              <a:spcAft>
                <a:spcPts val="0"/>
              </a:spcAft>
              <a:buNone/>
            </a:pPr>
            <a:r>
              <a:rPr lang="en" sz="3422"/>
              <a:t>Understanding the Current Reader Behavior Landscape of Today to Influence Publishing of Tomorrow</a:t>
            </a:r>
            <a:endParaRPr sz="3422"/>
          </a:p>
        </p:txBody>
      </p:sp>
      <p:sp>
        <p:nvSpPr>
          <p:cNvPr id="64" name="Google Shape;64;p13"/>
          <p:cNvSpPr txBox="1"/>
          <p:nvPr>
            <p:ph idx="4294967295" type="subTitle"/>
          </p:nvPr>
        </p:nvSpPr>
        <p:spPr>
          <a:xfrm>
            <a:off x="3044700" y="3832505"/>
            <a:ext cx="3054600" cy="7014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lang="en"/>
              <a:t>Mallory Banks</a:t>
            </a:r>
            <a:endParaRPr/>
          </a:p>
          <a:p>
            <a:pPr indent="0" lvl="0" marL="0" rtl="0" algn="l">
              <a:spcBef>
                <a:spcPts val="1200"/>
              </a:spcBef>
              <a:spcAft>
                <a:spcPts val="1200"/>
              </a:spcAft>
              <a:buNone/>
            </a:pPr>
            <a:r>
              <a:rPr lang="en"/>
              <a:t> Metis Module: Business Fundamentals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311700" y="315925"/>
            <a:ext cx="8520600" cy="8313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Distribution of Survey Q “How Many Books Read in the last Year” by </a:t>
            </a:r>
            <a:r>
              <a:rPr lang="en"/>
              <a:t>Respondents</a:t>
            </a:r>
            <a:r>
              <a:rPr lang="en"/>
              <a:t> </a:t>
            </a:r>
            <a:endParaRPr/>
          </a:p>
        </p:txBody>
      </p:sp>
      <p:pic>
        <p:nvPicPr>
          <p:cNvPr id="144" name="Google Shape;144;p22"/>
          <p:cNvPicPr preferRelativeResize="0"/>
          <p:nvPr/>
        </p:nvPicPr>
        <p:blipFill>
          <a:blip r:embed="rId3">
            <a:alphaModFix/>
          </a:blip>
          <a:stretch>
            <a:fillRect/>
          </a:stretch>
        </p:blipFill>
        <p:spPr>
          <a:xfrm>
            <a:off x="1721625" y="1092200"/>
            <a:ext cx="5700756" cy="3672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Racial Distribution of Reading Habits Respondents</a:t>
            </a:r>
            <a:endParaRPr/>
          </a:p>
        </p:txBody>
      </p:sp>
      <p:pic>
        <p:nvPicPr>
          <p:cNvPr id="150" name="Google Shape;150;p23"/>
          <p:cNvPicPr preferRelativeResize="0"/>
          <p:nvPr/>
        </p:nvPicPr>
        <p:blipFill>
          <a:blip r:embed="rId3">
            <a:alphaModFix/>
          </a:blip>
          <a:stretch>
            <a:fillRect/>
          </a:stretch>
        </p:blipFill>
        <p:spPr>
          <a:xfrm>
            <a:off x="2235675" y="1375875"/>
            <a:ext cx="4534875" cy="29930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11700" y="315925"/>
            <a:ext cx="8520600" cy="83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Goals, Impacts, and Solution Path</a:t>
            </a:r>
            <a:endParaRPr/>
          </a:p>
        </p:txBody>
      </p:sp>
      <p:sp>
        <p:nvSpPr>
          <p:cNvPr id="70" name="Google Shape;70;p14"/>
          <p:cNvSpPr txBox="1"/>
          <p:nvPr>
            <p:ph idx="1" type="body"/>
          </p:nvPr>
        </p:nvSpPr>
        <p:spPr>
          <a:xfrm>
            <a:off x="311700" y="1225225"/>
            <a:ext cx="3999900" cy="3354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183"/>
              <a:t>Goals</a:t>
            </a:r>
            <a:endParaRPr sz="1183"/>
          </a:p>
          <a:p>
            <a:pPr indent="-304800" lvl="0" marL="457200" rtl="0" algn="l">
              <a:spcBef>
                <a:spcPts val="1200"/>
              </a:spcBef>
              <a:spcAft>
                <a:spcPts val="0"/>
              </a:spcAft>
              <a:buSzPts val="1200"/>
              <a:buChar char="●"/>
            </a:pPr>
            <a:r>
              <a:rPr lang="en" sz="1200"/>
              <a:t>The Goal of this Analysis is to understand the landscape of reading in the modern Era by processing a survey on reading habits of different demographics as well as </a:t>
            </a:r>
            <a:r>
              <a:rPr lang="en" sz="1200"/>
              <a:t>analyzing one of the most popular reading social networks today </a:t>
            </a:r>
            <a:endParaRPr sz="1200"/>
          </a:p>
          <a:p>
            <a:pPr indent="0" lvl="0" marL="0" rtl="0" algn="l">
              <a:spcBef>
                <a:spcPts val="1200"/>
              </a:spcBef>
              <a:spcAft>
                <a:spcPts val="0"/>
              </a:spcAft>
              <a:buNone/>
            </a:pPr>
            <a:r>
              <a:rPr lang="en" sz="1200"/>
              <a:t>Impacts</a:t>
            </a:r>
            <a:endParaRPr sz="1200"/>
          </a:p>
          <a:p>
            <a:pPr indent="-304449" lvl="0" marL="457200" rtl="0" algn="l">
              <a:lnSpc>
                <a:spcPct val="100000"/>
              </a:lnSpc>
              <a:spcBef>
                <a:spcPts val="1200"/>
              </a:spcBef>
              <a:spcAft>
                <a:spcPts val="0"/>
              </a:spcAft>
              <a:buSzPts val="1194"/>
              <a:buChar char="●"/>
            </a:pPr>
            <a:r>
              <a:rPr lang="en" sz="1194">
                <a:solidFill>
                  <a:srgbClr val="2D3B45"/>
                </a:solidFill>
              </a:rPr>
              <a:t>The Impact this can have for the client is that they will be able to create a new concept of what the “traditional” reader looks like based on the datasets explored. Additionally, they may be able to increase traditional book sales based on devising new and more applicable marketing campaigns that identify and galvanize readers that may have been underserved to this point.</a:t>
            </a:r>
            <a:endParaRPr sz="1194"/>
          </a:p>
        </p:txBody>
      </p:sp>
      <p:sp>
        <p:nvSpPr>
          <p:cNvPr id="71" name="Google Shape;71;p14"/>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Solution Path:</a:t>
            </a:r>
            <a:r>
              <a:rPr lang="en" sz="1100"/>
              <a:t> </a:t>
            </a:r>
            <a:endParaRPr sz="1100"/>
          </a:p>
          <a:p>
            <a:pPr indent="-293211" lvl="0" marL="457200" rtl="0" algn="l">
              <a:spcBef>
                <a:spcPts val="1200"/>
              </a:spcBef>
              <a:spcAft>
                <a:spcPts val="0"/>
              </a:spcAft>
              <a:buSzPct val="100000"/>
              <a:buChar char="●"/>
            </a:pPr>
            <a:r>
              <a:rPr b="1" lang="en" sz="1100"/>
              <a:t>Data Acquisition</a:t>
            </a:r>
            <a:r>
              <a:rPr lang="en" sz="1100"/>
              <a:t> from GoodReads (Dataset procured from now defunct GoodReads API) and Dataset of Reading </a:t>
            </a:r>
            <a:r>
              <a:rPr lang="en" sz="1100"/>
              <a:t>Habits</a:t>
            </a:r>
            <a:r>
              <a:rPr lang="en" sz="1100"/>
              <a:t> Survey 2020 from Pew Research Center</a:t>
            </a:r>
            <a:endParaRPr sz="1100"/>
          </a:p>
          <a:p>
            <a:pPr indent="-293211" lvl="0" marL="457200" rtl="0" algn="l">
              <a:spcBef>
                <a:spcPts val="0"/>
              </a:spcBef>
              <a:spcAft>
                <a:spcPts val="0"/>
              </a:spcAft>
              <a:buSzPct val="100000"/>
              <a:buChar char="●"/>
            </a:pPr>
            <a:r>
              <a:rPr lang="en" sz="1100"/>
              <a:t> </a:t>
            </a:r>
            <a:r>
              <a:rPr b="1" lang="en" sz="1100"/>
              <a:t>EDA:</a:t>
            </a:r>
            <a:r>
              <a:rPr lang="en" sz="1100"/>
              <a:t>  After Using Google sheets to Explore </a:t>
            </a:r>
            <a:r>
              <a:rPr lang="en" sz="1100"/>
              <a:t>re-sampled Survey data on racial categories </a:t>
            </a:r>
            <a:r>
              <a:rPr lang="en" sz="1100"/>
              <a:t>, Python to Manipulate/concat massive Book Dataset, divide into Highly Rated and Lowly rated</a:t>
            </a:r>
            <a:endParaRPr sz="1100"/>
          </a:p>
          <a:p>
            <a:pPr indent="-293211" lvl="0" marL="457200" rtl="0" algn="l">
              <a:spcBef>
                <a:spcPts val="0"/>
              </a:spcBef>
              <a:spcAft>
                <a:spcPts val="0"/>
              </a:spcAft>
              <a:buSzPct val="100000"/>
              <a:buChar char="●"/>
            </a:pPr>
            <a:r>
              <a:rPr b="1" lang="en" sz="1100"/>
              <a:t>Insight Gathering with Excel:</a:t>
            </a:r>
            <a:r>
              <a:rPr lang="en" sz="1100"/>
              <a:t> Tagged “High Activity” Readers to Understand Demos of Readers who are reading above national Average of 11 books per year or the median of the dataset (6 books per year).</a:t>
            </a:r>
            <a:endParaRPr sz="1100"/>
          </a:p>
          <a:p>
            <a:pPr indent="-293211" lvl="0" marL="457200" rtl="0" algn="l">
              <a:spcBef>
                <a:spcPts val="0"/>
              </a:spcBef>
              <a:spcAft>
                <a:spcPts val="0"/>
              </a:spcAft>
              <a:buSzPct val="100000"/>
              <a:buChar char="●"/>
            </a:pPr>
            <a:r>
              <a:rPr b="1" lang="en" sz="1100"/>
              <a:t>Insight Gathering with Tableau:</a:t>
            </a:r>
            <a:r>
              <a:rPr lang="en" sz="1100"/>
              <a:t> Looked at attributes of Highly Rated Books and Lower Rated Books to Understand Differences </a:t>
            </a:r>
            <a:endParaRPr sz="1100"/>
          </a:p>
          <a:p>
            <a:pPr indent="-293211" lvl="0" marL="457200" rtl="0" algn="l">
              <a:spcBef>
                <a:spcPts val="0"/>
              </a:spcBef>
              <a:spcAft>
                <a:spcPts val="0"/>
              </a:spcAft>
              <a:buSzPct val="100000"/>
              <a:buChar char="●"/>
            </a:pPr>
            <a:r>
              <a:rPr b="1" lang="en" sz="1100"/>
              <a:t>Future Steps:</a:t>
            </a:r>
            <a:r>
              <a:rPr lang="en" sz="1100"/>
              <a:t> Classification Research needed to understand attributes and groupings of book types leading to higher reviews </a:t>
            </a:r>
            <a:endParaRPr sz="1100"/>
          </a:p>
        </p:txBody>
      </p:sp>
      <p:pic>
        <p:nvPicPr>
          <p:cNvPr id="72" name="Google Shape;72;p14"/>
          <p:cNvPicPr preferRelativeResize="0"/>
          <p:nvPr/>
        </p:nvPicPr>
        <p:blipFill>
          <a:blip r:embed="rId3">
            <a:alphaModFix/>
          </a:blip>
          <a:stretch>
            <a:fillRect/>
          </a:stretch>
        </p:blipFill>
        <p:spPr>
          <a:xfrm>
            <a:off x="389950" y="1580975"/>
            <a:ext cx="407775" cy="407775"/>
          </a:xfrm>
          <a:prstGeom prst="rect">
            <a:avLst/>
          </a:prstGeom>
          <a:noFill/>
          <a:ln>
            <a:noFill/>
          </a:ln>
        </p:spPr>
      </p:pic>
      <p:pic>
        <p:nvPicPr>
          <p:cNvPr id="73" name="Google Shape;73;p14"/>
          <p:cNvPicPr preferRelativeResize="0"/>
          <p:nvPr/>
        </p:nvPicPr>
        <p:blipFill>
          <a:blip r:embed="rId3">
            <a:alphaModFix/>
          </a:blip>
          <a:stretch>
            <a:fillRect/>
          </a:stretch>
        </p:blipFill>
        <p:spPr>
          <a:xfrm>
            <a:off x="389950" y="3078275"/>
            <a:ext cx="407775" cy="407775"/>
          </a:xfrm>
          <a:prstGeom prst="rect">
            <a:avLst/>
          </a:prstGeom>
          <a:noFill/>
          <a:ln>
            <a:noFill/>
          </a:ln>
        </p:spPr>
      </p:pic>
      <p:pic>
        <p:nvPicPr>
          <p:cNvPr id="74" name="Google Shape;74;p14"/>
          <p:cNvPicPr preferRelativeResize="0"/>
          <p:nvPr/>
        </p:nvPicPr>
        <p:blipFill>
          <a:blip r:embed="rId3">
            <a:alphaModFix/>
          </a:blip>
          <a:stretch>
            <a:fillRect/>
          </a:stretch>
        </p:blipFill>
        <p:spPr>
          <a:xfrm>
            <a:off x="4913250" y="1539350"/>
            <a:ext cx="407775" cy="407775"/>
          </a:xfrm>
          <a:prstGeom prst="rect">
            <a:avLst/>
          </a:prstGeom>
          <a:noFill/>
          <a:ln>
            <a:noFill/>
          </a:ln>
        </p:spPr>
      </p:pic>
      <p:pic>
        <p:nvPicPr>
          <p:cNvPr id="75" name="Google Shape;75;p14"/>
          <p:cNvPicPr preferRelativeResize="0"/>
          <p:nvPr/>
        </p:nvPicPr>
        <p:blipFill>
          <a:blip r:embed="rId3">
            <a:alphaModFix/>
          </a:blip>
          <a:stretch>
            <a:fillRect/>
          </a:stretch>
        </p:blipFill>
        <p:spPr>
          <a:xfrm>
            <a:off x="4913250" y="2118837"/>
            <a:ext cx="407775" cy="407775"/>
          </a:xfrm>
          <a:prstGeom prst="rect">
            <a:avLst/>
          </a:prstGeom>
          <a:noFill/>
          <a:ln>
            <a:noFill/>
          </a:ln>
        </p:spPr>
      </p:pic>
      <p:pic>
        <p:nvPicPr>
          <p:cNvPr id="76" name="Google Shape;76;p14"/>
          <p:cNvPicPr preferRelativeResize="0"/>
          <p:nvPr/>
        </p:nvPicPr>
        <p:blipFill>
          <a:blip r:embed="rId3">
            <a:alphaModFix/>
          </a:blip>
          <a:stretch>
            <a:fillRect/>
          </a:stretch>
        </p:blipFill>
        <p:spPr>
          <a:xfrm>
            <a:off x="4913250" y="2698337"/>
            <a:ext cx="407775" cy="407775"/>
          </a:xfrm>
          <a:prstGeom prst="rect">
            <a:avLst/>
          </a:prstGeom>
          <a:noFill/>
          <a:ln>
            <a:noFill/>
          </a:ln>
        </p:spPr>
      </p:pic>
      <p:pic>
        <p:nvPicPr>
          <p:cNvPr id="77" name="Google Shape;77;p14"/>
          <p:cNvPicPr preferRelativeResize="0"/>
          <p:nvPr/>
        </p:nvPicPr>
        <p:blipFill>
          <a:blip r:embed="rId3">
            <a:alphaModFix/>
          </a:blip>
          <a:stretch>
            <a:fillRect/>
          </a:stretch>
        </p:blipFill>
        <p:spPr>
          <a:xfrm>
            <a:off x="4913250" y="3316875"/>
            <a:ext cx="407775" cy="407775"/>
          </a:xfrm>
          <a:prstGeom prst="rect">
            <a:avLst/>
          </a:prstGeom>
          <a:noFill/>
          <a:ln>
            <a:noFill/>
          </a:ln>
        </p:spPr>
      </p:pic>
      <p:pic>
        <p:nvPicPr>
          <p:cNvPr id="78" name="Google Shape;78;p14"/>
          <p:cNvPicPr preferRelativeResize="0"/>
          <p:nvPr/>
        </p:nvPicPr>
        <p:blipFill>
          <a:blip r:embed="rId3">
            <a:alphaModFix/>
          </a:blip>
          <a:stretch>
            <a:fillRect/>
          </a:stretch>
        </p:blipFill>
        <p:spPr>
          <a:xfrm>
            <a:off x="4913250" y="3825250"/>
            <a:ext cx="407775" cy="407775"/>
          </a:xfrm>
          <a:prstGeom prst="rect">
            <a:avLst/>
          </a:prstGeom>
          <a:noFill/>
          <a:ln>
            <a:noFill/>
          </a:ln>
        </p:spPr>
      </p:pic>
      <p:pic>
        <p:nvPicPr>
          <p:cNvPr id="79" name="Google Shape;79;p14"/>
          <p:cNvPicPr preferRelativeResize="0"/>
          <p:nvPr/>
        </p:nvPicPr>
        <p:blipFill>
          <a:blip r:embed="rId3">
            <a:alphaModFix/>
          </a:blip>
          <a:stretch>
            <a:fillRect/>
          </a:stretch>
        </p:blipFill>
        <p:spPr>
          <a:xfrm>
            <a:off x="265500" y="152400"/>
            <a:ext cx="407775" cy="407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Assumptions and Risks Impacting this Project</a:t>
            </a:r>
            <a:endParaRPr/>
          </a:p>
        </p:txBody>
      </p:sp>
      <p:sp>
        <p:nvSpPr>
          <p:cNvPr id="85" name="Google Shape;85;p1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Risks</a:t>
            </a:r>
            <a:endParaRPr/>
          </a:p>
          <a:p>
            <a:pPr indent="-310832" lvl="0" marL="457200" rtl="0" algn="l">
              <a:spcBef>
                <a:spcPts val="1200"/>
              </a:spcBef>
              <a:spcAft>
                <a:spcPts val="0"/>
              </a:spcAft>
              <a:buSzPct val="100000"/>
              <a:buChar char="●"/>
            </a:pPr>
            <a:r>
              <a:rPr lang="en"/>
              <a:t>Due to the limited nature of research done on Literacy in the United States, the responses of Reading habits surveys are skewed White and Upper Class. Some of this is mitigated with slight upsampling, but the fact remains that survey data will be biased</a:t>
            </a:r>
            <a:endParaRPr/>
          </a:p>
          <a:p>
            <a:pPr indent="-310832" lvl="0" marL="457200" rtl="0" algn="l">
              <a:spcBef>
                <a:spcPts val="0"/>
              </a:spcBef>
              <a:spcAft>
                <a:spcPts val="0"/>
              </a:spcAft>
              <a:buSzPct val="100000"/>
              <a:buChar char="●"/>
            </a:pPr>
            <a:r>
              <a:rPr lang="en"/>
              <a:t>Because Good Reads retired it’s API once it was acquired by Amazon, we aren’t able to go back and easily collect even more data leaving the dataset limited only the years of publication through to ~2013 (and even this is a little </a:t>
            </a:r>
            <a:r>
              <a:rPr lang="en"/>
              <a:t>shakey). This analysis acts as a proof of concept for increased funding in literacy and reading research </a:t>
            </a:r>
            <a:endParaRPr/>
          </a:p>
        </p:txBody>
      </p:sp>
      <p:sp>
        <p:nvSpPr>
          <p:cNvPr id="86" name="Google Shape;86;p1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Assumptions</a:t>
            </a:r>
            <a:endParaRPr/>
          </a:p>
          <a:p>
            <a:pPr indent="-304165" lvl="0" marL="457200" rtl="0" algn="l">
              <a:spcBef>
                <a:spcPts val="1200"/>
              </a:spcBef>
              <a:spcAft>
                <a:spcPts val="0"/>
              </a:spcAft>
              <a:buSzPct val="100000"/>
              <a:buChar char="●"/>
            </a:pPr>
            <a:r>
              <a:rPr lang="en"/>
              <a:t>Because of the Risks as </a:t>
            </a:r>
            <a:r>
              <a:rPr lang="en"/>
              <a:t>previously</a:t>
            </a:r>
            <a:r>
              <a:rPr lang="en"/>
              <a:t> states, we are assuming that Good Reads and its users are a good </a:t>
            </a:r>
            <a:r>
              <a:rPr lang="en"/>
              <a:t>representation</a:t>
            </a:r>
            <a:r>
              <a:rPr lang="en"/>
              <a:t> of public POV on Books themselves based on their ratings. We know that these things can change quickly and more so, that there are many other places that readers are entering to make their voices known (booktok, bookstagram, startups like Story Graph, and Amazon Reviews)</a:t>
            </a:r>
            <a:endParaRPr/>
          </a:p>
          <a:p>
            <a:pPr indent="-304165" lvl="0" marL="457200" rtl="0" algn="l">
              <a:spcBef>
                <a:spcPts val="0"/>
              </a:spcBef>
              <a:spcAft>
                <a:spcPts val="0"/>
              </a:spcAft>
              <a:buSzPct val="100000"/>
              <a:buChar char="●"/>
            </a:pPr>
            <a:r>
              <a:rPr lang="en"/>
              <a:t>Additionally, we are assuming that the survey data collected by Pew in 2020, though self reported, is good </a:t>
            </a:r>
            <a:r>
              <a:rPr lang="en"/>
              <a:t>faith answered by respondents and a good proxy for a wider range of different types of readers</a:t>
            </a:r>
            <a:endParaRPr/>
          </a:p>
        </p:txBody>
      </p:sp>
      <p:pic>
        <p:nvPicPr>
          <p:cNvPr id="87" name="Google Shape;87;p15"/>
          <p:cNvPicPr preferRelativeResize="0"/>
          <p:nvPr/>
        </p:nvPicPr>
        <p:blipFill>
          <a:blip r:embed="rId3">
            <a:alphaModFix/>
          </a:blip>
          <a:stretch>
            <a:fillRect/>
          </a:stretch>
        </p:blipFill>
        <p:spPr>
          <a:xfrm>
            <a:off x="389950" y="1580975"/>
            <a:ext cx="407775" cy="407775"/>
          </a:xfrm>
          <a:prstGeom prst="rect">
            <a:avLst/>
          </a:prstGeom>
          <a:noFill/>
          <a:ln>
            <a:noFill/>
          </a:ln>
        </p:spPr>
      </p:pic>
      <p:pic>
        <p:nvPicPr>
          <p:cNvPr id="88" name="Google Shape;88;p15"/>
          <p:cNvPicPr preferRelativeResize="0"/>
          <p:nvPr/>
        </p:nvPicPr>
        <p:blipFill>
          <a:blip r:embed="rId3">
            <a:alphaModFix/>
          </a:blip>
          <a:stretch>
            <a:fillRect/>
          </a:stretch>
        </p:blipFill>
        <p:spPr>
          <a:xfrm>
            <a:off x="389950" y="2906550"/>
            <a:ext cx="407775" cy="407775"/>
          </a:xfrm>
          <a:prstGeom prst="rect">
            <a:avLst/>
          </a:prstGeom>
          <a:noFill/>
          <a:ln>
            <a:noFill/>
          </a:ln>
        </p:spPr>
      </p:pic>
      <p:pic>
        <p:nvPicPr>
          <p:cNvPr id="89" name="Google Shape;89;p15"/>
          <p:cNvPicPr preferRelativeResize="0"/>
          <p:nvPr/>
        </p:nvPicPr>
        <p:blipFill>
          <a:blip r:embed="rId3">
            <a:alphaModFix/>
          </a:blip>
          <a:stretch>
            <a:fillRect/>
          </a:stretch>
        </p:blipFill>
        <p:spPr>
          <a:xfrm>
            <a:off x="4913250" y="1580975"/>
            <a:ext cx="407775" cy="407775"/>
          </a:xfrm>
          <a:prstGeom prst="rect">
            <a:avLst/>
          </a:prstGeom>
          <a:noFill/>
          <a:ln>
            <a:noFill/>
          </a:ln>
        </p:spPr>
      </p:pic>
      <p:pic>
        <p:nvPicPr>
          <p:cNvPr id="90" name="Google Shape;90;p15"/>
          <p:cNvPicPr preferRelativeResize="0"/>
          <p:nvPr/>
        </p:nvPicPr>
        <p:blipFill>
          <a:blip r:embed="rId3">
            <a:alphaModFix/>
          </a:blip>
          <a:stretch>
            <a:fillRect/>
          </a:stretch>
        </p:blipFill>
        <p:spPr>
          <a:xfrm>
            <a:off x="4913250" y="3314325"/>
            <a:ext cx="407775" cy="407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6"/>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t>Who</a:t>
            </a:r>
            <a:r>
              <a:rPr lang="en"/>
              <a:t> is Reading The Most These Days?</a:t>
            </a:r>
            <a:endParaRPr/>
          </a:p>
        </p:txBody>
      </p:sp>
      <p:sp>
        <p:nvSpPr>
          <p:cNvPr id="96" name="Google Shape;96;p16"/>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fontScale="92500" lnSpcReduction="20000"/>
          </a:bodyPr>
          <a:lstStyle/>
          <a:p>
            <a:pPr indent="0" lvl="0" marL="0" rtl="0" algn="ctr">
              <a:spcBef>
                <a:spcPts val="0"/>
              </a:spcBef>
              <a:spcAft>
                <a:spcPts val="0"/>
              </a:spcAft>
              <a:buNone/>
            </a:pPr>
            <a:r>
              <a:rPr lang="en"/>
              <a:t>Across the Board, Women are reading the most (60% vs 40%) But 78% of books are about men. Generally, Higher Income household read at highest rates,  as well as more highly educated communities</a:t>
            </a:r>
            <a:endParaRPr/>
          </a:p>
        </p:txBody>
      </p:sp>
      <p:pic>
        <p:nvPicPr>
          <p:cNvPr id="97" name="Google Shape;97;p16"/>
          <p:cNvPicPr preferRelativeResize="0"/>
          <p:nvPr/>
        </p:nvPicPr>
        <p:blipFill>
          <a:blip r:embed="rId3">
            <a:alphaModFix/>
          </a:blip>
          <a:stretch>
            <a:fillRect/>
          </a:stretch>
        </p:blipFill>
        <p:spPr>
          <a:xfrm>
            <a:off x="265500" y="152400"/>
            <a:ext cx="407775" cy="407775"/>
          </a:xfrm>
          <a:prstGeom prst="rect">
            <a:avLst/>
          </a:prstGeom>
          <a:noFill/>
          <a:ln>
            <a:noFill/>
          </a:ln>
        </p:spPr>
      </p:pic>
      <p:pic>
        <p:nvPicPr>
          <p:cNvPr id="98" name="Google Shape;98;p16"/>
          <p:cNvPicPr preferRelativeResize="0"/>
          <p:nvPr/>
        </p:nvPicPr>
        <p:blipFill>
          <a:blip r:embed="rId4">
            <a:alphaModFix/>
          </a:blip>
          <a:stretch>
            <a:fillRect/>
          </a:stretch>
        </p:blipFill>
        <p:spPr>
          <a:xfrm>
            <a:off x="4949325" y="152400"/>
            <a:ext cx="3717028" cy="4838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7"/>
          <p:cNvSpPr txBox="1"/>
          <p:nvPr>
            <p:ph type="title"/>
          </p:nvPr>
        </p:nvSpPr>
        <p:spPr>
          <a:xfrm>
            <a:off x="265500" y="929275"/>
            <a:ext cx="4045200" cy="1786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a:t>How</a:t>
            </a:r>
            <a:r>
              <a:rPr lang="en"/>
              <a:t> Are Readers Reading Across Activity Levels?</a:t>
            </a:r>
            <a:endParaRPr/>
          </a:p>
        </p:txBody>
      </p:sp>
      <p:sp>
        <p:nvSpPr>
          <p:cNvPr id="104" name="Google Shape;104;p17"/>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fontScale="77500" lnSpcReduction="20000"/>
          </a:bodyPr>
          <a:lstStyle/>
          <a:p>
            <a:pPr indent="0" lvl="0" marL="0" rtl="0" algn="ctr">
              <a:spcBef>
                <a:spcPts val="0"/>
              </a:spcBef>
              <a:spcAft>
                <a:spcPts val="0"/>
              </a:spcAft>
              <a:buNone/>
            </a:pPr>
            <a:r>
              <a:rPr lang="en"/>
              <a:t>While we do see that many Highly Active Readers read across many different mediums, Low activity readers are those who mainly stick with traditional publishing - is there room in publishing to bring new </a:t>
            </a:r>
            <a:r>
              <a:rPr lang="en"/>
              <a:t>types</a:t>
            </a:r>
            <a:r>
              <a:rPr lang="en"/>
              <a:t> of reading behavior to “Low Activity” Readers</a:t>
            </a:r>
            <a:endParaRPr/>
          </a:p>
        </p:txBody>
      </p:sp>
      <p:pic>
        <p:nvPicPr>
          <p:cNvPr id="105" name="Google Shape;105;p17"/>
          <p:cNvPicPr preferRelativeResize="0"/>
          <p:nvPr/>
        </p:nvPicPr>
        <p:blipFill>
          <a:blip r:embed="rId3">
            <a:alphaModFix/>
          </a:blip>
          <a:stretch>
            <a:fillRect/>
          </a:stretch>
        </p:blipFill>
        <p:spPr>
          <a:xfrm>
            <a:off x="5024550" y="193150"/>
            <a:ext cx="3666900" cy="4828750"/>
          </a:xfrm>
          <a:prstGeom prst="rect">
            <a:avLst/>
          </a:prstGeom>
          <a:noFill/>
          <a:ln>
            <a:noFill/>
          </a:ln>
        </p:spPr>
      </p:pic>
      <p:pic>
        <p:nvPicPr>
          <p:cNvPr id="106" name="Google Shape;106;p17"/>
          <p:cNvPicPr preferRelativeResize="0"/>
          <p:nvPr/>
        </p:nvPicPr>
        <p:blipFill>
          <a:blip r:embed="rId4">
            <a:alphaModFix/>
          </a:blip>
          <a:stretch>
            <a:fillRect/>
          </a:stretch>
        </p:blipFill>
        <p:spPr>
          <a:xfrm>
            <a:off x="265500" y="152400"/>
            <a:ext cx="407775" cy="407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8"/>
          <p:cNvSpPr txBox="1"/>
          <p:nvPr>
            <p:ph type="title"/>
          </p:nvPr>
        </p:nvSpPr>
        <p:spPr>
          <a:xfrm>
            <a:off x="57200" y="929275"/>
            <a:ext cx="4480800" cy="178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2900"/>
              <a:t>Do Folks </a:t>
            </a:r>
            <a:r>
              <a:rPr b="1" lang="en" sz="2900"/>
              <a:t>Care</a:t>
            </a:r>
            <a:r>
              <a:rPr lang="en" sz="2900"/>
              <a:t> About What They Are Reading? Do they take to the internet to complain or share the love?</a:t>
            </a:r>
            <a:endParaRPr sz="2900"/>
          </a:p>
        </p:txBody>
      </p:sp>
      <p:sp>
        <p:nvSpPr>
          <p:cNvPr id="112" name="Google Shape;112;p18"/>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Yes! Though, many books rated on GoodReads are those that are Highest Rated. Contrary to the idea that most people online on want to complain! Is there in house survey research that could work to continue to fill out this story?</a:t>
            </a:r>
            <a:endParaRPr/>
          </a:p>
        </p:txBody>
      </p:sp>
      <p:pic>
        <p:nvPicPr>
          <p:cNvPr id="113" name="Google Shape;113;p18"/>
          <p:cNvPicPr preferRelativeResize="0"/>
          <p:nvPr/>
        </p:nvPicPr>
        <p:blipFill>
          <a:blip r:embed="rId3">
            <a:alphaModFix/>
          </a:blip>
          <a:stretch>
            <a:fillRect/>
          </a:stretch>
        </p:blipFill>
        <p:spPr>
          <a:xfrm>
            <a:off x="4730600" y="929275"/>
            <a:ext cx="4319700" cy="2719000"/>
          </a:xfrm>
          <a:prstGeom prst="rect">
            <a:avLst/>
          </a:prstGeom>
          <a:noFill/>
          <a:ln>
            <a:noFill/>
          </a:ln>
        </p:spPr>
      </p:pic>
      <p:sp>
        <p:nvSpPr>
          <p:cNvPr id="114" name="Google Shape;114;p18"/>
          <p:cNvSpPr txBox="1"/>
          <p:nvPr/>
        </p:nvSpPr>
        <p:spPr>
          <a:xfrm>
            <a:off x="6431900" y="3612500"/>
            <a:ext cx="2618400" cy="26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500">
                <a:latin typeface="Open Sans"/>
                <a:ea typeface="Open Sans"/>
                <a:cs typeface="Open Sans"/>
                <a:sym typeface="Open Sans"/>
              </a:rPr>
              <a:t>Average Rating On GoodReads</a:t>
            </a:r>
            <a:endParaRPr sz="500">
              <a:latin typeface="Open Sans"/>
              <a:ea typeface="Open Sans"/>
              <a:cs typeface="Open Sans"/>
              <a:sym typeface="Open Sans"/>
            </a:endParaRPr>
          </a:p>
        </p:txBody>
      </p:sp>
      <p:sp>
        <p:nvSpPr>
          <p:cNvPr id="115" name="Google Shape;115;p18"/>
          <p:cNvSpPr txBox="1"/>
          <p:nvPr>
            <p:ph type="title"/>
          </p:nvPr>
        </p:nvSpPr>
        <p:spPr>
          <a:xfrm>
            <a:off x="3919400" y="342300"/>
            <a:ext cx="5942100" cy="615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1879">
                <a:solidFill>
                  <a:schemeClr val="dk1"/>
                </a:solidFill>
              </a:rPr>
              <a:t>Histogram of Avg. Rating of 1.2M+ Books on GoodReads </a:t>
            </a:r>
            <a:endParaRPr sz="1879">
              <a:solidFill>
                <a:schemeClr val="dk1"/>
              </a:solidFill>
            </a:endParaRPr>
          </a:p>
        </p:txBody>
      </p:sp>
      <p:pic>
        <p:nvPicPr>
          <p:cNvPr id="116" name="Google Shape;116;p18"/>
          <p:cNvPicPr preferRelativeResize="0"/>
          <p:nvPr/>
        </p:nvPicPr>
        <p:blipFill>
          <a:blip r:embed="rId4">
            <a:alphaModFix/>
          </a:blip>
          <a:stretch>
            <a:fillRect/>
          </a:stretch>
        </p:blipFill>
        <p:spPr>
          <a:xfrm>
            <a:off x="265500" y="152400"/>
            <a:ext cx="407775" cy="407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t>When</a:t>
            </a:r>
            <a:r>
              <a:rPr lang="en"/>
              <a:t> do the Best Books Come Out?</a:t>
            </a:r>
            <a:endParaRPr/>
          </a:p>
        </p:txBody>
      </p:sp>
      <p:sp>
        <p:nvSpPr>
          <p:cNvPr id="122" name="Google Shape;122;p1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fontScale="92500" lnSpcReduction="20000"/>
          </a:bodyPr>
          <a:lstStyle/>
          <a:p>
            <a:pPr indent="0" lvl="0" marL="0" rtl="0" algn="ctr">
              <a:spcBef>
                <a:spcPts val="0"/>
              </a:spcBef>
              <a:spcAft>
                <a:spcPts val="0"/>
              </a:spcAft>
              <a:buNone/>
            </a:pPr>
            <a:r>
              <a:rPr lang="en"/>
              <a:t>When Subsetting on Books Rated higher than the mean, we see that these books are Most Likely to be released in the winter season. Books Released in the Winter Season </a:t>
            </a:r>
            <a:endParaRPr/>
          </a:p>
        </p:txBody>
      </p:sp>
      <p:pic>
        <p:nvPicPr>
          <p:cNvPr id="123" name="Google Shape;123;p19"/>
          <p:cNvPicPr preferRelativeResize="0"/>
          <p:nvPr/>
        </p:nvPicPr>
        <p:blipFill>
          <a:blip r:embed="rId3">
            <a:alphaModFix/>
          </a:blip>
          <a:stretch>
            <a:fillRect/>
          </a:stretch>
        </p:blipFill>
        <p:spPr>
          <a:xfrm>
            <a:off x="4638575" y="829825"/>
            <a:ext cx="4505423" cy="2618226"/>
          </a:xfrm>
          <a:prstGeom prst="rect">
            <a:avLst/>
          </a:prstGeom>
          <a:noFill/>
          <a:ln>
            <a:noFill/>
          </a:ln>
        </p:spPr>
      </p:pic>
      <p:sp>
        <p:nvSpPr>
          <p:cNvPr id="124" name="Google Shape;124;p19"/>
          <p:cNvSpPr txBox="1"/>
          <p:nvPr/>
        </p:nvSpPr>
        <p:spPr>
          <a:xfrm>
            <a:off x="4638575" y="2571750"/>
            <a:ext cx="18633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600">
                <a:latin typeface="Open Sans"/>
                <a:ea typeface="Open Sans"/>
                <a:cs typeface="Open Sans"/>
                <a:sym typeface="Open Sans"/>
              </a:rPr>
              <a:t>Minimum at Feb (Black History Month) -  missed opportunity?</a:t>
            </a:r>
            <a:endParaRPr b="1" sz="600">
              <a:latin typeface="Open Sans"/>
              <a:ea typeface="Open Sans"/>
              <a:cs typeface="Open Sans"/>
              <a:sym typeface="Open Sans"/>
            </a:endParaRPr>
          </a:p>
        </p:txBody>
      </p:sp>
      <p:pic>
        <p:nvPicPr>
          <p:cNvPr id="125" name="Google Shape;125;p19"/>
          <p:cNvPicPr preferRelativeResize="0"/>
          <p:nvPr/>
        </p:nvPicPr>
        <p:blipFill>
          <a:blip r:embed="rId4">
            <a:alphaModFix/>
          </a:blip>
          <a:stretch>
            <a:fillRect/>
          </a:stretch>
        </p:blipFill>
        <p:spPr>
          <a:xfrm>
            <a:off x="265500" y="152400"/>
            <a:ext cx="407775" cy="407775"/>
          </a:xfrm>
          <a:prstGeom prst="rect">
            <a:avLst/>
          </a:prstGeom>
          <a:noFill/>
          <a:ln>
            <a:noFill/>
          </a:ln>
        </p:spPr>
      </p:pic>
      <p:sp>
        <p:nvSpPr>
          <p:cNvPr id="126" name="Google Shape;126;p19"/>
          <p:cNvSpPr txBox="1"/>
          <p:nvPr/>
        </p:nvSpPr>
        <p:spPr>
          <a:xfrm>
            <a:off x="5361250" y="1850400"/>
            <a:ext cx="18633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600">
                <a:latin typeface="Open Sans"/>
                <a:ea typeface="Open Sans"/>
                <a:cs typeface="Open Sans"/>
                <a:sym typeface="Open Sans"/>
              </a:rPr>
              <a:t>Slight Increase MoM in March ( Women’s History Month), Given </a:t>
            </a:r>
            <a:r>
              <a:rPr b="1" lang="en" sz="600">
                <a:latin typeface="Open Sans"/>
                <a:ea typeface="Open Sans"/>
                <a:cs typeface="Open Sans"/>
                <a:sym typeface="Open Sans"/>
              </a:rPr>
              <a:t>what</a:t>
            </a:r>
            <a:r>
              <a:rPr b="1" lang="en" sz="600">
                <a:latin typeface="Open Sans"/>
                <a:ea typeface="Open Sans"/>
                <a:cs typeface="Open Sans"/>
                <a:sym typeface="Open Sans"/>
              </a:rPr>
              <a:t> we know about Gender amongst readers - is there more to be done?</a:t>
            </a:r>
            <a:endParaRPr b="1" sz="600">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Conclusions and Future Research Needed</a:t>
            </a:r>
            <a:endParaRPr/>
          </a:p>
        </p:txBody>
      </p:sp>
      <p:sp>
        <p:nvSpPr>
          <p:cNvPr id="132" name="Google Shape;132;p20"/>
          <p:cNvSpPr txBox="1"/>
          <p:nvPr>
            <p:ph idx="1" type="body"/>
          </p:nvPr>
        </p:nvSpPr>
        <p:spPr>
          <a:xfrm>
            <a:off x="311700" y="1225225"/>
            <a:ext cx="8520600" cy="33540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Across the board, and perhaps contrary to some popular </a:t>
            </a:r>
            <a:r>
              <a:rPr lang="en"/>
              <a:t>belief</a:t>
            </a:r>
            <a:r>
              <a:rPr lang="en"/>
              <a:t>, the female demographic is most likely to be highly active readers</a:t>
            </a:r>
            <a:endParaRPr/>
          </a:p>
          <a:p>
            <a:pPr indent="-342900" lvl="0" marL="457200" rtl="0" algn="l">
              <a:spcBef>
                <a:spcPts val="0"/>
              </a:spcBef>
              <a:spcAft>
                <a:spcPts val="0"/>
              </a:spcAft>
              <a:buSzPts val="1800"/>
              <a:buChar char="-"/>
            </a:pPr>
            <a:r>
              <a:rPr lang="en"/>
              <a:t>The Max of Books Read of Respondents is </a:t>
            </a:r>
            <a:r>
              <a:rPr b="1" lang="en"/>
              <a:t>97 in a single year</a:t>
            </a:r>
            <a:endParaRPr b="1"/>
          </a:p>
          <a:p>
            <a:pPr indent="-317500" lvl="1" marL="914400" rtl="0" algn="l">
              <a:spcBef>
                <a:spcPts val="0"/>
              </a:spcBef>
              <a:spcAft>
                <a:spcPts val="0"/>
              </a:spcAft>
              <a:buSzPts val="1400"/>
              <a:buChar char="-"/>
            </a:pPr>
            <a:r>
              <a:rPr lang="en"/>
              <a:t>Many High Activity Readers use GoodReads as less of a “Complaint” mechanism and more of a “Social Network” mechanism where they discuss the things that mean the most to them, thus a mean average of 3.83 rating (Higher than one might think). How do we work to harness this activity. What partnerships do we have with “Book Influencers”</a:t>
            </a:r>
            <a:endParaRPr/>
          </a:p>
          <a:p>
            <a:pPr indent="-342900" lvl="0" marL="457200" rtl="0" algn="l">
              <a:spcBef>
                <a:spcPts val="0"/>
              </a:spcBef>
              <a:spcAft>
                <a:spcPts val="0"/>
              </a:spcAft>
              <a:buSzPts val="1800"/>
              <a:buChar char="-"/>
            </a:pPr>
            <a:r>
              <a:rPr lang="en"/>
              <a:t>Is it true that the highest rated books are </a:t>
            </a:r>
            <a:r>
              <a:rPr lang="en"/>
              <a:t>released</a:t>
            </a:r>
            <a:r>
              <a:rPr lang="en"/>
              <a:t> during the holidays? Or are more books writ large during the holidays</a:t>
            </a:r>
            <a:endParaRPr/>
          </a:p>
          <a:p>
            <a:pPr indent="-342900" lvl="0" marL="457200" rtl="0" algn="l">
              <a:spcBef>
                <a:spcPts val="0"/>
              </a:spcBef>
              <a:spcAft>
                <a:spcPts val="0"/>
              </a:spcAft>
              <a:buSzPts val="1800"/>
              <a:buChar char="-"/>
            </a:pPr>
            <a:r>
              <a:rPr lang="en"/>
              <a:t>Further Data Science Work needed to scrape in Genre, get access to total book revenue data as this dataset is a prime candidate for classification/Regression work</a:t>
            </a:r>
            <a:endParaRPr/>
          </a:p>
        </p:txBody>
      </p:sp>
      <p:pic>
        <p:nvPicPr>
          <p:cNvPr id="133" name="Google Shape;133;p20"/>
          <p:cNvPicPr preferRelativeResize="0"/>
          <p:nvPr/>
        </p:nvPicPr>
        <p:blipFill>
          <a:blip r:embed="rId3">
            <a:alphaModFix/>
          </a:blip>
          <a:stretch>
            <a:fillRect/>
          </a:stretch>
        </p:blipFill>
        <p:spPr>
          <a:xfrm>
            <a:off x="265500" y="152400"/>
            <a:ext cx="407775" cy="407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Appendix</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