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</p:sldMasterIdLst>
  <p:notesMasterIdLst>
    <p:notesMasterId r:id="rId31"/>
  </p:notesMasterIdLst>
  <p:sldIdLst>
    <p:sldId id="256" r:id="rId19"/>
    <p:sldId id="257" r:id="rId20"/>
    <p:sldId id="264" r:id="rId21"/>
    <p:sldId id="265" r:id="rId22"/>
    <p:sldId id="261" r:id="rId23"/>
    <p:sldId id="266" r:id="rId24"/>
    <p:sldId id="263" r:id="rId25"/>
    <p:sldId id="267" r:id="rId26"/>
    <p:sldId id="268" r:id="rId27"/>
    <p:sldId id="269" r:id="rId28"/>
    <p:sldId id="270" r:id="rId29"/>
    <p:sldId id="259" r:id="rId3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1433"/>
  </p:normalViewPr>
  <p:slideViewPr>
    <p:cSldViewPr snapToGrid="0" snapToObjects="1">
      <p:cViewPr varScale="1">
        <p:scale>
          <a:sx n="128" d="100"/>
          <a:sy n="128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dt"/>
          </p:nvPr>
        </p:nvSpPr>
        <p:spPr>
          <a:xfrm>
            <a:off x="3884760" y="0"/>
            <a:ext cx="29718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7AF16E6-6DC2-4CE8-A1CD-8B808362D2DD}" type="datetime">
              <a:rPr lang="fi-FI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29.6.2020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28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i-FI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lang="en-US" sz="1200" b="0" strike="noStrike" spc="-1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400"/>
              </a:spcBef>
            </a:pPr>
            <a:r>
              <a:rPr lang="fi-FI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lang="en-US" sz="1200" b="0" strike="noStrike" spc="-1">
              <a:latin typeface="Arial"/>
            </a:endParaRPr>
          </a:p>
          <a:p>
            <a:pPr marL="914400" lvl="2">
              <a:lnSpc>
                <a:spcPct val="100000"/>
              </a:lnSpc>
              <a:spcBef>
                <a:spcPts val="400"/>
              </a:spcBef>
            </a:pPr>
            <a:r>
              <a:rPr lang="fi-FI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lang="en-US" sz="1200" b="0" strike="noStrike" spc="-1">
              <a:latin typeface="Arial"/>
            </a:endParaRPr>
          </a:p>
          <a:p>
            <a:pPr marL="1371600" lvl="3">
              <a:lnSpc>
                <a:spcPct val="100000"/>
              </a:lnSpc>
              <a:spcBef>
                <a:spcPts val="400"/>
              </a:spcBef>
            </a:pPr>
            <a:r>
              <a:rPr lang="fi-FI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lang="en-US" sz="1200" b="0" strike="noStrike" spc="-1">
              <a:latin typeface="Arial"/>
            </a:endParaRPr>
          </a:p>
          <a:p>
            <a:pPr marL="1828800" lvl="4">
              <a:lnSpc>
                <a:spcPct val="100000"/>
              </a:lnSpc>
              <a:spcBef>
                <a:spcPts val="400"/>
              </a:spcBef>
            </a:pPr>
            <a:r>
              <a:rPr lang="fi-FI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29" name="PlaceHolder 5"/>
          <p:cNvSpPr>
            <a:spLocks noGrp="1"/>
          </p:cNvSpPr>
          <p:nvPr>
            <p:ph type="ftr"/>
          </p:nvPr>
        </p:nvSpPr>
        <p:spPr>
          <a:xfrm>
            <a:off x="0" y="8685360"/>
            <a:ext cx="2971800" cy="457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30" name="PlaceHolder 6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800" cy="457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8F3B905-D752-473D-8B39-420768FCF953}" type="slidenum">
              <a:rPr lang="fi-FI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65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extShape 1"/>
          <p:cNvSpPr txBox="1"/>
          <p:nvPr/>
        </p:nvSpPr>
        <p:spPr>
          <a:xfrm>
            <a:off x="3777480" y="9428400"/>
            <a:ext cx="2888280" cy="494640"/>
          </a:xfrm>
          <a:prstGeom prst="rect">
            <a:avLst/>
          </a:prstGeom>
          <a:noFill/>
          <a:ln w="9360">
            <a:noFill/>
          </a:ln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CA435D3C-EB50-4430-ABDF-EEDCE2530C1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57188" y="744538"/>
            <a:ext cx="5954712" cy="3722687"/>
          </a:xfrm>
          <a:prstGeom prst="rect">
            <a:avLst/>
          </a:prstGeom>
        </p:spPr>
      </p:sp>
      <p:sp>
        <p:nvSpPr>
          <p:cNvPr id="745" name="PlaceHolder 3"/>
          <p:cNvSpPr>
            <a:spLocks noGrp="1"/>
          </p:cNvSpPr>
          <p:nvPr>
            <p:ph type="body"/>
          </p:nvPr>
        </p:nvSpPr>
        <p:spPr>
          <a:xfrm>
            <a:off x="667080" y="4715280"/>
            <a:ext cx="5335200" cy="4466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14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4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0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6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7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5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6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5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0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1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2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4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0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1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1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2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3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4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4.wmf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4.wmf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4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3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4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477D237B-18EB-4E03-8E99-68097D6E8B7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A4B55FBE-5EDA-42D6-9FA4-2926944C4AFB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63320" y="264960"/>
            <a:ext cx="8212320" cy="99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1" strike="noStrike" spc="-100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title"/>
          </p:nvPr>
        </p:nvSpPr>
        <p:spPr>
          <a:xfrm>
            <a:off x="463320" y="1261440"/>
            <a:ext cx="39880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title"/>
          </p:nvPr>
        </p:nvSpPr>
        <p:spPr>
          <a:xfrm>
            <a:off x="4687560" y="1261440"/>
            <a:ext cx="39880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B835BE28-5E44-4620-91C7-9C48F7D54E6E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0FECF979-9671-4196-8BFE-3C41895B25D9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361" name="Line 7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362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Third level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Fourth level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BC99FED7-C6D3-423D-AAFD-3C5FBFF11F58}" type="slidenum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7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1170" b="0" strike="noStrike" spc="-1">
              <a:latin typeface="Times New Roman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286F45D7-3819-4856-BC54-E4FB34877F7E}" type="slidenum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AE50787D-48CF-4D03-B2C1-6A4453558C5F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010F35F4-79CC-48BB-A001-1590484F5821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1" strike="noStrike" spc="-100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title"/>
          </p:nvPr>
        </p:nvSpPr>
        <p:spPr>
          <a:xfrm>
            <a:off x="468360" y="1261440"/>
            <a:ext cx="82072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192224A3-E461-4D00-954B-C28B11E5C3BA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3C0FA532-CB49-4462-91A2-2BB3B74FE532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522" name="Line 6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523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  <p:sp>
        <p:nvSpPr>
          <p:cNvPr id="524" name="PlaceHolder 7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287D1B29-3A7E-451D-8A2B-53612C72E746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045035E5-064A-48EE-9A3B-D42FCAA90812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1" strike="noStrike" spc="-100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title"/>
          </p:nvPr>
        </p:nvSpPr>
        <p:spPr>
          <a:xfrm>
            <a:off x="468360" y="1261440"/>
            <a:ext cx="82072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2E94F78-473A-4390-B3CD-E09AE8541958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604" name="PlaceHolder 5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42F83688-626B-4DD2-B810-AB5488AB4587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605" name="Line 6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606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9E120A6F-9F01-4D4F-8F3B-7C01DE76B9E0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12E735AB-ABA6-48DC-8E8E-B4490211FDB8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1" strike="noStrike" spc="-100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title"/>
          </p:nvPr>
        </p:nvSpPr>
        <p:spPr>
          <a:xfrm>
            <a:off x="468360" y="1261440"/>
            <a:ext cx="82072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CE8E3ADC-7676-476E-B1EF-67EFE6240865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686" name="PlaceHolder 5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DF8ACB2E-D1C1-41B2-9ACA-B791DA5EE3AE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687" name="Line 6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688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360" y="1417320"/>
            <a:ext cx="8207280" cy="29523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40" name="Picture 1"/>
          <p:cNvPicPr/>
          <p:nvPr/>
        </p:nvPicPr>
        <p:blipFill>
          <a:blip r:embed="rId14"/>
          <a:stretch/>
        </p:blipFill>
        <p:spPr>
          <a:xfrm>
            <a:off x="18000" y="0"/>
            <a:ext cx="1763640" cy="160668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68360" y="1417680"/>
            <a:ext cx="820728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79" name="Picture 1"/>
          <p:cNvPicPr/>
          <p:nvPr/>
        </p:nvPicPr>
        <p:blipFill>
          <a:blip r:embed="rId14"/>
          <a:stretch/>
        </p:blipFill>
        <p:spPr>
          <a:xfrm>
            <a:off x="18000" y="0"/>
            <a:ext cx="1763640" cy="160668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68360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b="1" strike="noStrike" spc="-202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117" name="Picture 6"/>
          <p:cNvPicPr/>
          <p:nvPr/>
        </p:nvPicPr>
        <p:blipFill>
          <a:blip r:embed="rId14"/>
          <a:stretch/>
        </p:blipFill>
        <p:spPr>
          <a:xfrm>
            <a:off x="18000" y="0"/>
            <a:ext cx="1763640" cy="160668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68360" y="1993320"/>
            <a:ext cx="8208000" cy="122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strike="noStrike" spc="-202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55" name="Picture 6"/>
          <p:cNvPicPr/>
          <p:nvPr/>
        </p:nvPicPr>
        <p:blipFill>
          <a:blip r:embed="rId14"/>
          <a:stretch/>
        </p:blipFill>
        <p:spPr>
          <a:xfrm>
            <a:off x="18000" y="0"/>
            <a:ext cx="1763640" cy="160668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68360" y="1657800"/>
            <a:ext cx="3319560" cy="26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b="1" strike="noStrike" spc="-202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4349160" y="150120"/>
            <a:ext cx="4629600" cy="5415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icon to add picture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94" name="Picture 6"/>
          <p:cNvPicPr/>
          <p:nvPr/>
        </p:nvPicPr>
        <p:blipFill>
          <a:blip r:embed="rId14"/>
          <a:stretch/>
        </p:blipFill>
        <p:spPr>
          <a:xfrm>
            <a:off x="18000" y="0"/>
            <a:ext cx="1763640" cy="160668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360" y="1593720"/>
            <a:ext cx="8207280" cy="2196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latin typeface="Arial"/>
            </a:endParaRPr>
          </a:p>
        </p:txBody>
      </p:sp>
      <p:cxnSp>
        <p:nvCxnSpPr>
          <p:cNvPr id="232" name="Line 2"/>
          <p:cNvCxnSpPr/>
          <p:nvPr/>
        </p:nvCxnSpPr>
        <p:spPr>
          <a:xfrm>
            <a:off x="468360" y="4873680"/>
            <a:ext cx="8207640" cy="360"/>
          </a:xfrm>
          <a:prstGeom prst="straightConnector1">
            <a:avLst/>
          </a:prstGeom>
          <a:ln w="12600">
            <a:solidFill>
              <a:srgbClr val="FFFFFF"/>
            </a:solidFill>
            <a:round/>
          </a:ln>
        </p:spPr>
      </p:cxnSp>
      <p:pic>
        <p:nvPicPr>
          <p:cNvPr id="233" name="Picture 1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1" strike="noStrike" spc="-100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title"/>
          </p:nvPr>
        </p:nvSpPr>
        <p:spPr>
          <a:xfrm>
            <a:off x="468360" y="1261440"/>
            <a:ext cx="82072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DC886CE4-5311-47A6-9ECC-49F3A5507158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5D653908-65CF-4F02-88C3-54A9EDA00C70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275" name="Line 6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276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  <p:sp>
        <p:nvSpPr>
          <p:cNvPr id="277" name="PlaceHolder 7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50EA0650-EBF0-4CC6-B558-B2B3530EB244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272CA9B3-DF57-403F-BE37-BE4CC5647D8F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317" name="Line 4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318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TextShape 1"/>
          <p:cNvSpPr txBox="1"/>
          <p:nvPr/>
        </p:nvSpPr>
        <p:spPr>
          <a:xfrm>
            <a:off x="479520" y="1920240"/>
            <a:ext cx="8207280" cy="1123560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fi-FI" sz="44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Machine Learning Project</a:t>
            </a:r>
          </a:p>
          <a:p>
            <a:pPr algn="ctr">
              <a:lnSpc>
                <a:spcPct val="80000"/>
              </a:lnSpc>
            </a:pPr>
            <a:r>
              <a:rPr lang="fi-FI" sz="4400" b="1" spc="-202" dirty="0">
                <a:solidFill>
                  <a:srgbClr val="FFFFFF"/>
                </a:solidFill>
                <a:ea typeface="ＭＳ Ｐゴシック"/>
              </a:rPr>
              <a:t>Management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32" name="TextShape 2"/>
          <p:cNvSpPr txBox="1"/>
          <p:nvPr/>
        </p:nvSpPr>
        <p:spPr>
          <a:xfrm>
            <a:off x="5260345" y="5148350"/>
            <a:ext cx="5495400" cy="659880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>
            <a:normAutofit/>
          </a:bodyPr>
          <a:lstStyle/>
          <a:p>
            <a:pPr algn="ctr"/>
            <a:r>
              <a:rPr lang="en-US" sz="3200" b="0" strike="noStrike" spc="-1" dirty="0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59" y="122823"/>
            <a:ext cx="8500149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Models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4" name="TextShape 3">
            <a:extLst>
              <a:ext uri="{FF2B5EF4-FFF2-40B4-BE49-F238E27FC236}">
                <a16:creationId xmlns:a16="http://schemas.microsoft.com/office/drawing/2014/main" id="{5F06ECEC-BB0C-D249-9B07-E78E7AA0A554}"/>
              </a:ext>
            </a:extLst>
          </p:cNvPr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Experiment Management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55BA3-C5DF-B140-BDD8-BB6DF8CC5F41}"/>
              </a:ext>
            </a:extLst>
          </p:cNvPr>
          <p:cNvSpPr txBox="1"/>
          <p:nvPr/>
        </p:nvSpPr>
        <p:spPr>
          <a:xfrm>
            <a:off x="406031" y="996812"/>
            <a:ext cx="8331937" cy="383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400" dirty="0"/>
              <a:t>- Serving the model with </a:t>
            </a:r>
            <a:r>
              <a:rPr lang="en-US" sz="2400" dirty="0" err="1"/>
              <a:t>mlflow</a:t>
            </a:r>
            <a:r>
              <a:rPr lang="en-US" sz="2400" dirty="0"/>
              <a:t>:</a:t>
            </a:r>
          </a:p>
          <a:p>
            <a:pPr>
              <a:lnSpc>
                <a:spcPts val="5000"/>
              </a:lnSpc>
            </a:pPr>
            <a:r>
              <a:rPr lang="en-US" sz="1600" dirty="0"/>
              <a:t>       $ </a:t>
            </a:r>
            <a:r>
              <a:rPr lang="en-US" sz="1600" dirty="0" err="1"/>
              <a:t>mlflow</a:t>
            </a:r>
            <a:r>
              <a:rPr lang="en-US" sz="1600" dirty="0"/>
              <a:t> models serve –m /path-to-the-</a:t>
            </a:r>
            <a:r>
              <a:rPr lang="en-US" sz="1600" dirty="0" err="1"/>
              <a:t>mlflow</a:t>
            </a:r>
            <a:r>
              <a:rPr lang="en-US" sz="1600" dirty="0"/>
              <a:t>-model/ -p </a:t>
            </a:r>
            <a:r>
              <a:rPr lang="en-US" sz="1600" dirty="0" err="1"/>
              <a:t>app_deployment_port</a:t>
            </a:r>
            <a:endParaRPr lang="en-US" sz="1600" dirty="0"/>
          </a:p>
          <a:p>
            <a:pPr>
              <a:lnSpc>
                <a:spcPts val="5000"/>
              </a:lnSpc>
            </a:pPr>
            <a:r>
              <a:rPr lang="en-US" sz="2400" dirty="0"/>
              <a:t>- Access the model for predicting test data:</a:t>
            </a:r>
          </a:p>
          <a:p>
            <a:pPr>
              <a:lnSpc>
                <a:spcPts val="5000"/>
              </a:lnSpc>
            </a:pPr>
            <a:r>
              <a:rPr lang="en-US" sz="1600" dirty="0"/>
              <a:t>       $ curl –X POST –H “Content of data” http://</a:t>
            </a:r>
            <a:r>
              <a:rPr lang="en-US" sz="1600" dirty="0" err="1"/>
              <a:t>server:app_deployment_port</a:t>
            </a:r>
            <a:r>
              <a:rPr lang="en-US" sz="1600" dirty="0"/>
              <a:t>/invocations</a:t>
            </a:r>
          </a:p>
          <a:p>
            <a:pPr>
              <a:lnSpc>
                <a:spcPts val="5000"/>
              </a:lnSpc>
            </a:pPr>
            <a:endParaRPr lang="en-US" sz="1600" b="1" dirty="0">
              <a:solidFill>
                <a:schemeClr val="tx2"/>
              </a:solidFill>
              <a:latin typeface="Playfair Display" pitchFamily="2" charset="77"/>
              <a:ea typeface="Nunito Bold" charset="0"/>
              <a:cs typeface="Arima Madurai Semi" pitchFamily="2" charset="77"/>
            </a:endParaRPr>
          </a:p>
          <a:p>
            <a:pPr>
              <a:lnSpc>
                <a:spcPts val="5000"/>
              </a:lnSpc>
            </a:pPr>
            <a:endParaRPr lang="en-US" sz="1600" b="1" dirty="0">
              <a:solidFill>
                <a:schemeClr val="tx2"/>
              </a:solidFill>
              <a:latin typeface="Playfair Display" pitchFamily="2" charset="77"/>
              <a:ea typeface="Nunito Bold" charset="0"/>
              <a:cs typeface="Arima Madurai Sem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3740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59" y="122823"/>
            <a:ext cx="8500149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Summary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4" name="TextShape 3">
            <a:extLst>
              <a:ext uri="{FF2B5EF4-FFF2-40B4-BE49-F238E27FC236}">
                <a16:creationId xmlns:a16="http://schemas.microsoft.com/office/drawing/2014/main" id="{5F06ECEC-BB0C-D249-9B07-E78E7AA0A554}"/>
              </a:ext>
            </a:extLst>
          </p:cNvPr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Experiment Management</a:t>
            </a:r>
            <a:endParaRPr lang="en-US" sz="900" b="0" strike="noStrike" spc="-1" dirty="0">
              <a:latin typeface="Times New Roman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36EB35-E788-824C-817C-EAD0FF2E196C}"/>
              </a:ext>
            </a:extLst>
          </p:cNvPr>
          <p:cNvGrpSpPr>
            <a:grpSpLocks noChangeAspect="1"/>
          </p:cNvGrpSpPr>
          <p:nvPr/>
        </p:nvGrpSpPr>
        <p:grpSpPr>
          <a:xfrm>
            <a:off x="468359" y="1137839"/>
            <a:ext cx="4019469" cy="3267813"/>
            <a:chOff x="4300539" y="1984376"/>
            <a:chExt cx="3589338" cy="289083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2C724C8-04DF-A34F-AACE-31F5E867B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3E7369C-9F33-AD49-851E-CAD35EEA7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C920DE0-C40B-F04D-88F2-632D482A7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8DFDB-5713-CD49-97DD-045A99B37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0492C07-FFF3-304D-B503-592D3A927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5BCFDD-DB2A-8948-A7B3-2D9218673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8200AA22-2445-524F-86AB-515E2DA1C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CA739100-A34A-6646-AD9D-E53B850AF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5556E389-0FE2-EA47-A2E7-5EB7A655A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F3A1B0A7-D792-7D4D-96F0-BCDBFA6C3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7F3228D7-2D5B-BF42-94D2-11B178D2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457E53F-D621-B14E-B930-3FC557DF9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885D646-4C48-B146-9D8E-037AC12C9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9" y="4154489"/>
              <a:ext cx="3589338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</p:grpSp>
      <p:pic>
        <p:nvPicPr>
          <p:cNvPr id="24" name="Picture Placeholder 3">
            <a:extLst>
              <a:ext uri="{FF2B5EF4-FFF2-40B4-BE49-F238E27FC236}">
                <a16:creationId xmlns:a16="http://schemas.microsoft.com/office/drawing/2014/main" id="{1AF6C9BE-19F4-5D44-9764-C9BC676C4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" b="945"/>
          <a:stretch>
            <a:fillRect/>
          </a:stretch>
        </p:blipFill>
        <p:spPr>
          <a:xfrm>
            <a:off x="630340" y="1309856"/>
            <a:ext cx="3679505" cy="2124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3428FA-E7A9-594C-A9BD-A95BFB653DD0}"/>
              </a:ext>
            </a:extLst>
          </p:cNvPr>
          <p:cNvSpPr txBox="1"/>
          <p:nvPr/>
        </p:nvSpPr>
        <p:spPr>
          <a:xfrm>
            <a:off x="4578585" y="1409322"/>
            <a:ext cx="39350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3600" b="1" dirty="0">
                <a:solidFill>
                  <a:schemeClr val="tx2"/>
                </a:solidFill>
                <a:latin typeface="Playfair Display" pitchFamily="2" charset="77"/>
                <a:cs typeface="Arima Madurai Black" pitchFamily="2" charset="77"/>
              </a:rPr>
              <a:t>Your ML Projects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253386-CA86-FE46-84E4-24B1D3BAB880}"/>
              </a:ext>
            </a:extLst>
          </p:cNvPr>
          <p:cNvSpPr txBox="1"/>
          <p:nvPr/>
        </p:nvSpPr>
        <p:spPr>
          <a:xfrm>
            <a:off x="4471826" y="2640046"/>
            <a:ext cx="4412056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Enjoy managing your mlprojects with mlflow</a:t>
            </a:r>
          </a:p>
        </p:txBody>
      </p:sp>
    </p:spTree>
    <p:extLst>
      <p:ext uri="{BB962C8B-B14F-4D97-AF65-F5344CB8AC3E}">
        <p14:creationId xmlns:p14="http://schemas.microsoft.com/office/powerpoint/2010/main" val="257270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468360" y="2615184"/>
            <a:ext cx="8207280" cy="56692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trike="noStrike" spc="-100" dirty="0">
                <a:solidFill>
                  <a:srgbClr val="0070C0"/>
                </a:solidFill>
                <a:latin typeface="Arial"/>
                <a:ea typeface="Arial"/>
              </a:rPr>
              <a:t>Discussion</a:t>
            </a:r>
            <a:endParaRPr lang="en-US" sz="24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60" y="2303502"/>
            <a:ext cx="8207280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ML Project Management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92A0AD9D-D7C6-BE4B-A434-AE00C2BC7E26}"/>
              </a:ext>
            </a:extLst>
          </p:cNvPr>
          <p:cNvSpPr txBox="1"/>
          <p:nvPr/>
        </p:nvSpPr>
        <p:spPr>
          <a:xfrm>
            <a:off x="5471886" y="3798027"/>
            <a:ext cx="2960914" cy="615553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b="0" strike="noStrike" spc="-1" dirty="0">
                <a:solidFill>
                  <a:srgbClr val="FF671F"/>
                </a:solidFill>
                <a:latin typeface="Arial"/>
              </a:rPr>
              <a:t>Phuong Pham</a:t>
            </a:r>
          </a:p>
          <a:p>
            <a:pPr algn="ctr"/>
            <a:r>
              <a:rPr lang="en-US" sz="2000" spc="-1" dirty="0" err="1">
                <a:solidFill>
                  <a:srgbClr val="FF671F"/>
                </a:solidFill>
                <a:latin typeface="Arial"/>
              </a:rPr>
              <a:t>phuong.pham@aalto.fi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AD426C7D-5232-B448-9C06-9EE257C306AF}"/>
              </a:ext>
            </a:extLst>
          </p:cNvPr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Experiment Management</a:t>
            </a:r>
            <a:endParaRPr lang="en-US" sz="9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60" y="1472506"/>
            <a:ext cx="8207280" cy="2215991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Motivation</a:t>
            </a:r>
          </a:p>
          <a:p>
            <a:pPr algn="ctr"/>
            <a:endParaRPr lang="en-US" sz="3600" spc="-1" dirty="0">
              <a:solidFill>
                <a:srgbClr val="FF671F"/>
              </a:solidFill>
              <a:latin typeface="Arial"/>
            </a:endParaRPr>
          </a:p>
          <a:p>
            <a:pPr algn="ctr"/>
            <a:endParaRPr lang="en-US" sz="3600" spc="-1" dirty="0">
              <a:solidFill>
                <a:srgbClr val="FF671F"/>
              </a:solidFill>
              <a:latin typeface="Arial"/>
            </a:endParaRPr>
          </a:p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How to collect the experimental data?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50A643A0-68D3-464B-A9BE-5821A91F307C}"/>
              </a:ext>
            </a:extLst>
          </p:cNvPr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Experiment Management</a:t>
            </a:r>
            <a:endParaRPr lang="en-US" sz="9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439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60" y="1242731"/>
            <a:ext cx="8207280" cy="1107996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Machine Learning Applications and Systems</a:t>
            </a: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0381FE7A-E5DF-7048-808C-2808D246B224}"/>
              </a:ext>
            </a:extLst>
          </p:cNvPr>
          <p:cNvSpPr txBox="1"/>
          <p:nvPr/>
        </p:nvSpPr>
        <p:spPr>
          <a:xfrm>
            <a:off x="468360" y="3831000"/>
            <a:ext cx="8207280" cy="430887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2800" spc="-1" dirty="0">
                <a:solidFill>
                  <a:srgbClr val="FF671F"/>
                </a:solidFill>
                <a:latin typeface="Arial"/>
              </a:rPr>
              <a:t>How to manage a machine learning experiment?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93DCEC51-C3C6-E741-A43C-CB11E0BABBBB}"/>
              </a:ext>
            </a:extLst>
          </p:cNvPr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Experiment Management</a:t>
            </a:r>
            <a:endParaRPr lang="en-US" sz="9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874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321925" y="133041"/>
            <a:ext cx="8500149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b="0" strike="noStrike" spc="-1" dirty="0" err="1">
                <a:solidFill>
                  <a:srgbClr val="FF671F"/>
                </a:solidFill>
                <a:latin typeface="Arial"/>
              </a:rPr>
              <a:t>MLFlow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5" name="TextShape 3"/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Experiment Management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2D3FBC-E8EB-BB4E-AA1C-9889E1579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9" y="1411285"/>
            <a:ext cx="8140697" cy="31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321925" y="133041"/>
            <a:ext cx="8500149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spc="-1" dirty="0">
                <a:solidFill>
                  <a:srgbClr val="FF671F"/>
                </a:solidFill>
                <a:latin typeface="Arial"/>
              </a:rPr>
              <a:t>Tracking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5" name="TextShape 3"/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Experiment Management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8AF09-0841-5644-985B-6D597123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" y="925679"/>
            <a:ext cx="7090465" cy="37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9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59" y="122823"/>
            <a:ext cx="8500149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Projects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A8CE8-B9D7-FB48-8B3A-D7D35FE26D5D}"/>
              </a:ext>
            </a:extLst>
          </p:cNvPr>
          <p:cNvSpPr txBox="1"/>
          <p:nvPr/>
        </p:nvSpPr>
        <p:spPr>
          <a:xfrm>
            <a:off x="468359" y="1154489"/>
            <a:ext cx="8208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Diverse set of tools </a:t>
            </a:r>
          </a:p>
          <a:p>
            <a:r>
              <a:rPr lang="en-US" sz="2400" b="1" dirty="0">
                <a:solidFill>
                  <a:srgbClr val="0070C0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	- Keras, Pytorch, R, Tensorflow, Spark, </a:t>
            </a:r>
            <a:r>
              <a:rPr lang="mr-IN" sz="2400" b="1" dirty="0">
                <a:solidFill>
                  <a:srgbClr val="0070C0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…</a:t>
            </a:r>
            <a:endParaRPr lang="en-US" sz="2400" b="1" dirty="0">
              <a:solidFill>
                <a:srgbClr val="0070C0"/>
              </a:solidFill>
              <a:latin typeface="Playfair Display" pitchFamily="2" charset="77"/>
              <a:ea typeface="Nunito Bold" charset="0"/>
              <a:cs typeface="Arima Madurai Black" pitchFamily="2" charset="77"/>
            </a:endParaRPr>
          </a:p>
          <a:p>
            <a:endParaRPr lang="en-US" sz="2400" b="1" dirty="0">
              <a:solidFill>
                <a:srgbClr val="0070C0"/>
              </a:solidFill>
              <a:latin typeface="Playfair Display" pitchFamily="2" charset="77"/>
              <a:ea typeface="Nunito Bold" charset="0"/>
              <a:cs typeface="Arima Madurai Black" pitchFamily="2" charset="77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Diverse set of environments</a:t>
            </a:r>
          </a:p>
          <a:p>
            <a:r>
              <a:rPr lang="en-US" sz="2400" b="1" dirty="0">
                <a:solidFill>
                  <a:srgbClr val="0070C0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	- Linux, Mac, Window, </a:t>
            </a:r>
            <a:r>
              <a:rPr lang="mr-IN" sz="2400" b="1" dirty="0">
                <a:solidFill>
                  <a:srgbClr val="0070C0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…</a:t>
            </a:r>
            <a:endParaRPr lang="en-US" sz="2400" b="1" dirty="0">
              <a:solidFill>
                <a:srgbClr val="0070C0"/>
              </a:solidFill>
              <a:latin typeface="Playfair Display" pitchFamily="2" charset="77"/>
              <a:ea typeface="Nunito Bold" charset="0"/>
              <a:cs typeface="Arima Madurai Black" pitchFamily="2" charset="77"/>
            </a:endParaRPr>
          </a:p>
          <a:p>
            <a:endParaRPr lang="en-US" sz="2400" b="1" dirty="0">
              <a:solidFill>
                <a:srgbClr val="0070C0"/>
              </a:solidFill>
              <a:latin typeface="Playfair Display" pitchFamily="2" charset="77"/>
              <a:ea typeface="Nunito Bold" charset="0"/>
              <a:cs typeface="Arima Madurai Black" pitchFamily="2" charset="77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Playfair Display" pitchFamily="2" charset="77"/>
                <a:ea typeface="Nunito Bold" charset="0"/>
                <a:cs typeface="Arima Madurai Black" pitchFamily="2" charset="77"/>
                <a:sym typeface="Wingdings"/>
              </a:rPr>
              <a:t> It is difficult to </a:t>
            </a:r>
            <a:r>
              <a:rPr lang="en-US" sz="2400" b="1" dirty="0" err="1">
                <a:solidFill>
                  <a:srgbClr val="0070C0"/>
                </a:solidFill>
                <a:latin typeface="Playfair Display" pitchFamily="2" charset="77"/>
                <a:ea typeface="Nunito Bold" charset="0"/>
                <a:cs typeface="Arima Madurai Black" pitchFamily="2" charset="77"/>
                <a:sym typeface="Wingdings"/>
              </a:rPr>
              <a:t>productionalize</a:t>
            </a:r>
            <a:endParaRPr lang="en-US" sz="2400" b="1" dirty="0">
              <a:solidFill>
                <a:srgbClr val="0070C0"/>
              </a:solidFill>
              <a:latin typeface="Playfair Display" pitchFamily="2" charset="77"/>
              <a:ea typeface="Nunito Bold" charset="0"/>
              <a:cs typeface="Arima Madurai Black" pitchFamily="2" charset="77"/>
            </a:endParaRPr>
          </a:p>
        </p:txBody>
      </p:sp>
      <p:sp>
        <p:nvSpPr>
          <p:cNvPr id="9" name="TextShape 3">
            <a:extLst>
              <a:ext uri="{FF2B5EF4-FFF2-40B4-BE49-F238E27FC236}">
                <a16:creationId xmlns:a16="http://schemas.microsoft.com/office/drawing/2014/main" id="{2C2E0A48-0EDD-5743-8F57-996255FDEE10}"/>
              </a:ext>
            </a:extLst>
          </p:cNvPr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Experiment Management</a:t>
            </a:r>
            <a:endParaRPr lang="en-US" sz="9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914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59" y="122823"/>
            <a:ext cx="8500149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Projects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6B23-B013-FC46-BFD8-6318039A2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6183"/>
            <a:ext cx="3635170" cy="2522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8DDA1-D9F4-1749-9D6D-2862D42FE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42" y="2206182"/>
            <a:ext cx="2727271" cy="2522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C87DF9-866E-BD42-AAFA-774445E89458}"/>
              </a:ext>
            </a:extLst>
          </p:cNvPr>
          <p:cNvSpPr txBox="1"/>
          <p:nvPr/>
        </p:nvSpPr>
        <p:spPr>
          <a:xfrm>
            <a:off x="1043608" y="1331846"/>
            <a:ext cx="3635170" cy="61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20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" pitchFamily="2" charset="77"/>
              </a:rPr>
              <a:t>MLProject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7EA66-BCC5-374A-9808-A5A82308C4D4}"/>
              </a:ext>
            </a:extLst>
          </p:cNvPr>
          <p:cNvSpPr txBox="1"/>
          <p:nvPr/>
        </p:nvSpPr>
        <p:spPr>
          <a:xfrm>
            <a:off x="4940591" y="1322533"/>
            <a:ext cx="3635170" cy="61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20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" pitchFamily="2" charset="77"/>
              </a:rPr>
              <a:t>conda.yaml</a:t>
            </a:r>
          </a:p>
        </p:txBody>
      </p:sp>
      <p:sp>
        <p:nvSpPr>
          <p:cNvPr id="12" name="TextShape 3">
            <a:extLst>
              <a:ext uri="{FF2B5EF4-FFF2-40B4-BE49-F238E27FC236}">
                <a16:creationId xmlns:a16="http://schemas.microsoft.com/office/drawing/2014/main" id="{ABB3B420-CF28-E748-8C27-F6521AD73FE8}"/>
              </a:ext>
            </a:extLst>
          </p:cNvPr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Experiment Management</a:t>
            </a:r>
            <a:endParaRPr lang="en-US" sz="9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200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59" y="122823"/>
            <a:ext cx="8500149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Models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6/29/20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CBE96-B6E0-2641-90C4-22E6D7EABB54}"/>
              </a:ext>
            </a:extLst>
          </p:cNvPr>
          <p:cNvSpPr txBox="1"/>
          <p:nvPr/>
        </p:nvSpPr>
        <p:spPr>
          <a:xfrm>
            <a:off x="795281" y="4053603"/>
            <a:ext cx="7661312" cy="62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1600" dirty="0"/>
              <a:t> A </a:t>
            </a:r>
            <a:r>
              <a:rPr lang="en-US" sz="1600" dirty="0" err="1"/>
              <a:t>MLflow</a:t>
            </a:r>
            <a:r>
              <a:rPr lang="en-US" sz="1600" dirty="0"/>
              <a:t> Model is a standard format for packaging machine learning models</a:t>
            </a:r>
            <a:endParaRPr lang="en-US" sz="1600" b="1" dirty="0">
              <a:solidFill>
                <a:schemeClr val="tx2"/>
              </a:solidFill>
              <a:latin typeface="Playfair Display" pitchFamily="2" charset="77"/>
              <a:ea typeface="Nunito Bold" charset="0"/>
              <a:cs typeface="Arima Madurai Semi" pitchFamily="2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4EDE5E-6F6B-CE45-801A-FF3C94AF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07" y="1007188"/>
            <a:ext cx="6702386" cy="3240056"/>
          </a:xfrm>
          <a:prstGeom prst="rect">
            <a:avLst/>
          </a:prstGeom>
        </p:spPr>
      </p:pic>
      <p:sp>
        <p:nvSpPr>
          <p:cNvPr id="14" name="TextShape 3">
            <a:extLst>
              <a:ext uri="{FF2B5EF4-FFF2-40B4-BE49-F238E27FC236}">
                <a16:creationId xmlns:a16="http://schemas.microsoft.com/office/drawing/2014/main" id="{5F06ECEC-BB0C-D249-9B07-E78E7AA0A554}"/>
              </a:ext>
            </a:extLst>
          </p:cNvPr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Experiment Management</a:t>
            </a:r>
            <a:endParaRPr lang="en-US" sz="9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066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227</Words>
  <Application>Microsoft Macintosh PowerPoint</Application>
  <PresentationFormat>On-screen Show (16:10)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12</vt:i4>
      </vt:variant>
    </vt:vector>
  </HeadingPairs>
  <TitlesOfParts>
    <vt:vector size="38" baseType="lpstr">
      <vt:lpstr>Arial</vt:lpstr>
      <vt:lpstr>Calibri</vt:lpstr>
      <vt:lpstr>Georgia</vt:lpstr>
      <vt:lpstr>Playfair Display</vt:lpstr>
      <vt:lpstr>Roboto Regular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CS-E4640 Big Data Plaforms Hands-on tutorial: XYZ</dc:title>
  <dc:subject/>
  <dc:creator/>
  <dc:description/>
  <cp:lastModifiedBy>Pham Phuong</cp:lastModifiedBy>
  <cp:revision>23</cp:revision>
  <dcterms:created xsi:type="dcterms:W3CDTF">2019-02-27T10:23:05Z</dcterms:created>
  <dcterms:modified xsi:type="dcterms:W3CDTF">2020-06-29T06:07:20Z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0x0101006523EA1AF0E15C4DB68A1D82EBFA9549</vt:lpwstr>
  </property>
</Properties>
</file>