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5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6.xml" ContentType="application/vnd.openxmlformats-officedocument.them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17.xml" ContentType="application/vnd.openxmlformats-officedocument.theme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theme/theme18.xml" ContentType="application/vnd.openxmlformats-officedocument.theme+xml"/>
  <Override PartName="/ppt/theme/theme1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  <p:sldMasterId id="2147483804" r:id="rId13"/>
    <p:sldMasterId id="2147483817" r:id="rId14"/>
    <p:sldMasterId id="2147483830" r:id="rId15"/>
    <p:sldMasterId id="2147483843" r:id="rId16"/>
    <p:sldMasterId id="2147483856" r:id="rId17"/>
    <p:sldMasterId id="2147483869" r:id="rId18"/>
  </p:sldMasterIdLst>
  <p:notesMasterIdLst>
    <p:notesMasterId r:id="rId26"/>
  </p:notesMasterIdLst>
  <p:sldIdLst>
    <p:sldId id="256" r:id="rId19"/>
    <p:sldId id="257" r:id="rId20"/>
    <p:sldId id="260" r:id="rId21"/>
    <p:sldId id="261" r:id="rId22"/>
    <p:sldId id="262" r:id="rId23"/>
    <p:sldId id="263" r:id="rId24"/>
    <p:sldId id="259" r:id="rId25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15"/>
    <p:restoredTop sz="94593"/>
  </p:normalViewPr>
  <p:slideViewPr>
    <p:cSldViewPr snapToGrid="0" snapToObjects="1">
      <p:cViewPr varScale="1">
        <p:scale>
          <a:sx n="128" d="100"/>
          <a:sy n="128" d="100"/>
        </p:scale>
        <p:origin x="18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3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2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5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4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26" name="PlaceHolder 2"/>
          <p:cNvSpPr>
            <a:spLocks noGrp="1"/>
          </p:cNvSpPr>
          <p:nvPr>
            <p:ph type="dt"/>
          </p:nvPr>
        </p:nvSpPr>
        <p:spPr>
          <a:xfrm>
            <a:off x="3884760" y="0"/>
            <a:ext cx="2971800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67AF16E6-6DC2-4CE8-A1CD-8B808362D2DD}" type="datetime">
              <a:rPr lang="fi-FI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28.5.2020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72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28" name="PlaceHolder 4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fi-FI" sz="1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Click to edit Master text styles</a:t>
            </a:r>
            <a:endParaRPr lang="en-US" sz="1200" b="0" strike="noStrike" spc="-1">
              <a:latin typeface="Arial"/>
            </a:endParaRPr>
          </a:p>
          <a:p>
            <a:pPr marL="457200" lvl="1">
              <a:lnSpc>
                <a:spcPct val="100000"/>
              </a:lnSpc>
              <a:spcBef>
                <a:spcPts val="400"/>
              </a:spcBef>
            </a:pPr>
            <a:r>
              <a:rPr lang="fi-FI" sz="1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Second level</a:t>
            </a:r>
            <a:endParaRPr lang="en-US" sz="1200" b="0" strike="noStrike" spc="-1">
              <a:latin typeface="Arial"/>
            </a:endParaRPr>
          </a:p>
          <a:p>
            <a:pPr marL="914400" lvl="2">
              <a:lnSpc>
                <a:spcPct val="100000"/>
              </a:lnSpc>
              <a:spcBef>
                <a:spcPts val="400"/>
              </a:spcBef>
            </a:pPr>
            <a:r>
              <a:rPr lang="fi-FI" sz="1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Third level</a:t>
            </a:r>
            <a:endParaRPr lang="en-US" sz="1200" b="0" strike="noStrike" spc="-1">
              <a:latin typeface="Arial"/>
            </a:endParaRPr>
          </a:p>
          <a:p>
            <a:pPr marL="1371600" lvl="3">
              <a:lnSpc>
                <a:spcPct val="100000"/>
              </a:lnSpc>
              <a:spcBef>
                <a:spcPts val="400"/>
              </a:spcBef>
            </a:pPr>
            <a:r>
              <a:rPr lang="fi-FI" sz="1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Fourth level</a:t>
            </a:r>
            <a:endParaRPr lang="en-US" sz="1200" b="0" strike="noStrike" spc="-1">
              <a:latin typeface="Arial"/>
            </a:endParaRPr>
          </a:p>
          <a:p>
            <a:pPr marL="1828800" lvl="4">
              <a:lnSpc>
                <a:spcPct val="100000"/>
              </a:lnSpc>
              <a:spcBef>
                <a:spcPts val="400"/>
              </a:spcBef>
            </a:pPr>
            <a:r>
              <a:rPr lang="fi-FI" sz="1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Fifth level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29" name="PlaceHolder 5"/>
          <p:cNvSpPr>
            <a:spLocks noGrp="1"/>
          </p:cNvSpPr>
          <p:nvPr>
            <p:ph type="ftr"/>
          </p:nvPr>
        </p:nvSpPr>
        <p:spPr>
          <a:xfrm>
            <a:off x="0" y="8685360"/>
            <a:ext cx="2971800" cy="4572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30" name="PlaceHolder 6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800" cy="4572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8F3B905-D752-473D-8B39-420768FCF953}" type="slidenum">
              <a:rPr lang="fi-FI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659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TextShape 1"/>
          <p:cNvSpPr txBox="1"/>
          <p:nvPr/>
        </p:nvSpPr>
        <p:spPr>
          <a:xfrm>
            <a:off x="3777480" y="9428400"/>
            <a:ext cx="2888280" cy="494640"/>
          </a:xfrm>
          <a:prstGeom prst="rect">
            <a:avLst/>
          </a:prstGeom>
          <a:noFill/>
          <a:ln w="9360">
            <a:noFill/>
          </a:ln>
        </p:spPr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</a:pPr>
            <a:fld id="{CA435D3C-EB50-4430-ABDF-EEDCE2530C14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74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357188" y="744538"/>
            <a:ext cx="5954712" cy="3722687"/>
          </a:xfrm>
          <a:prstGeom prst="rect">
            <a:avLst/>
          </a:prstGeom>
        </p:spPr>
      </p:sp>
      <p:sp>
        <p:nvSpPr>
          <p:cNvPr id="745" name="PlaceHolder 3"/>
          <p:cNvSpPr>
            <a:spLocks noGrp="1"/>
          </p:cNvSpPr>
          <p:nvPr>
            <p:ph type="body"/>
          </p:nvPr>
        </p:nvSpPr>
        <p:spPr>
          <a:xfrm>
            <a:off x="667080" y="4715280"/>
            <a:ext cx="5335200" cy="4466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3147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subTitle"/>
          </p:nvPr>
        </p:nvSpPr>
        <p:spPr>
          <a:xfrm>
            <a:off x="468360" y="264960"/>
            <a:ext cx="8207280" cy="4620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7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2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3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4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ubTitle"/>
          </p:nvPr>
        </p:nvSpPr>
        <p:spPr>
          <a:xfrm>
            <a:off x="468360" y="264960"/>
            <a:ext cx="8207280" cy="4620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5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9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0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1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6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7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8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subTitle"/>
          </p:nvPr>
        </p:nvSpPr>
        <p:spPr>
          <a:xfrm>
            <a:off x="468360" y="264960"/>
            <a:ext cx="8207280" cy="4620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3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0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1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5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6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7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8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subTitle"/>
          </p:nvPr>
        </p:nvSpPr>
        <p:spPr>
          <a:xfrm>
            <a:off x="468360" y="264960"/>
            <a:ext cx="8207280" cy="4620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4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8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2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9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0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4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5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6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7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subTitle"/>
          </p:nvPr>
        </p:nvSpPr>
        <p:spPr>
          <a:xfrm>
            <a:off x="468360" y="264960"/>
            <a:ext cx="8207280" cy="4620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3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7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8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9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3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4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5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6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subTitle"/>
          </p:nvPr>
        </p:nvSpPr>
        <p:spPr>
          <a:xfrm>
            <a:off x="468360" y="264960"/>
            <a:ext cx="8207280" cy="4620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7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0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1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5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1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2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3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7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8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9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0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subTitle"/>
          </p:nvPr>
        </p:nvSpPr>
        <p:spPr>
          <a:xfrm>
            <a:off x="468360" y="264960"/>
            <a:ext cx="8207280" cy="4620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6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0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4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7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1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2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68360" y="264960"/>
            <a:ext cx="8207280" cy="4620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6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7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8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9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8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3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subTitle"/>
          </p:nvPr>
        </p:nvSpPr>
        <p:spPr>
          <a:xfrm>
            <a:off x="468360" y="264960"/>
            <a:ext cx="8207280" cy="4620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8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9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1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2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3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6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7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3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4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5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8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9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0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1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2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subTitle"/>
          </p:nvPr>
        </p:nvSpPr>
        <p:spPr>
          <a:xfrm>
            <a:off x="468360" y="264960"/>
            <a:ext cx="8207280" cy="4620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7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8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1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2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5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6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9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1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2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3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4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7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8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9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0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1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0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5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subTitle"/>
          </p:nvPr>
        </p:nvSpPr>
        <p:spPr>
          <a:xfrm>
            <a:off x="468360" y="264960"/>
            <a:ext cx="8207280" cy="4620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0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1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4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5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8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9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1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2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5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6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7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0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1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2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3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4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68360" y="264960"/>
            <a:ext cx="8207280" cy="4620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468360" y="264960"/>
            <a:ext cx="8207280" cy="4620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468360" y="264960"/>
            <a:ext cx="8207280" cy="4620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68360" y="264960"/>
            <a:ext cx="8207280" cy="4620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ubTitle"/>
          </p:nvPr>
        </p:nvSpPr>
        <p:spPr>
          <a:xfrm>
            <a:off x="468360" y="264960"/>
            <a:ext cx="8207280" cy="4620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9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0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468360" y="264960"/>
            <a:ext cx="8207280" cy="4620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8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9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ubTitle"/>
          </p:nvPr>
        </p:nvSpPr>
        <p:spPr>
          <a:xfrm>
            <a:off x="468360" y="264960"/>
            <a:ext cx="8207280" cy="4620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6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1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2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3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image" Target="../media/image4.wmf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14" Type="http://schemas.openxmlformats.org/officeDocument/2006/relationships/image" Target="../media/image4.wmf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92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Relationship Id="rId14" Type="http://schemas.openxmlformats.org/officeDocument/2006/relationships/image" Target="../media/image4.wmf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13" Type="http://schemas.openxmlformats.org/officeDocument/2006/relationships/theme" Target="../theme/theme17.xml"/><Relationship Id="rId3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4.xml"/><Relationship Id="rId2" Type="http://schemas.openxmlformats.org/officeDocument/2006/relationships/slideLayout" Target="../slideLayouts/slideLayout194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5" Type="http://schemas.openxmlformats.org/officeDocument/2006/relationships/slideLayout" Target="../slideLayouts/slideLayout197.xml"/><Relationship Id="rId10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2.xml"/><Relationship Id="rId13" Type="http://schemas.openxmlformats.org/officeDocument/2006/relationships/theme" Target="../theme/theme18.xml"/><Relationship Id="rId3" Type="http://schemas.openxmlformats.org/officeDocument/2006/relationships/slideLayout" Target="../slideLayouts/slideLayout207.xml"/><Relationship Id="rId7" Type="http://schemas.openxmlformats.org/officeDocument/2006/relationships/slideLayout" Target="../slideLayouts/slideLayout211.xml"/><Relationship Id="rId12" Type="http://schemas.openxmlformats.org/officeDocument/2006/relationships/slideLayout" Target="../slideLayouts/slideLayout216.xml"/><Relationship Id="rId2" Type="http://schemas.openxmlformats.org/officeDocument/2006/relationships/slideLayout" Target="../slideLayouts/slideLayout206.xml"/><Relationship Id="rId1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10.xml"/><Relationship Id="rId11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213.xml"/><Relationship Id="rId14" Type="http://schemas.openxmlformats.org/officeDocument/2006/relationships/image" Target="../media/image4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w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w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w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3.w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4.w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4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ftr"/>
          </p:nvPr>
        </p:nvSpPr>
        <p:spPr>
          <a:xfrm>
            <a:off x="5056920" y="5017680"/>
            <a:ext cx="3619440" cy="13212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CS-E4640 Big Data Platforms, @CSAalto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dt"/>
          </p:nvPr>
        </p:nvSpPr>
        <p:spPr>
          <a:xfrm>
            <a:off x="5056920" y="5150160"/>
            <a:ext cx="3619440" cy="15480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477D237B-18EB-4E03-8E99-68097D6E8B73}" type="datetime"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5/28/20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5056920" y="5304960"/>
            <a:ext cx="3619440" cy="13500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A4B55FBE-5EDA-42D6-9FA4-2926944C4AFB}" type="slidenum">
              <a:rPr lang="fi-FI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63320" y="264960"/>
            <a:ext cx="8212320" cy="996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r>
              <a:rPr lang="en-US" sz="3600" b="1" strike="noStrike" spc="-100">
                <a:solidFill>
                  <a:srgbClr val="FF671F"/>
                </a:solidFill>
                <a:latin typeface="Arial"/>
                <a:ea typeface="ＭＳ Ｐゴシック"/>
              </a:rPr>
              <a:t>Click to edit Master title style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title"/>
          </p:nvPr>
        </p:nvSpPr>
        <p:spPr>
          <a:xfrm>
            <a:off x="463320" y="1261440"/>
            <a:ext cx="3988080" cy="3336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499"/>
              </a:spcBef>
            </a:pPr>
            <a:r>
              <a:rPr lang="en-US" sz="21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Edit Master text styles</a:t>
            </a:r>
            <a:br/>
            <a:r>
              <a:rPr lang="en-US" sz="2000" b="0" strike="noStrike" spc="-1">
                <a:solidFill>
                  <a:srgbClr val="000000"/>
                </a:solidFill>
                <a:latin typeface="Georgia"/>
                <a:ea typeface="MS PGothic"/>
              </a:rPr>
              <a:t>Second level</a:t>
            </a:r>
            <a:br/>
            <a:r>
              <a:rPr lang="en-US" sz="1600" b="0" i="1" strike="noStrike" spc="-1">
                <a:solidFill>
                  <a:srgbClr val="000000"/>
                </a:solidFill>
                <a:latin typeface="Georgia"/>
                <a:ea typeface="ヒラギノ角ゴ Pro W3"/>
              </a:rPr>
              <a:t>Third level</a:t>
            </a:r>
            <a:br/>
            <a:r>
              <a:rPr lang="en-US" sz="1400" b="0" strike="noStrike" spc="-1">
                <a:solidFill>
                  <a:srgbClr val="000000"/>
                </a:solidFill>
                <a:latin typeface="Georgia"/>
                <a:ea typeface="ヒラギノ角ゴ Pro W3"/>
              </a:rPr>
              <a:t>Fourth level</a:t>
            </a:r>
            <a:br/>
            <a:r>
              <a:rPr lang="en-US" sz="13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Fifth level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title"/>
          </p:nvPr>
        </p:nvSpPr>
        <p:spPr>
          <a:xfrm>
            <a:off x="4687560" y="1261440"/>
            <a:ext cx="3988080" cy="3336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499"/>
              </a:spcBef>
            </a:pPr>
            <a:r>
              <a:rPr lang="en-US" sz="21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Edit Master text styles</a:t>
            </a:r>
            <a:br/>
            <a:r>
              <a:rPr lang="en-US" sz="2000" b="0" strike="noStrike" spc="-1">
                <a:solidFill>
                  <a:srgbClr val="000000"/>
                </a:solidFill>
                <a:latin typeface="Georgia"/>
                <a:ea typeface="MS PGothic"/>
              </a:rPr>
              <a:t>Second level</a:t>
            </a:r>
            <a:br/>
            <a:r>
              <a:rPr lang="en-US" sz="1600" b="0" i="1" strike="noStrike" spc="-1">
                <a:solidFill>
                  <a:srgbClr val="000000"/>
                </a:solidFill>
                <a:latin typeface="Georgia"/>
                <a:ea typeface="ヒラギノ角ゴ Pro W3"/>
              </a:rPr>
              <a:t>Third level</a:t>
            </a:r>
            <a:br/>
            <a:r>
              <a:rPr lang="en-US" sz="1400" b="0" strike="noStrike" spc="-1">
                <a:solidFill>
                  <a:srgbClr val="000000"/>
                </a:solidFill>
                <a:latin typeface="Georgia"/>
                <a:ea typeface="ヒラギノ角ゴ Pro W3"/>
              </a:rPr>
              <a:t>Fourth level</a:t>
            </a:r>
            <a:br/>
            <a:r>
              <a:rPr lang="en-US" sz="13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Fifth level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 type="dt"/>
          </p:nvPr>
        </p:nvSpPr>
        <p:spPr>
          <a:xfrm>
            <a:off x="5056920" y="5150160"/>
            <a:ext cx="3619440" cy="15480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B835BE28-5E44-4620-91C7-9C48F7D54E6E}" type="datetime"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5/28/20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359" name="PlaceHolder 5"/>
          <p:cNvSpPr>
            <a:spLocks noGrp="1"/>
          </p:cNvSpPr>
          <p:nvPr>
            <p:ph type="ftr"/>
          </p:nvPr>
        </p:nvSpPr>
        <p:spPr>
          <a:xfrm>
            <a:off x="5056920" y="5017680"/>
            <a:ext cx="3619440" cy="13212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CS-E4640 Big Data Platforms, @CSAalto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360" name="PlaceHolder 6"/>
          <p:cNvSpPr>
            <a:spLocks noGrp="1"/>
          </p:cNvSpPr>
          <p:nvPr>
            <p:ph type="sldNum"/>
          </p:nvPr>
        </p:nvSpPr>
        <p:spPr>
          <a:xfrm>
            <a:off x="5056920" y="5304960"/>
            <a:ext cx="3619440" cy="13500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0FECF979-9671-4196-8BFE-3C41895B25D9}" type="slidenum">
              <a:rPr lang="fi-FI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cxnSp>
        <p:nvCxnSpPr>
          <p:cNvPr id="361" name="Line 7"/>
          <p:cNvCxnSpPr/>
          <p:nvPr/>
        </p:nvCxnSpPr>
        <p:spPr>
          <a:xfrm>
            <a:off x="468360" y="4872960"/>
            <a:ext cx="8207640" cy="360"/>
          </a:xfrm>
          <a:prstGeom prst="straightConnector1">
            <a:avLst/>
          </a:prstGeom>
          <a:ln w="12600">
            <a:solidFill>
              <a:srgbClr val="FF671F"/>
            </a:solidFill>
            <a:round/>
          </a:ln>
        </p:spPr>
      </p:cxnSp>
      <p:pic>
        <p:nvPicPr>
          <p:cNvPr id="362" name="Picture 9"/>
          <p:cNvPicPr/>
          <p:nvPr/>
        </p:nvPicPr>
        <p:blipFill>
          <a:blip r:embed="rId14"/>
          <a:stretch/>
        </p:blipFill>
        <p:spPr>
          <a:xfrm>
            <a:off x="144000" y="4712400"/>
            <a:ext cx="2248920" cy="957600"/>
          </a:xfrm>
          <a:prstGeom prst="rect">
            <a:avLst/>
          </a:prstGeom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Click to edit Master text styles</a:t>
            </a:r>
            <a:br/>
            <a:r>
              <a:rPr lang="en-US" sz="2800" b="0" strike="noStrike" spc="-1">
                <a:solidFill>
                  <a:srgbClr val="000000"/>
                </a:solidFill>
                <a:latin typeface="Arial"/>
                <a:ea typeface="MS PGothic"/>
              </a:rPr>
              <a:t>Second level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ヒラギノ角ゴ Pro W3"/>
              </a:rPr>
              <a:t>Third level</a:t>
            </a:r>
            <a:br/>
            <a:r>
              <a:rPr lang="en-US" sz="2000" b="0" strike="noStrike" spc="-1">
                <a:solidFill>
                  <a:srgbClr val="000000"/>
                </a:solidFill>
                <a:latin typeface="Arial"/>
                <a:ea typeface="ヒラギノ角ゴ Pro W3"/>
              </a:rPr>
              <a:t>Fourth level</a:t>
            </a:r>
            <a:br/>
            <a:r>
              <a:rPr lang="en-US" sz="2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Fifth level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ftr"/>
          </p:nvPr>
        </p:nvSpPr>
        <p:spPr>
          <a:xfrm>
            <a:off x="5056920" y="5017680"/>
            <a:ext cx="3619440" cy="13212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CS-E4640 Big Data Platforms, @CSAalto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 type="sldNum"/>
          </p:nvPr>
        </p:nvSpPr>
        <p:spPr>
          <a:xfrm>
            <a:off x="5056920" y="5304960"/>
            <a:ext cx="3619440" cy="13500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BC99FED7-C6D3-423D-AAFD-3C5FBFF11F58}" type="slidenum"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ftr"/>
          </p:nvPr>
        </p:nvSpPr>
        <p:spPr>
          <a:xfrm>
            <a:off x="5056920" y="5017680"/>
            <a:ext cx="3619440" cy="13212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17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CS-E4640 Big Data Platforms, @CSAalto</a:t>
            </a:r>
            <a:endParaRPr lang="en-US" sz="1170" b="0" strike="noStrike" spc="-1">
              <a:latin typeface="Times New Roman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sldNum"/>
          </p:nvPr>
        </p:nvSpPr>
        <p:spPr>
          <a:xfrm>
            <a:off x="5056920" y="5304960"/>
            <a:ext cx="3619440" cy="13500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286F45D7-3819-4856-BC54-E4FB34877F7E}" type="slidenum"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ftr"/>
          </p:nvPr>
        </p:nvSpPr>
        <p:spPr>
          <a:xfrm>
            <a:off x="5056920" y="5017680"/>
            <a:ext cx="3619440" cy="13212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CS-E4640 Big Data Platforms, @CSAalto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 type="dt"/>
          </p:nvPr>
        </p:nvSpPr>
        <p:spPr>
          <a:xfrm>
            <a:off x="5056920" y="5150160"/>
            <a:ext cx="3619440" cy="15480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AE50787D-48CF-4D03-B2C1-6A4453558C5F}" type="datetime"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5/28/20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 type="sldNum"/>
          </p:nvPr>
        </p:nvSpPr>
        <p:spPr>
          <a:xfrm>
            <a:off x="5056920" y="5304960"/>
            <a:ext cx="3619440" cy="13500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010F35F4-79CC-48BB-A001-1590484F5821}" type="slidenum">
              <a:rPr lang="fi-FI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r>
              <a:rPr lang="en-US" sz="3600" b="1" strike="noStrike" spc="-100">
                <a:solidFill>
                  <a:srgbClr val="FF671F"/>
                </a:solidFill>
                <a:latin typeface="Arial"/>
                <a:ea typeface="ＭＳ Ｐゴシック"/>
              </a:rPr>
              <a:t>Click to edit Master title style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title"/>
          </p:nvPr>
        </p:nvSpPr>
        <p:spPr>
          <a:xfrm>
            <a:off x="468360" y="1261440"/>
            <a:ext cx="8207280" cy="3336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499"/>
              </a:spcBef>
            </a:pPr>
            <a:r>
              <a:rPr lang="en-US" sz="21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Edit Master text styles</a:t>
            </a:r>
            <a:br/>
            <a:r>
              <a:rPr lang="en-US" sz="2000" b="0" strike="noStrike" spc="-1">
                <a:solidFill>
                  <a:srgbClr val="000000"/>
                </a:solidFill>
                <a:latin typeface="Georgia"/>
                <a:ea typeface="MS PGothic"/>
              </a:rPr>
              <a:t>Second level</a:t>
            </a:r>
            <a:br/>
            <a:r>
              <a:rPr lang="en-US" sz="1600" b="0" i="1" strike="noStrike" spc="-1">
                <a:solidFill>
                  <a:srgbClr val="000000"/>
                </a:solidFill>
                <a:latin typeface="Georgia"/>
                <a:ea typeface="ヒラギノ角ゴ Pro W3"/>
              </a:rPr>
              <a:t>Third level</a:t>
            </a:r>
            <a:br/>
            <a:r>
              <a:rPr lang="en-US" sz="1400" b="0" strike="noStrike" spc="-1">
                <a:solidFill>
                  <a:srgbClr val="000000"/>
                </a:solidFill>
                <a:latin typeface="Georgia"/>
                <a:ea typeface="ヒラギノ角ゴ Pro W3"/>
              </a:rPr>
              <a:t>Fourth level</a:t>
            </a:r>
            <a:br/>
            <a:r>
              <a:rPr lang="en-US" sz="13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Fifth level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dt"/>
          </p:nvPr>
        </p:nvSpPr>
        <p:spPr>
          <a:xfrm>
            <a:off x="5056920" y="5150160"/>
            <a:ext cx="3619440" cy="15480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192224A3-E461-4D00-954B-C28B11E5C3BA}" type="datetime"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5/28/20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ftr"/>
          </p:nvPr>
        </p:nvSpPr>
        <p:spPr>
          <a:xfrm>
            <a:off x="5056920" y="5017680"/>
            <a:ext cx="3619440" cy="13212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CS-E4640 Big Data Platforms, @CSAalto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521" name="PlaceHolder 5"/>
          <p:cNvSpPr>
            <a:spLocks noGrp="1"/>
          </p:cNvSpPr>
          <p:nvPr>
            <p:ph type="sldNum"/>
          </p:nvPr>
        </p:nvSpPr>
        <p:spPr>
          <a:xfrm>
            <a:off x="5056920" y="5304960"/>
            <a:ext cx="3619440" cy="13500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3C0FA532-CB49-4462-91A2-2BB3B74FE532}" type="slidenum">
              <a:rPr lang="fi-FI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cxnSp>
        <p:nvCxnSpPr>
          <p:cNvPr id="522" name="Line 6"/>
          <p:cNvCxnSpPr/>
          <p:nvPr/>
        </p:nvCxnSpPr>
        <p:spPr>
          <a:xfrm>
            <a:off x="468360" y="4872960"/>
            <a:ext cx="8207640" cy="360"/>
          </a:xfrm>
          <a:prstGeom prst="straightConnector1">
            <a:avLst/>
          </a:prstGeom>
          <a:ln w="12600">
            <a:solidFill>
              <a:srgbClr val="FF671F"/>
            </a:solidFill>
            <a:round/>
          </a:ln>
        </p:spPr>
      </p:cxnSp>
      <p:pic>
        <p:nvPicPr>
          <p:cNvPr id="523" name="Picture 9"/>
          <p:cNvPicPr/>
          <p:nvPr/>
        </p:nvPicPr>
        <p:blipFill>
          <a:blip r:embed="rId14"/>
          <a:stretch/>
        </p:blipFill>
        <p:spPr>
          <a:xfrm>
            <a:off x="144000" y="4712400"/>
            <a:ext cx="2248920" cy="957600"/>
          </a:xfrm>
          <a:prstGeom prst="rect">
            <a:avLst/>
          </a:prstGeom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</p:pic>
      <p:sp>
        <p:nvSpPr>
          <p:cNvPr id="524" name="PlaceHolder 7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ftr"/>
          </p:nvPr>
        </p:nvSpPr>
        <p:spPr>
          <a:xfrm>
            <a:off x="5056920" y="5017680"/>
            <a:ext cx="3619440" cy="13212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CS-E4640 Big Data Platforms, @CSAalto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562" name="PlaceHolder 2"/>
          <p:cNvSpPr>
            <a:spLocks noGrp="1"/>
          </p:cNvSpPr>
          <p:nvPr>
            <p:ph type="dt"/>
          </p:nvPr>
        </p:nvSpPr>
        <p:spPr>
          <a:xfrm>
            <a:off x="5056920" y="5150160"/>
            <a:ext cx="3619440" cy="15480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287D1B29-3A7E-451D-8A2B-53612C72E746}" type="datetime"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5/28/20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 type="sldNum"/>
          </p:nvPr>
        </p:nvSpPr>
        <p:spPr>
          <a:xfrm>
            <a:off x="5056920" y="5304960"/>
            <a:ext cx="3619440" cy="13500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045035E5-064A-48EE-9A3B-D42FCAA90812}" type="slidenum">
              <a:rPr lang="fi-FI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r>
              <a:rPr lang="en-US" sz="3600" b="1" strike="noStrike" spc="-100">
                <a:solidFill>
                  <a:srgbClr val="FF671F"/>
                </a:solidFill>
                <a:latin typeface="Arial"/>
                <a:ea typeface="ＭＳ Ｐゴシック"/>
              </a:rPr>
              <a:t>Click to edit Master title style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601" name="PlaceHolder 2"/>
          <p:cNvSpPr>
            <a:spLocks noGrp="1"/>
          </p:cNvSpPr>
          <p:nvPr>
            <p:ph type="title"/>
          </p:nvPr>
        </p:nvSpPr>
        <p:spPr>
          <a:xfrm>
            <a:off x="468360" y="1261440"/>
            <a:ext cx="8207280" cy="3336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499"/>
              </a:spcBef>
            </a:pPr>
            <a:r>
              <a:rPr lang="en-US" sz="21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Edit Master text styles</a:t>
            </a:r>
            <a:br/>
            <a:r>
              <a:rPr lang="en-US" sz="2000" b="0" strike="noStrike" spc="-1">
                <a:solidFill>
                  <a:srgbClr val="000000"/>
                </a:solidFill>
                <a:latin typeface="Georgia"/>
                <a:ea typeface="MS PGothic"/>
              </a:rPr>
              <a:t>Second level</a:t>
            </a:r>
            <a:br/>
            <a:r>
              <a:rPr lang="en-US" sz="1600" b="0" i="1" strike="noStrike" spc="-1">
                <a:solidFill>
                  <a:srgbClr val="000000"/>
                </a:solidFill>
                <a:latin typeface="Georgia"/>
                <a:ea typeface="ヒラギノ角ゴ Pro W3"/>
              </a:rPr>
              <a:t>Third level</a:t>
            </a:r>
            <a:br/>
            <a:r>
              <a:rPr lang="en-US" sz="1400" b="0" strike="noStrike" spc="-1">
                <a:solidFill>
                  <a:srgbClr val="000000"/>
                </a:solidFill>
                <a:latin typeface="Georgia"/>
                <a:ea typeface="ヒラギノ角ゴ Pro W3"/>
              </a:rPr>
              <a:t>Fourth level</a:t>
            </a:r>
            <a:br/>
            <a:r>
              <a:rPr lang="en-US" sz="13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Fifth level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602" name="PlaceHolder 3"/>
          <p:cNvSpPr>
            <a:spLocks noGrp="1"/>
          </p:cNvSpPr>
          <p:nvPr>
            <p:ph type="dt"/>
          </p:nvPr>
        </p:nvSpPr>
        <p:spPr>
          <a:xfrm>
            <a:off x="5056920" y="5150160"/>
            <a:ext cx="3619440" cy="15480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E2E94F78-473A-4390-B3CD-E09AE8541958}" type="datetime"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5/28/20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03" name="PlaceHolder 4"/>
          <p:cNvSpPr>
            <a:spLocks noGrp="1"/>
          </p:cNvSpPr>
          <p:nvPr>
            <p:ph type="ftr"/>
          </p:nvPr>
        </p:nvSpPr>
        <p:spPr>
          <a:xfrm>
            <a:off x="5056920" y="5017680"/>
            <a:ext cx="3619440" cy="13212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CS-E4640 Big Data Platforms, @CSAalto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604" name="PlaceHolder 5"/>
          <p:cNvSpPr>
            <a:spLocks noGrp="1"/>
          </p:cNvSpPr>
          <p:nvPr>
            <p:ph type="sldNum"/>
          </p:nvPr>
        </p:nvSpPr>
        <p:spPr>
          <a:xfrm>
            <a:off x="5056920" y="5304960"/>
            <a:ext cx="3619440" cy="13500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42F83688-626B-4DD2-B810-AB5488AB4587}" type="slidenum">
              <a:rPr lang="fi-FI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cxnSp>
        <p:nvCxnSpPr>
          <p:cNvPr id="605" name="Line 6"/>
          <p:cNvCxnSpPr/>
          <p:nvPr/>
        </p:nvCxnSpPr>
        <p:spPr>
          <a:xfrm>
            <a:off x="468360" y="4872960"/>
            <a:ext cx="8207640" cy="360"/>
          </a:xfrm>
          <a:prstGeom prst="straightConnector1">
            <a:avLst/>
          </a:prstGeom>
          <a:ln w="12600">
            <a:solidFill>
              <a:srgbClr val="FF671F"/>
            </a:solidFill>
            <a:round/>
          </a:ln>
        </p:spPr>
      </p:cxnSp>
      <p:pic>
        <p:nvPicPr>
          <p:cNvPr id="606" name="Picture 9"/>
          <p:cNvPicPr/>
          <p:nvPr/>
        </p:nvPicPr>
        <p:blipFill>
          <a:blip r:embed="rId14"/>
          <a:stretch/>
        </p:blipFill>
        <p:spPr>
          <a:xfrm>
            <a:off x="144000" y="4712400"/>
            <a:ext cx="2248920" cy="957600"/>
          </a:xfrm>
          <a:prstGeom prst="rect">
            <a:avLst/>
          </a:prstGeom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ftr"/>
          </p:nvPr>
        </p:nvSpPr>
        <p:spPr>
          <a:xfrm>
            <a:off x="5056920" y="5017680"/>
            <a:ext cx="3619440" cy="13212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CS-E4640 Big Data Platforms, @CSAalto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 type="dt"/>
          </p:nvPr>
        </p:nvSpPr>
        <p:spPr>
          <a:xfrm>
            <a:off x="5056920" y="5150160"/>
            <a:ext cx="3619440" cy="15480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9E120A6F-9F01-4D4F-8F3B-7C01DE76B9E0}" type="datetime"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5/28/20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 type="sldNum"/>
          </p:nvPr>
        </p:nvSpPr>
        <p:spPr>
          <a:xfrm>
            <a:off x="5056920" y="5304960"/>
            <a:ext cx="3619440" cy="13500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12E735AB-ABA6-48DC-8E8E-B4490211FDB8}" type="slidenum">
              <a:rPr lang="fi-FI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r>
              <a:rPr lang="en-US" sz="3600" b="1" strike="noStrike" spc="-100">
                <a:solidFill>
                  <a:srgbClr val="FF671F"/>
                </a:solidFill>
                <a:latin typeface="Arial"/>
                <a:ea typeface="ＭＳ Ｐゴシック"/>
              </a:rPr>
              <a:t>Click to edit Master title style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683" name="PlaceHolder 2"/>
          <p:cNvSpPr>
            <a:spLocks noGrp="1"/>
          </p:cNvSpPr>
          <p:nvPr>
            <p:ph type="title"/>
          </p:nvPr>
        </p:nvSpPr>
        <p:spPr>
          <a:xfrm>
            <a:off x="468360" y="1261440"/>
            <a:ext cx="8207280" cy="3336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499"/>
              </a:spcBef>
            </a:pPr>
            <a:r>
              <a:rPr lang="en-US" sz="21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Edit Master text styles</a:t>
            </a:r>
            <a:br/>
            <a:r>
              <a:rPr lang="en-US" sz="2000" b="0" strike="noStrike" spc="-1">
                <a:solidFill>
                  <a:srgbClr val="000000"/>
                </a:solidFill>
                <a:latin typeface="Georgia"/>
                <a:ea typeface="MS PGothic"/>
              </a:rPr>
              <a:t>Second level</a:t>
            </a:r>
            <a:br/>
            <a:r>
              <a:rPr lang="en-US" sz="1600" b="0" i="1" strike="noStrike" spc="-1">
                <a:solidFill>
                  <a:srgbClr val="000000"/>
                </a:solidFill>
                <a:latin typeface="Georgia"/>
                <a:ea typeface="ヒラギノ角ゴ Pro W3"/>
              </a:rPr>
              <a:t>Third level</a:t>
            </a:r>
            <a:br/>
            <a:r>
              <a:rPr lang="en-US" sz="1400" b="0" strike="noStrike" spc="-1">
                <a:solidFill>
                  <a:srgbClr val="000000"/>
                </a:solidFill>
                <a:latin typeface="Georgia"/>
                <a:ea typeface="ヒラギノ角ゴ Pro W3"/>
              </a:rPr>
              <a:t>Fourth level</a:t>
            </a:r>
            <a:br/>
            <a:r>
              <a:rPr lang="en-US" sz="13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Fifth level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684" name="PlaceHolder 3"/>
          <p:cNvSpPr>
            <a:spLocks noGrp="1"/>
          </p:cNvSpPr>
          <p:nvPr>
            <p:ph type="dt"/>
          </p:nvPr>
        </p:nvSpPr>
        <p:spPr>
          <a:xfrm>
            <a:off x="5056920" y="5150160"/>
            <a:ext cx="3619440" cy="15480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CE8E3ADC-7676-476E-B1EF-67EFE6240865}" type="datetime"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5/28/20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85" name="PlaceHolder 4"/>
          <p:cNvSpPr>
            <a:spLocks noGrp="1"/>
          </p:cNvSpPr>
          <p:nvPr>
            <p:ph type="ftr"/>
          </p:nvPr>
        </p:nvSpPr>
        <p:spPr>
          <a:xfrm>
            <a:off x="5056920" y="5017680"/>
            <a:ext cx="3619440" cy="13212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CS-E4640 Big Data Platforms, @CSAalto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686" name="PlaceHolder 5"/>
          <p:cNvSpPr>
            <a:spLocks noGrp="1"/>
          </p:cNvSpPr>
          <p:nvPr>
            <p:ph type="sldNum"/>
          </p:nvPr>
        </p:nvSpPr>
        <p:spPr>
          <a:xfrm>
            <a:off x="5056920" y="5304960"/>
            <a:ext cx="3619440" cy="13500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DF8ACB2E-D1C1-41B2-9ACA-B791DA5EE3AE}" type="slidenum">
              <a:rPr lang="fi-FI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cxnSp>
        <p:nvCxnSpPr>
          <p:cNvPr id="687" name="Line 6"/>
          <p:cNvCxnSpPr/>
          <p:nvPr/>
        </p:nvCxnSpPr>
        <p:spPr>
          <a:xfrm>
            <a:off x="468360" y="4872960"/>
            <a:ext cx="8207640" cy="360"/>
          </a:xfrm>
          <a:prstGeom prst="straightConnector1">
            <a:avLst/>
          </a:prstGeom>
          <a:ln w="12600">
            <a:solidFill>
              <a:srgbClr val="FF671F"/>
            </a:solidFill>
            <a:round/>
          </a:ln>
        </p:spPr>
      </p:cxnSp>
      <p:pic>
        <p:nvPicPr>
          <p:cNvPr id="688" name="Picture 9"/>
          <p:cNvPicPr/>
          <p:nvPr/>
        </p:nvPicPr>
        <p:blipFill>
          <a:blip r:embed="rId14"/>
          <a:stretch/>
        </p:blipFill>
        <p:spPr>
          <a:xfrm>
            <a:off x="144000" y="4712400"/>
            <a:ext cx="2248920" cy="957600"/>
          </a:xfrm>
          <a:prstGeom prst="rect">
            <a:avLst/>
          </a:prstGeom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68360" y="1417320"/>
            <a:ext cx="8207280" cy="29523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ct val="80000"/>
              </a:lnSpc>
            </a:pPr>
            <a:r>
              <a:rPr lang="en-US" sz="7200" b="1" strike="noStrike" spc="-202">
                <a:solidFill>
                  <a:srgbClr val="FFFFFF"/>
                </a:solidFill>
                <a:latin typeface="Arial"/>
                <a:ea typeface="ＭＳ Ｐゴシック"/>
              </a:rPr>
              <a:t>Click to edit Master title style</a:t>
            </a:r>
            <a:endParaRPr lang="en-US" sz="7200" b="0" strike="noStrike" spc="-1">
              <a:latin typeface="Arial"/>
            </a:endParaRPr>
          </a:p>
        </p:txBody>
      </p:sp>
      <p:pic>
        <p:nvPicPr>
          <p:cNvPr id="40" name="Picture 1"/>
          <p:cNvPicPr/>
          <p:nvPr/>
        </p:nvPicPr>
        <p:blipFill>
          <a:blip r:embed="rId14"/>
          <a:stretch/>
        </p:blipFill>
        <p:spPr>
          <a:xfrm>
            <a:off x="18000" y="0"/>
            <a:ext cx="1763640" cy="1606680"/>
          </a:xfrm>
          <a:prstGeom prst="rect">
            <a:avLst/>
          </a:prstGeom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</p:pic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68360" y="1417680"/>
            <a:ext cx="8207280" cy="2952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ct val="80000"/>
              </a:lnSpc>
            </a:pPr>
            <a:r>
              <a:rPr lang="en-US" sz="7200" b="1" strike="noStrike" spc="-202">
                <a:solidFill>
                  <a:srgbClr val="FFFFFF"/>
                </a:solidFill>
                <a:latin typeface="Arial"/>
                <a:ea typeface="ＭＳ Ｐゴシック"/>
              </a:rPr>
              <a:t>Click to edit Master title style</a:t>
            </a:r>
            <a:endParaRPr lang="en-US" sz="7200" b="0" strike="noStrike" spc="-1">
              <a:latin typeface="Arial"/>
            </a:endParaRPr>
          </a:p>
        </p:txBody>
      </p:sp>
      <p:pic>
        <p:nvPicPr>
          <p:cNvPr id="79" name="Picture 1"/>
          <p:cNvPicPr/>
          <p:nvPr/>
        </p:nvPicPr>
        <p:blipFill>
          <a:blip r:embed="rId14"/>
          <a:stretch/>
        </p:blipFill>
        <p:spPr>
          <a:xfrm>
            <a:off x="18000" y="0"/>
            <a:ext cx="1763640" cy="1606680"/>
          </a:xfrm>
          <a:prstGeom prst="rect">
            <a:avLst/>
          </a:prstGeom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68360" y="1418400"/>
            <a:ext cx="8208000" cy="2952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ct val="80000"/>
              </a:lnSpc>
            </a:pPr>
            <a:r>
              <a:rPr lang="en-US" sz="7200" b="1" strike="noStrike" spc="-202">
                <a:solidFill>
                  <a:srgbClr val="FF671F"/>
                </a:solidFill>
                <a:latin typeface="Arial"/>
                <a:ea typeface="ＭＳ Ｐゴシック"/>
              </a:rPr>
              <a:t>Click to edit Master title style</a:t>
            </a:r>
            <a:endParaRPr lang="en-US" sz="7200" b="0" strike="noStrike" spc="-1">
              <a:latin typeface="Arial"/>
            </a:endParaRPr>
          </a:p>
        </p:txBody>
      </p:sp>
      <p:pic>
        <p:nvPicPr>
          <p:cNvPr id="117" name="Picture 6"/>
          <p:cNvPicPr/>
          <p:nvPr/>
        </p:nvPicPr>
        <p:blipFill>
          <a:blip r:embed="rId14"/>
          <a:stretch/>
        </p:blipFill>
        <p:spPr>
          <a:xfrm>
            <a:off x="18000" y="0"/>
            <a:ext cx="1763640" cy="1606680"/>
          </a:xfrm>
          <a:prstGeom prst="rect">
            <a:avLst/>
          </a:prstGeom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68360" y="1993320"/>
            <a:ext cx="8208000" cy="1224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 strike="noStrike" spc="-202">
                <a:solidFill>
                  <a:srgbClr val="FF671F"/>
                </a:solidFill>
                <a:latin typeface="Arial"/>
                <a:ea typeface="ＭＳ Ｐゴシック"/>
              </a:rPr>
              <a:t>Click to edit Master title style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155" name="Picture 6"/>
          <p:cNvPicPr/>
          <p:nvPr/>
        </p:nvPicPr>
        <p:blipFill>
          <a:blip r:embed="rId14"/>
          <a:stretch/>
        </p:blipFill>
        <p:spPr>
          <a:xfrm>
            <a:off x="18000" y="0"/>
            <a:ext cx="1763640" cy="1606680"/>
          </a:xfrm>
          <a:prstGeom prst="rect">
            <a:avLst/>
          </a:prstGeom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68360" y="1657800"/>
            <a:ext cx="3319560" cy="269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6000" b="1" strike="noStrike" spc="-202">
                <a:solidFill>
                  <a:srgbClr val="FF671F"/>
                </a:solidFill>
                <a:latin typeface="Arial"/>
                <a:ea typeface="ＭＳ Ｐゴシック"/>
              </a:rPr>
              <a:t>Click to edit Master title style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title"/>
          </p:nvPr>
        </p:nvSpPr>
        <p:spPr>
          <a:xfrm>
            <a:off x="4349160" y="150120"/>
            <a:ext cx="4629600" cy="54151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Click icon to add picture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194" name="Picture 6"/>
          <p:cNvPicPr/>
          <p:nvPr/>
        </p:nvPicPr>
        <p:blipFill>
          <a:blip r:embed="rId14"/>
          <a:stretch/>
        </p:blipFill>
        <p:spPr>
          <a:xfrm>
            <a:off x="18000" y="0"/>
            <a:ext cx="1763640" cy="1606680"/>
          </a:xfrm>
          <a:prstGeom prst="rect">
            <a:avLst/>
          </a:prstGeom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68360" y="1593720"/>
            <a:ext cx="8207280" cy="2196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7200" b="1" strike="noStrike" spc="-202">
                <a:solidFill>
                  <a:srgbClr val="FFFFFF"/>
                </a:solidFill>
                <a:latin typeface="Arial"/>
                <a:ea typeface="ＭＳ Ｐゴシック"/>
              </a:rPr>
              <a:t>Click to edit Master title style</a:t>
            </a:r>
            <a:endParaRPr lang="en-US" sz="7200" b="0" strike="noStrike" spc="-1">
              <a:latin typeface="Arial"/>
            </a:endParaRPr>
          </a:p>
        </p:txBody>
      </p:sp>
      <p:cxnSp>
        <p:nvCxnSpPr>
          <p:cNvPr id="232" name="Line 2"/>
          <p:cNvCxnSpPr/>
          <p:nvPr/>
        </p:nvCxnSpPr>
        <p:spPr>
          <a:xfrm>
            <a:off x="468360" y="4873680"/>
            <a:ext cx="8207640" cy="360"/>
          </a:xfrm>
          <a:prstGeom prst="straightConnector1">
            <a:avLst/>
          </a:prstGeom>
          <a:ln w="12600">
            <a:solidFill>
              <a:srgbClr val="FFFFFF"/>
            </a:solidFill>
            <a:round/>
          </a:ln>
        </p:spPr>
      </p:cxnSp>
      <p:pic>
        <p:nvPicPr>
          <p:cNvPr id="233" name="Picture 1"/>
          <p:cNvPicPr/>
          <p:nvPr/>
        </p:nvPicPr>
        <p:blipFill>
          <a:blip r:embed="rId14"/>
          <a:stretch/>
        </p:blipFill>
        <p:spPr>
          <a:xfrm>
            <a:off x="144000" y="4712400"/>
            <a:ext cx="2248920" cy="957600"/>
          </a:xfrm>
          <a:prstGeom prst="rect">
            <a:avLst/>
          </a:prstGeom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68360" y="264960"/>
            <a:ext cx="8207280" cy="996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r>
              <a:rPr lang="en-US" sz="3600" b="1" strike="noStrike" spc="-100">
                <a:solidFill>
                  <a:srgbClr val="FF671F"/>
                </a:solidFill>
                <a:latin typeface="Arial"/>
                <a:ea typeface="ＭＳ Ｐゴシック"/>
              </a:rPr>
              <a:t>Click to edit Master title style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title"/>
          </p:nvPr>
        </p:nvSpPr>
        <p:spPr>
          <a:xfrm>
            <a:off x="468360" y="1261440"/>
            <a:ext cx="8207280" cy="3336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499"/>
              </a:spcBef>
            </a:pPr>
            <a:r>
              <a:rPr lang="en-US" sz="21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Edit Master text styles</a:t>
            </a:r>
            <a:br/>
            <a:r>
              <a:rPr lang="en-US" sz="2000" b="0" strike="noStrike" spc="-1">
                <a:solidFill>
                  <a:srgbClr val="000000"/>
                </a:solidFill>
                <a:latin typeface="Georgia"/>
                <a:ea typeface="MS PGothic"/>
              </a:rPr>
              <a:t>Second level</a:t>
            </a:r>
            <a:br/>
            <a:r>
              <a:rPr lang="en-US" sz="1600" b="0" i="1" strike="noStrike" spc="-1">
                <a:solidFill>
                  <a:srgbClr val="000000"/>
                </a:solidFill>
                <a:latin typeface="Georgia"/>
                <a:ea typeface="ヒラギノ角ゴ Pro W3"/>
              </a:rPr>
              <a:t>Third level</a:t>
            </a:r>
            <a:br/>
            <a:r>
              <a:rPr lang="en-US" sz="1400" b="0" strike="noStrike" spc="-1">
                <a:solidFill>
                  <a:srgbClr val="000000"/>
                </a:solidFill>
                <a:latin typeface="Georgia"/>
                <a:ea typeface="ヒラギノ角ゴ Pro W3"/>
              </a:rPr>
              <a:t>Fourth level</a:t>
            </a:r>
            <a:br/>
            <a:r>
              <a:rPr lang="en-US" sz="13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Fifth level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dt"/>
          </p:nvPr>
        </p:nvSpPr>
        <p:spPr>
          <a:xfrm>
            <a:off x="5056920" y="5150160"/>
            <a:ext cx="3619440" cy="15480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DC886CE4-5311-47A6-9ECC-49F3A5507158}" type="datetime"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5/28/20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ftr"/>
          </p:nvPr>
        </p:nvSpPr>
        <p:spPr>
          <a:xfrm>
            <a:off x="5056920" y="5017680"/>
            <a:ext cx="3619440" cy="13212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CS-E4640 Big Data Platforms, @CSAalto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 type="sldNum"/>
          </p:nvPr>
        </p:nvSpPr>
        <p:spPr>
          <a:xfrm>
            <a:off x="5056920" y="5304960"/>
            <a:ext cx="3619440" cy="13500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5D653908-65CF-4F02-88C3-54A9EDA00C70}" type="slidenum">
              <a:rPr lang="fi-FI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cxnSp>
        <p:nvCxnSpPr>
          <p:cNvPr id="275" name="Line 6"/>
          <p:cNvCxnSpPr/>
          <p:nvPr/>
        </p:nvCxnSpPr>
        <p:spPr>
          <a:xfrm>
            <a:off x="468360" y="4872960"/>
            <a:ext cx="8207640" cy="360"/>
          </a:xfrm>
          <a:prstGeom prst="straightConnector1">
            <a:avLst/>
          </a:prstGeom>
          <a:ln w="12600">
            <a:solidFill>
              <a:srgbClr val="FF671F"/>
            </a:solidFill>
            <a:round/>
          </a:ln>
        </p:spPr>
      </p:cxnSp>
      <p:pic>
        <p:nvPicPr>
          <p:cNvPr id="276" name="Picture 9"/>
          <p:cNvPicPr/>
          <p:nvPr/>
        </p:nvPicPr>
        <p:blipFill>
          <a:blip r:embed="rId14"/>
          <a:stretch/>
        </p:blipFill>
        <p:spPr>
          <a:xfrm>
            <a:off x="144000" y="4712400"/>
            <a:ext cx="2248920" cy="957600"/>
          </a:xfrm>
          <a:prstGeom prst="rect">
            <a:avLst/>
          </a:prstGeom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</p:pic>
      <p:sp>
        <p:nvSpPr>
          <p:cNvPr id="277" name="PlaceHolder 7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dt"/>
          </p:nvPr>
        </p:nvSpPr>
        <p:spPr>
          <a:xfrm>
            <a:off x="5056920" y="5150160"/>
            <a:ext cx="3619440" cy="15480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50EA0650-EBF0-4CC6-B558-B2B3530EB244}" type="datetime"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5/28/20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ftr"/>
          </p:nvPr>
        </p:nvSpPr>
        <p:spPr>
          <a:xfrm>
            <a:off x="5056920" y="5017680"/>
            <a:ext cx="3619440" cy="13212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CS-E4640 Big Data Platforms, @CSAalto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sldNum"/>
          </p:nvPr>
        </p:nvSpPr>
        <p:spPr>
          <a:xfrm>
            <a:off x="5056920" y="5304960"/>
            <a:ext cx="3619440" cy="135000"/>
          </a:xfrm>
          <a:prstGeom prst="rect">
            <a:avLst/>
          </a:prstGeom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272CA9B3-DF57-403F-BE37-BE4CC5647D8F}" type="slidenum">
              <a:rPr lang="fi-FI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cxnSp>
        <p:nvCxnSpPr>
          <p:cNvPr id="317" name="Line 4"/>
          <p:cNvCxnSpPr/>
          <p:nvPr/>
        </p:nvCxnSpPr>
        <p:spPr>
          <a:xfrm>
            <a:off x="468360" y="4872960"/>
            <a:ext cx="8207640" cy="360"/>
          </a:xfrm>
          <a:prstGeom prst="straightConnector1">
            <a:avLst/>
          </a:prstGeom>
          <a:ln w="12600">
            <a:solidFill>
              <a:srgbClr val="FF671F"/>
            </a:solidFill>
            <a:round/>
          </a:ln>
        </p:spPr>
      </p:cxnSp>
      <p:pic>
        <p:nvPicPr>
          <p:cNvPr id="318" name="Picture 9"/>
          <p:cNvPicPr/>
          <p:nvPr/>
        </p:nvPicPr>
        <p:blipFill>
          <a:blip r:embed="rId14"/>
          <a:stretch/>
        </p:blipFill>
        <p:spPr>
          <a:xfrm>
            <a:off x="144000" y="4712400"/>
            <a:ext cx="2248920" cy="957600"/>
          </a:xfrm>
          <a:prstGeom prst="rect">
            <a:avLst/>
          </a:prstGeom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7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TextShape 1"/>
          <p:cNvSpPr txBox="1"/>
          <p:nvPr/>
        </p:nvSpPr>
        <p:spPr>
          <a:xfrm>
            <a:off x="479520" y="1920240"/>
            <a:ext cx="8207280" cy="1123560"/>
          </a:xfrm>
          <a:prstGeom prst="rect">
            <a:avLst/>
          </a:prstGeom>
          <a:noFill/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txBody>
          <a:bodyPr lIns="0" tIns="0" rIns="0" bIns="0" anchor="b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fi-FI" sz="4400" b="1" strike="noStrike" spc="-202" dirty="0">
                <a:solidFill>
                  <a:srgbClr val="FFFFFF"/>
                </a:solidFill>
                <a:latin typeface="Arial"/>
                <a:ea typeface="ＭＳ Ｐゴシック"/>
              </a:rPr>
              <a:t>Machine Learning Pipeline</a:t>
            </a:r>
          </a:p>
          <a:p>
            <a:pPr algn="ctr">
              <a:lnSpc>
                <a:spcPct val="80000"/>
              </a:lnSpc>
            </a:pPr>
            <a:r>
              <a:rPr lang="fi-FI" sz="4400" b="1" spc="-202" dirty="0" err="1">
                <a:solidFill>
                  <a:srgbClr val="FFFFFF"/>
                </a:solidFill>
                <a:ea typeface="ＭＳ Ｐゴシック"/>
              </a:rPr>
              <a:t>Optimization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732" name="TextShape 2"/>
          <p:cNvSpPr txBox="1"/>
          <p:nvPr/>
        </p:nvSpPr>
        <p:spPr>
          <a:xfrm>
            <a:off x="5260345" y="5148350"/>
            <a:ext cx="5495400" cy="659880"/>
          </a:xfrm>
          <a:prstGeom prst="rect">
            <a:avLst/>
          </a:prstGeom>
          <a:noFill/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txBody>
          <a:bodyPr lIns="0" tIns="0" rIns="0" bIns="0">
            <a:normAutofit/>
          </a:bodyPr>
          <a:lstStyle/>
          <a:p>
            <a:pPr algn="ctr"/>
            <a:r>
              <a:rPr lang="en-US" sz="3200" b="0" strike="noStrike" spc="-1" dirty="0">
                <a:latin typeface="Arial"/>
              </a:rPr>
              <a:t> 29.05.2020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TextShape 1"/>
          <p:cNvSpPr txBox="1"/>
          <p:nvPr/>
        </p:nvSpPr>
        <p:spPr>
          <a:xfrm>
            <a:off x="468360" y="230601"/>
            <a:ext cx="8207280" cy="553998"/>
          </a:xfrm>
          <a:prstGeom prst="rect">
            <a:avLst/>
          </a:prstGeom>
          <a:noFill/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3600" b="0" strike="noStrike" spc="-1" dirty="0">
                <a:solidFill>
                  <a:srgbClr val="FF671F"/>
                </a:solidFill>
                <a:latin typeface="Arial"/>
              </a:rPr>
              <a:t>Automatic Machine Learning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734" name="TextShape 2"/>
          <p:cNvSpPr txBox="1"/>
          <p:nvPr/>
        </p:nvSpPr>
        <p:spPr>
          <a:xfrm>
            <a:off x="5056920" y="5150160"/>
            <a:ext cx="3619440" cy="154800"/>
          </a:xfrm>
          <a:prstGeom prst="rect">
            <a:avLst/>
          </a:prstGeom>
          <a:noFill/>
          <a:ln w="9360">
            <a:noFill/>
          </a:ln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E1D05A4F-4EC3-44E7-A589-E945E3C36493}" type="datetime"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5/28/20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35" name="TextShape 3"/>
          <p:cNvSpPr txBox="1"/>
          <p:nvPr/>
        </p:nvSpPr>
        <p:spPr>
          <a:xfrm>
            <a:off x="5056920" y="5017680"/>
            <a:ext cx="3619440" cy="132120"/>
          </a:xfrm>
          <a:prstGeom prst="rect">
            <a:avLst/>
          </a:prstGeom>
          <a:noFill/>
          <a:ln w="9360">
            <a:noFill/>
          </a:ln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898989"/>
                </a:solidFill>
                <a:latin typeface="Arial"/>
                <a:ea typeface="ＭＳ Ｐゴシック"/>
              </a:rPr>
              <a:t>Machine learning </a:t>
            </a:r>
            <a:r>
              <a:rPr lang="en-US" sz="900" spc="-1" dirty="0">
                <a:solidFill>
                  <a:srgbClr val="898989"/>
                </a:solidFill>
                <a:latin typeface="Arial"/>
                <a:ea typeface="ＭＳ Ｐゴシック"/>
              </a:rPr>
              <a:t>Pipeline Optimization</a:t>
            </a:r>
            <a:endParaRPr lang="en-US" sz="900" b="0" strike="noStrike" spc="-1" dirty="0">
              <a:latin typeface="Times New Roman"/>
            </a:endParaRPr>
          </a:p>
        </p:txBody>
      </p:sp>
      <p:sp>
        <p:nvSpPr>
          <p:cNvPr id="736" name="TextShape 4"/>
          <p:cNvSpPr txBox="1"/>
          <p:nvPr/>
        </p:nvSpPr>
        <p:spPr>
          <a:xfrm>
            <a:off x="5056920" y="5304960"/>
            <a:ext cx="3619440" cy="196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spAutoFit/>
          </a:bodyPr>
          <a:lstStyle/>
          <a:p>
            <a:pPr algn="r"/>
            <a:fld id="{B2377CC8-F466-4F9B-9D3C-7DC5A7BA9F26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0452036-E816-7249-BDEB-D7877D2F1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68" y="1027483"/>
            <a:ext cx="8287224" cy="36600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TextShape 1"/>
          <p:cNvSpPr txBox="1"/>
          <p:nvPr/>
        </p:nvSpPr>
        <p:spPr>
          <a:xfrm>
            <a:off x="468359" y="122823"/>
            <a:ext cx="8500149" cy="553998"/>
          </a:xfrm>
          <a:prstGeom prst="rect">
            <a:avLst/>
          </a:prstGeom>
          <a:noFill/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3600" b="0" strike="noStrike" spc="-1" dirty="0">
                <a:solidFill>
                  <a:srgbClr val="FF671F"/>
                </a:solidFill>
                <a:latin typeface="Arial"/>
              </a:rPr>
              <a:t>Machine Learning Pipeline Optimization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734" name="TextShape 2"/>
          <p:cNvSpPr txBox="1"/>
          <p:nvPr/>
        </p:nvSpPr>
        <p:spPr>
          <a:xfrm>
            <a:off x="5056920" y="5150160"/>
            <a:ext cx="3619440" cy="154800"/>
          </a:xfrm>
          <a:prstGeom prst="rect">
            <a:avLst/>
          </a:prstGeom>
          <a:noFill/>
          <a:ln w="9360">
            <a:noFill/>
          </a:ln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E1D05A4F-4EC3-44E7-A589-E945E3C36493}" type="datetime"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5/28/20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35" name="TextShape 3"/>
          <p:cNvSpPr txBox="1"/>
          <p:nvPr/>
        </p:nvSpPr>
        <p:spPr>
          <a:xfrm>
            <a:off x="5056920" y="5017680"/>
            <a:ext cx="3619440" cy="132120"/>
          </a:xfrm>
          <a:prstGeom prst="rect">
            <a:avLst/>
          </a:prstGeom>
          <a:noFill/>
          <a:ln w="9360">
            <a:noFill/>
          </a:ln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898989"/>
                </a:solidFill>
                <a:latin typeface="Arial"/>
                <a:ea typeface="ＭＳ Ｐゴシック"/>
              </a:rPr>
              <a:t>Machine learning </a:t>
            </a:r>
            <a:r>
              <a:rPr lang="en-US" sz="900" spc="-1" dirty="0">
                <a:solidFill>
                  <a:srgbClr val="898989"/>
                </a:solidFill>
                <a:latin typeface="Arial"/>
                <a:ea typeface="ＭＳ Ｐゴシック"/>
              </a:rPr>
              <a:t>Pipeline Optimization</a:t>
            </a:r>
            <a:endParaRPr lang="en-US" sz="900" b="0" strike="noStrike" spc="-1" dirty="0">
              <a:latin typeface="Times New Roman"/>
            </a:endParaRPr>
          </a:p>
        </p:txBody>
      </p:sp>
      <p:sp>
        <p:nvSpPr>
          <p:cNvPr id="736" name="TextShape 4"/>
          <p:cNvSpPr txBox="1"/>
          <p:nvPr/>
        </p:nvSpPr>
        <p:spPr>
          <a:xfrm>
            <a:off x="5056920" y="5304960"/>
            <a:ext cx="3619440" cy="196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spAutoFit/>
          </a:bodyPr>
          <a:lstStyle/>
          <a:p>
            <a:pPr algn="r"/>
            <a:fld id="{B2377CC8-F466-4F9B-9D3C-7DC5A7BA9F26}" type="slidenum">
              <a:rPr lang="en-US" sz="1400" b="0" strike="noStrike" spc="-1">
                <a:latin typeface="Times New Roman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DC5C1B3-70C3-A442-922A-AACB2226C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40" y="1250950"/>
            <a:ext cx="7885732" cy="297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8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TextShape 1"/>
          <p:cNvSpPr txBox="1"/>
          <p:nvPr/>
        </p:nvSpPr>
        <p:spPr>
          <a:xfrm>
            <a:off x="468359" y="122823"/>
            <a:ext cx="8500149" cy="553998"/>
          </a:xfrm>
          <a:prstGeom prst="rect">
            <a:avLst/>
          </a:prstGeom>
          <a:noFill/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3600" b="0" strike="noStrike" spc="-1" dirty="0">
                <a:solidFill>
                  <a:srgbClr val="FF671F"/>
                </a:solidFill>
                <a:latin typeface="Arial"/>
              </a:rPr>
              <a:t>A Self-Optimized Approach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734" name="TextShape 2"/>
          <p:cNvSpPr txBox="1"/>
          <p:nvPr/>
        </p:nvSpPr>
        <p:spPr>
          <a:xfrm>
            <a:off x="5056920" y="5150160"/>
            <a:ext cx="3619440" cy="154800"/>
          </a:xfrm>
          <a:prstGeom prst="rect">
            <a:avLst/>
          </a:prstGeom>
          <a:noFill/>
          <a:ln w="9360">
            <a:noFill/>
          </a:ln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E1D05A4F-4EC3-44E7-A589-E945E3C36493}" type="datetime"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5/28/20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35" name="TextShape 3"/>
          <p:cNvSpPr txBox="1"/>
          <p:nvPr/>
        </p:nvSpPr>
        <p:spPr>
          <a:xfrm>
            <a:off x="5056920" y="5017680"/>
            <a:ext cx="3619440" cy="132120"/>
          </a:xfrm>
          <a:prstGeom prst="rect">
            <a:avLst/>
          </a:prstGeom>
          <a:noFill/>
          <a:ln w="9360">
            <a:noFill/>
          </a:ln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898989"/>
                </a:solidFill>
                <a:latin typeface="Arial"/>
                <a:ea typeface="ＭＳ Ｐゴシック"/>
              </a:rPr>
              <a:t>Machine Learning Pipeline Optimization</a:t>
            </a:r>
            <a:endParaRPr lang="en-US" sz="900" b="0" strike="noStrike" spc="-1" dirty="0">
              <a:latin typeface="Times New Roman"/>
            </a:endParaRPr>
          </a:p>
        </p:txBody>
      </p:sp>
      <p:sp>
        <p:nvSpPr>
          <p:cNvPr id="736" name="TextShape 4"/>
          <p:cNvSpPr txBox="1"/>
          <p:nvPr/>
        </p:nvSpPr>
        <p:spPr>
          <a:xfrm>
            <a:off x="5056920" y="5304960"/>
            <a:ext cx="3619440" cy="196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spAutoFit/>
          </a:bodyPr>
          <a:lstStyle/>
          <a:p>
            <a:pPr algn="r"/>
            <a:fld id="{B2377CC8-F466-4F9B-9D3C-7DC5A7BA9F26}" type="slidenum">
              <a:rPr lang="en-US" sz="1400" b="0" strike="noStrike" spc="-1">
                <a:latin typeface="Times New Roman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7" name="TextShape 1"/>
          <p:cNvSpPr txBox="1"/>
          <p:nvPr/>
        </p:nvSpPr>
        <p:spPr>
          <a:xfrm>
            <a:off x="468360" y="874557"/>
            <a:ext cx="8207280" cy="3960720"/>
          </a:xfrm>
          <a:prstGeom prst="rect">
            <a:avLst/>
          </a:prstGeom>
          <a:noFill/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br>
              <a:rPr dirty="0">
                <a:solidFill>
                  <a:srgbClr val="0070C0"/>
                </a:solidFill>
              </a:rPr>
            </a:br>
            <a:br>
              <a:rPr dirty="0">
                <a:solidFill>
                  <a:srgbClr val="0070C0"/>
                </a:solidFill>
              </a:rPr>
            </a:br>
            <a:r>
              <a:rPr lang="en-US" sz="2400" b="1" strike="noStrike" spc="-100" dirty="0">
                <a:solidFill>
                  <a:srgbClr val="0070C0"/>
                </a:solidFill>
                <a:latin typeface="Arial"/>
                <a:ea typeface="Arial"/>
              </a:rPr>
              <a:t>- Data preprocessing </a:t>
            </a:r>
            <a:br>
              <a:rPr dirty="0">
                <a:solidFill>
                  <a:srgbClr val="0070C0"/>
                </a:solidFill>
              </a:rPr>
            </a:br>
            <a:br>
              <a:rPr dirty="0">
                <a:solidFill>
                  <a:srgbClr val="0070C0"/>
                </a:solidFill>
              </a:rPr>
            </a:br>
            <a:r>
              <a:rPr lang="en-US" sz="2400" b="1" strike="noStrike" spc="-100" dirty="0">
                <a:solidFill>
                  <a:srgbClr val="0070C0"/>
                </a:solidFill>
                <a:latin typeface="Arial"/>
                <a:ea typeface="Arial"/>
              </a:rPr>
              <a:t>- Machine learning algorithms  </a:t>
            </a:r>
            <a:br>
              <a:rPr dirty="0">
                <a:solidFill>
                  <a:srgbClr val="0070C0"/>
                </a:solidFill>
              </a:rPr>
            </a:br>
            <a:br>
              <a:rPr dirty="0">
                <a:solidFill>
                  <a:srgbClr val="0070C0"/>
                </a:solidFill>
              </a:rPr>
            </a:br>
            <a:r>
              <a:rPr lang="en-US" sz="2400" b="1" strike="noStrike" spc="-100" dirty="0">
                <a:solidFill>
                  <a:srgbClr val="0070C0"/>
                </a:solidFill>
                <a:latin typeface="Arial"/>
                <a:ea typeface="Arial"/>
              </a:rPr>
              <a:t>- Hyper-parameter tuning</a:t>
            </a:r>
          </a:p>
          <a:p>
            <a:pPr>
              <a:lnSpc>
                <a:spcPct val="90000"/>
              </a:lnSpc>
            </a:pPr>
            <a:endParaRPr lang="en-US" sz="2400" b="1" strike="noStrike" spc="-100" dirty="0">
              <a:solidFill>
                <a:srgbClr val="0070C0"/>
              </a:solidFill>
              <a:latin typeface="Arial"/>
              <a:ea typeface="Arial"/>
            </a:endParaRPr>
          </a:p>
          <a:p>
            <a:pPr>
              <a:lnSpc>
                <a:spcPct val="90000"/>
              </a:lnSpc>
            </a:pPr>
            <a:endParaRPr lang="en-US" sz="2400" b="1" spc="-100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400" b="1" spc="-100" dirty="0">
                <a:solidFill>
                  <a:srgbClr val="0070C0"/>
                </a:solidFill>
                <a:latin typeface="Arial"/>
              </a:rPr>
              <a:t>	Trade-off solutions ?</a:t>
            </a:r>
            <a:endParaRPr lang="en-US" sz="2400" b="0" strike="noStrike" spc="-1" dirty="0">
              <a:solidFill>
                <a:srgbClr val="0070C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11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TextShape 1"/>
          <p:cNvSpPr txBox="1"/>
          <p:nvPr/>
        </p:nvSpPr>
        <p:spPr>
          <a:xfrm>
            <a:off x="468359" y="122823"/>
            <a:ext cx="8500149" cy="553998"/>
          </a:xfrm>
          <a:prstGeom prst="rect">
            <a:avLst/>
          </a:prstGeom>
          <a:noFill/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3600" b="0" strike="noStrike" spc="-1" dirty="0">
                <a:solidFill>
                  <a:srgbClr val="FF671F"/>
                </a:solidFill>
                <a:latin typeface="Arial"/>
              </a:rPr>
              <a:t>A Self-Optimized Approach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734" name="TextShape 2"/>
          <p:cNvSpPr txBox="1"/>
          <p:nvPr/>
        </p:nvSpPr>
        <p:spPr>
          <a:xfrm>
            <a:off x="5056920" y="5150160"/>
            <a:ext cx="3619440" cy="154800"/>
          </a:xfrm>
          <a:prstGeom prst="rect">
            <a:avLst/>
          </a:prstGeom>
          <a:noFill/>
          <a:ln w="9360">
            <a:noFill/>
          </a:ln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E1D05A4F-4EC3-44E7-A589-E945E3C36493}" type="datetime"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5/28/20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35" name="TextShape 3"/>
          <p:cNvSpPr txBox="1"/>
          <p:nvPr/>
        </p:nvSpPr>
        <p:spPr>
          <a:xfrm>
            <a:off x="5056920" y="5017680"/>
            <a:ext cx="3619440" cy="132120"/>
          </a:xfrm>
          <a:prstGeom prst="rect">
            <a:avLst/>
          </a:prstGeom>
          <a:noFill/>
          <a:ln w="9360">
            <a:noFill/>
          </a:ln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898989"/>
                </a:solidFill>
                <a:latin typeface="Arial"/>
                <a:ea typeface="ＭＳ Ｐゴシック"/>
              </a:rPr>
              <a:t>Machine learning </a:t>
            </a:r>
            <a:r>
              <a:rPr lang="en-US" sz="900" spc="-1" dirty="0">
                <a:solidFill>
                  <a:srgbClr val="898989"/>
                </a:solidFill>
                <a:latin typeface="Arial"/>
                <a:ea typeface="ＭＳ Ｐゴシック"/>
              </a:rPr>
              <a:t>Pipeline Optimization</a:t>
            </a:r>
            <a:endParaRPr lang="en-US" sz="900" b="0" strike="noStrike" spc="-1" dirty="0">
              <a:latin typeface="Times New Roman"/>
            </a:endParaRPr>
          </a:p>
        </p:txBody>
      </p:sp>
      <p:sp>
        <p:nvSpPr>
          <p:cNvPr id="736" name="TextShape 4"/>
          <p:cNvSpPr txBox="1"/>
          <p:nvPr/>
        </p:nvSpPr>
        <p:spPr>
          <a:xfrm>
            <a:off x="5056920" y="5304960"/>
            <a:ext cx="3619440" cy="196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spAutoFit/>
          </a:bodyPr>
          <a:lstStyle/>
          <a:p>
            <a:pPr algn="r"/>
            <a:fld id="{B2377CC8-F466-4F9B-9D3C-7DC5A7BA9F26}" type="slidenum">
              <a:rPr lang="en-US" sz="1400" b="0" strike="noStrike" spc="-1">
                <a:latin typeface="Times New Roman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7" name="TextShape 1"/>
          <p:cNvSpPr txBox="1"/>
          <p:nvPr/>
        </p:nvSpPr>
        <p:spPr>
          <a:xfrm>
            <a:off x="468360" y="874557"/>
            <a:ext cx="8207280" cy="3960720"/>
          </a:xfrm>
          <a:prstGeom prst="rect">
            <a:avLst/>
          </a:prstGeom>
          <a:noFill/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br>
              <a:rPr dirty="0">
                <a:solidFill>
                  <a:srgbClr val="0070C0"/>
                </a:solidFill>
              </a:rPr>
            </a:br>
            <a:br>
              <a:rPr dirty="0">
                <a:solidFill>
                  <a:srgbClr val="0070C0"/>
                </a:solidFill>
              </a:rPr>
            </a:br>
            <a:r>
              <a:rPr lang="en-US" sz="2400" b="1" strike="noStrike" spc="-100" dirty="0">
                <a:solidFill>
                  <a:srgbClr val="0070C0"/>
                </a:solidFill>
                <a:latin typeface="Arial"/>
                <a:ea typeface="Arial"/>
              </a:rPr>
              <a:t>- Study from historical data</a:t>
            </a:r>
          </a:p>
          <a:p>
            <a:pPr>
              <a:lnSpc>
                <a:spcPct val="90000"/>
              </a:lnSpc>
            </a:pPr>
            <a:r>
              <a:rPr lang="en-US" sz="2400" b="1" spc="-100" dirty="0">
                <a:solidFill>
                  <a:srgbClr val="0070C0"/>
                </a:solidFill>
                <a:latin typeface="Arial"/>
              </a:rPr>
              <a:t>	- Study : Applications.</a:t>
            </a:r>
          </a:p>
          <a:p>
            <a:pPr>
              <a:lnSpc>
                <a:spcPct val="90000"/>
              </a:lnSpc>
            </a:pPr>
            <a:r>
              <a:rPr lang="en-US" sz="2400" b="1" spc="-100" dirty="0">
                <a:solidFill>
                  <a:srgbClr val="0070C0"/>
                </a:solidFill>
                <a:latin typeface="Arial"/>
              </a:rPr>
              <a:t>	- Using : Machine learning algorithms</a:t>
            </a:r>
            <a:br>
              <a:rPr dirty="0">
                <a:solidFill>
                  <a:srgbClr val="0070C0"/>
                </a:solidFill>
              </a:rPr>
            </a:br>
            <a:r>
              <a:rPr lang="en-US" sz="2400" b="1" strike="noStrike" spc="-100" dirty="0">
                <a:solidFill>
                  <a:srgbClr val="0070C0"/>
                </a:solidFill>
                <a:latin typeface="Arial"/>
                <a:ea typeface="Arial"/>
              </a:rPr>
              <a:t> </a:t>
            </a:r>
            <a:br>
              <a:rPr dirty="0">
                <a:solidFill>
                  <a:srgbClr val="0070C0"/>
                </a:solidFill>
              </a:rPr>
            </a:br>
            <a:br>
              <a:rPr dirty="0">
                <a:solidFill>
                  <a:srgbClr val="0070C0"/>
                </a:solidFill>
              </a:rPr>
            </a:br>
            <a:r>
              <a:rPr lang="en-US" sz="2400" b="1" strike="noStrike" spc="-100" dirty="0">
                <a:solidFill>
                  <a:srgbClr val="0070C0"/>
                </a:solidFill>
                <a:latin typeface="Arial"/>
                <a:ea typeface="Arial"/>
              </a:rPr>
              <a:t>- Improves the pipeline as human improves knowledge</a:t>
            </a:r>
          </a:p>
          <a:p>
            <a:pPr>
              <a:lnSpc>
                <a:spcPct val="90000"/>
              </a:lnSpc>
            </a:pPr>
            <a:r>
              <a:rPr lang="en-US" sz="2400" b="1" spc="-100" dirty="0">
                <a:solidFill>
                  <a:srgbClr val="0070C0"/>
                </a:solidFill>
                <a:latin typeface="Arial"/>
              </a:rPr>
              <a:t>	- People: update knowledge from information</a:t>
            </a:r>
          </a:p>
          <a:p>
            <a:pPr>
              <a:lnSpc>
                <a:spcPct val="90000"/>
              </a:lnSpc>
            </a:pPr>
            <a:r>
              <a:rPr lang="en-US" sz="2400" b="1" strike="noStrike" spc="-100" dirty="0">
                <a:solidFill>
                  <a:srgbClr val="0070C0"/>
                </a:solidFill>
                <a:latin typeface="Arial"/>
              </a:rPr>
              <a:t> 	- Machine: discover knowledge from new data</a:t>
            </a:r>
            <a:endParaRPr lang="en-US" sz="2400" b="0" strike="noStrike" spc="-1" dirty="0">
              <a:solidFill>
                <a:srgbClr val="0070C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582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TextShape 1"/>
          <p:cNvSpPr txBox="1"/>
          <p:nvPr/>
        </p:nvSpPr>
        <p:spPr>
          <a:xfrm>
            <a:off x="468359" y="122823"/>
            <a:ext cx="8500149" cy="553998"/>
          </a:xfrm>
          <a:prstGeom prst="rect">
            <a:avLst/>
          </a:prstGeom>
          <a:noFill/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3600" b="0" strike="noStrike" spc="-1" dirty="0">
                <a:solidFill>
                  <a:srgbClr val="FF671F"/>
                </a:solidFill>
                <a:latin typeface="Arial"/>
              </a:rPr>
              <a:t>Machine Learning Deployment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734" name="TextShape 2"/>
          <p:cNvSpPr txBox="1"/>
          <p:nvPr/>
        </p:nvSpPr>
        <p:spPr>
          <a:xfrm>
            <a:off x="5056920" y="5150160"/>
            <a:ext cx="3619440" cy="154800"/>
          </a:xfrm>
          <a:prstGeom prst="rect">
            <a:avLst/>
          </a:prstGeom>
          <a:noFill/>
          <a:ln w="9360">
            <a:noFill/>
          </a:ln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fld id="{E1D05A4F-4EC3-44E7-A589-E945E3C36493}" type="datetime">
              <a:rPr lang="en-US" sz="9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5/29/20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35" name="TextShape 3"/>
          <p:cNvSpPr txBox="1"/>
          <p:nvPr/>
        </p:nvSpPr>
        <p:spPr>
          <a:xfrm>
            <a:off x="5056920" y="5017680"/>
            <a:ext cx="3619440" cy="132120"/>
          </a:xfrm>
          <a:prstGeom prst="rect">
            <a:avLst/>
          </a:prstGeom>
          <a:noFill/>
          <a:ln w="9360">
            <a:noFill/>
          </a:ln>
        </p:spPr>
        <p:txBody>
          <a:bodyPr r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898989"/>
                </a:solidFill>
                <a:latin typeface="Arial"/>
                <a:ea typeface="ＭＳ Ｐゴシック"/>
              </a:rPr>
              <a:t>Machine learning </a:t>
            </a:r>
            <a:r>
              <a:rPr lang="en-US" sz="900" spc="-1" dirty="0">
                <a:solidFill>
                  <a:srgbClr val="898989"/>
                </a:solidFill>
                <a:latin typeface="Arial"/>
                <a:ea typeface="ＭＳ Ｐゴシック"/>
              </a:rPr>
              <a:t>Pipeline Optimization</a:t>
            </a:r>
            <a:endParaRPr lang="en-US" sz="900" b="0" strike="noStrike" spc="-1" dirty="0">
              <a:latin typeface="Times New Roman"/>
            </a:endParaRPr>
          </a:p>
        </p:txBody>
      </p:sp>
      <p:sp>
        <p:nvSpPr>
          <p:cNvPr id="736" name="TextShape 4"/>
          <p:cNvSpPr txBox="1"/>
          <p:nvPr/>
        </p:nvSpPr>
        <p:spPr>
          <a:xfrm>
            <a:off x="5056920" y="5304960"/>
            <a:ext cx="3619440" cy="196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spAutoFit/>
          </a:bodyPr>
          <a:lstStyle/>
          <a:p>
            <a:pPr algn="r"/>
            <a:fld id="{B2377CC8-F466-4F9B-9D3C-7DC5A7BA9F26}" type="slidenum">
              <a:rPr lang="en-US" sz="1400" b="0" strike="noStrike" spc="-1">
                <a:latin typeface="Times New Roman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7" name="TextShape 1"/>
          <p:cNvSpPr txBox="1"/>
          <p:nvPr/>
        </p:nvSpPr>
        <p:spPr>
          <a:xfrm>
            <a:off x="468360" y="874557"/>
            <a:ext cx="8207280" cy="3960720"/>
          </a:xfrm>
          <a:prstGeom prst="rect">
            <a:avLst/>
          </a:prstGeom>
          <a:noFill/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br>
              <a:rPr dirty="0">
                <a:solidFill>
                  <a:srgbClr val="0070C0"/>
                </a:solidFill>
              </a:rPr>
            </a:br>
            <a:br>
              <a:rPr dirty="0">
                <a:solidFill>
                  <a:srgbClr val="0070C0"/>
                </a:solidFill>
              </a:rPr>
            </a:br>
            <a:r>
              <a:rPr lang="en-US" sz="2400" b="1" strike="noStrike" spc="-100" dirty="0">
                <a:solidFill>
                  <a:srgbClr val="0070C0"/>
                </a:solidFill>
                <a:latin typeface="Arial"/>
                <a:ea typeface="Arial"/>
              </a:rPr>
              <a:t>- Effective execution of the pipeline </a:t>
            </a:r>
          </a:p>
          <a:p>
            <a:pPr>
              <a:lnSpc>
                <a:spcPct val="90000"/>
              </a:lnSpc>
            </a:pPr>
            <a:endParaRPr lang="en-US" sz="2400" b="1" spc="-100" dirty="0">
              <a:solidFill>
                <a:srgbClr val="0070C0"/>
              </a:solidFill>
              <a:latin typeface="Arial"/>
              <a:ea typeface="Arial"/>
            </a:endParaRPr>
          </a:p>
          <a:p>
            <a:pPr>
              <a:lnSpc>
                <a:spcPct val="90000"/>
              </a:lnSpc>
            </a:pPr>
            <a:r>
              <a:rPr lang="en-US" sz="2400" b="1" strike="noStrike" spc="-100" dirty="0">
                <a:solidFill>
                  <a:srgbClr val="0070C0"/>
                </a:solidFill>
                <a:latin typeface="Arial"/>
                <a:ea typeface="Arial"/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+ Input data: small, large, …, big data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</a:rPr>
              <a:t>	+ Computing Resources: unlimited, scalable, etc.</a:t>
            </a:r>
          </a:p>
          <a:p>
            <a:pPr>
              <a:lnSpc>
                <a:spcPct val="90000"/>
              </a:lnSpc>
            </a:pPr>
            <a:endParaRPr lang="en-US" sz="2400" b="1" spc="-1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b="1" spc="-100" dirty="0">
                <a:solidFill>
                  <a:srgbClr val="0070C0"/>
                </a:solidFill>
              </a:rPr>
              <a:t>- Scheduling machine learning pipeline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b="1" spc="-100" dirty="0">
                <a:solidFill>
                  <a:srgbClr val="0070C0"/>
                </a:solidFill>
                <a:ea typeface="Arial"/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	</a:t>
            </a:r>
          </a:p>
          <a:p>
            <a:pPr>
              <a:lnSpc>
                <a:spcPct val="90000"/>
              </a:lnSpc>
            </a:pPr>
            <a:endParaRPr lang="en-US" sz="2400" b="1" strike="noStrike" spc="-100" dirty="0">
              <a:solidFill>
                <a:srgbClr val="0070C0"/>
              </a:solidFill>
              <a:latin typeface="Arial"/>
              <a:ea typeface="Arial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</a:rPr>
              <a:t>	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89146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TextShape 1"/>
          <p:cNvSpPr txBox="1"/>
          <p:nvPr/>
        </p:nvSpPr>
        <p:spPr>
          <a:xfrm>
            <a:off x="468360" y="2615184"/>
            <a:ext cx="8207280" cy="566928"/>
          </a:xfrm>
          <a:prstGeom prst="rect">
            <a:avLst/>
          </a:prstGeom>
          <a:noFill/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txBody>
          <a:bodyPr lIns="0" tIns="0" rIns="0" bIns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600" b="1" strike="noStrike" spc="-100" dirty="0">
                <a:solidFill>
                  <a:srgbClr val="0070C0"/>
                </a:solidFill>
                <a:latin typeface="Arial"/>
                <a:ea typeface="Arial"/>
              </a:rPr>
              <a:t>Discussion</a:t>
            </a:r>
            <a:endParaRPr lang="en-US" sz="2400" b="0" strike="noStrike" spc="-1" dirty="0">
              <a:solidFill>
                <a:srgbClr val="0070C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1534</TotalTime>
  <Words>165</Words>
  <Application>Microsoft Macintosh PowerPoint</Application>
  <PresentationFormat>On-screen Show (16:10)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18</vt:i4>
      </vt:variant>
      <vt:variant>
        <vt:lpstr>Slide Titles</vt:lpstr>
      </vt:variant>
      <vt:variant>
        <vt:i4>7</vt:i4>
      </vt:variant>
    </vt:vector>
  </HeadingPairs>
  <TitlesOfParts>
    <vt:vector size="31" baseType="lpstr">
      <vt:lpstr>Arial</vt:lpstr>
      <vt:lpstr>Calibri</vt:lpstr>
      <vt:lpstr>Georgia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CS-E4640 Big Data Plaforms Hands-on tutorial: XYZ</dc:title>
  <dc:subject/>
  <dc:creator/>
  <dc:description/>
  <cp:lastModifiedBy>Pham Phuong</cp:lastModifiedBy>
  <cp:revision>16</cp:revision>
  <dcterms:created xsi:type="dcterms:W3CDTF">2019-02-27T10:23:05Z</dcterms:created>
  <dcterms:modified xsi:type="dcterms:W3CDTF">2020-05-29T09:21:03Z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0x0101006523EA1AF0E15C4DB68A1D82EBFA9549</vt:lpwstr>
  </property>
</Properties>
</file>