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FC843A-D970-471C-90E8-3C0AD1480994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021013-D542-49F2-9E9C-8F023D72C73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458200" cy="1222375"/>
          </a:xfrm>
        </p:spPr>
        <p:txBody>
          <a:bodyPr/>
          <a:lstStyle/>
          <a:p>
            <a:r>
              <a:rPr lang="es-ES" dirty="0" err="1" smtClean="0"/>
              <a:t>BalaNCEADORES</a:t>
            </a:r>
            <a:r>
              <a:rPr lang="es-ES" dirty="0" smtClean="0"/>
              <a:t> DE CARGA Y ALGORITMOS DE BALANCEO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445224"/>
            <a:ext cx="8458200" cy="914400"/>
          </a:xfrm>
        </p:spPr>
        <p:txBody>
          <a:bodyPr/>
          <a:lstStyle/>
          <a:p>
            <a:pPr algn="r"/>
            <a:r>
              <a:rPr lang="es-ES" dirty="0" smtClean="0"/>
              <a:t>Manuel Alejandro Barranco Bailón</a:t>
            </a:r>
          </a:p>
          <a:p>
            <a:pPr algn="r"/>
            <a:r>
              <a:rPr lang="es-ES" dirty="0" smtClean="0"/>
              <a:t>Francisco Javier Garrido Mellado</a:t>
            </a:r>
          </a:p>
        </p:txBody>
      </p:sp>
    </p:spTree>
    <p:extLst>
      <p:ext uri="{BB962C8B-B14F-4D97-AF65-F5344CB8AC3E}">
        <p14:creationId xmlns:p14="http://schemas.microsoft.com/office/powerpoint/2010/main" val="1108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</a:t>
            </a:r>
          </a:p>
          <a:p>
            <a:pPr lvl="1"/>
            <a:r>
              <a:rPr lang="es-ES" dirty="0"/>
              <a:t>Se accede a </a:t>
            </a:r>
            <a:r>
              <a:rPr lang="es-ES" dirty="0" smtClean="0"/>
              <a:t>través </a:t>
            </a:r>
            <a:r>
              <a:rPr lang="es-ES" dirty="0"/>
              <a:t>de un navegador web, a </a:t>
            </a:r>
            <a:r>
              <a:rPr lang="es-ES" dirty="0" smtClean="0"/>
              <a:t>través </a:t>
            </a:r>
            <a:r>
              <a:rPr lang="es-ES" dirty="0"/>
              <a:t>de la </a:t>
            </a:r>
            <a:r>
              <a:rPr lang="es-ES" dirty="0" smtClean="0"/>
              <a:t>dirección </a:t>
            </a:r>
            <a:r>
              <a:rPr lang="es-ES" dirty="0"/>
              <a:t>IP de la </a:t>
            </a:r>
            <a:r>
              <a:rPr lang="es-ES" dirty="0" smtClean="0"/>
              <a:t>maquina balanceadora </a:t>
            </a:r>
            <a:r>
              <a:rPr lang="es-ES" dirty="0"/>
              <a:t>y el puerto 444, siendo </a:t>
            </a:r>
            <a:r>
              <a:rPr lang="es-ES" dirty="0" err="1"/>
              <a:t>user</a:t>
            </a:r>
            <a:r>
              <a:rPr lang="es-ES" dirty="0"/>
              <a:t> y </a:t>
            </a:r>
            <a:r>
              <a:rPr lang="es-ES" dirty="0" err="1"/>
              <a:t>password</a:t>
            </a:r>
            <a:r>
              <a:rPr lang="es-ES" dirty="0"/>
              <a:t>, por defecto,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la </a:t>
            </a:r>
            <a:r>
              <a:rPr lang="es-ES" dirty="0" smtClean="0"/>
              <a:t>pestaña </a:t>
            </a:r>
            <a:r>
              <a:rPr lang="es-ES" dirty="0" err="1"/>
              <a:t>Manage</a:t>
            </a:r>
            <a:r>
              <a:rPr lang="es-ES" dirty="0"/>
              <a:t> → </a:t>
            </a:r>
            <a:r>
              <a:rPr lang="es-ES" dirty="0" err="1"/>
              <a:t>Farms</a:t>
            </a:r>
            <a:r>
              <a:rPr lang="es-ES" dirty="0"/>
              <a:t>, se </a:t>
            </a:r>
            <a:r>
              <a:rPr lang="es-ES" dirty="0" smtClean="0"/>
              <a:t>establecerá </a:t>
            </a:r>
            <a:r>
              <a:rPr lang="es-ES" dirty="0"/>
              <a:t>la maquina balanceadora </a:t>
            </a:r>
            <a:r>
              <a:rPr lang="es-ES" dirty="0" smtClean="0"/>
              <a:t>así </a:t>
            </a:r>
            <a:r>
              <a:rPr lang="es-ES" dirty="0"/>
              <a:t>como los </a:t>
            </a:r>
            <a:r>
              <a:rPr lang="es-ES" dirty="0" smtClean="0"/>
              <a:t>demás</a:t>
            </a:r>
            <a:r>
              <a:rPr lang="es-ES" dirty="0"/>
              <a:t> </a:t>
            </a:r>
            <a:r>
              <a:rPr lang="es-ES" dirty="0" smtClean="0"/>
              <a:t>servidores </a:t>
            </a:r>
            <a:r>
              <a:rPr lang="es-ES" dirty="0"/>
              <a:t>finales que formaran la granja web.</a:t>
            </a:r>
          </a:p>
        </p:txBody>
      </p:sp>
    </p:spTree>
    <p:extLst>
      <p:ext uri="{BB962C8B-B14F-4D97-AF65-F5344CB8AC3E}">
        <p14:creationId xmlns:p14="http://schemas.microsoft.com/office/powerpoint/2010/main" val="32492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Zen load </a:t>
            </a:r>
            <a:r>
              <a:rPr lang="es-ES" dirty="0" err="1"/>
              <a:t>balancer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48880"/>
            <a:ext cx="8686800" cy="3168351"/>
          </a:xfrm>
        </p:spPr>
      </p:pic>
    </p:spTree>
    <p:extLst>
      <p:ext uri="{BB962C8B-B14F-4D97-AF65-F5344CB8AC3E}">
        <p14:creationId xmlns:p14="http://schemas.microsoft.com/office/powerpoint/2010/main" val="25279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52596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Sobre el balanceador, en la opción “Editar” (segundo icono de “</a:t>
            </a:r>
            <a:r>
              <a:rPr lang="es-ES" sz="2800" dirty="0" err="1" smtClean="0"/>
              <a:t>Actions</a:t>
            </a:r>
            <a:r>
              <a:rPr lang="es-ES" sz="2800" dirty="0" smtClean="0"/>
              <a:t>”), se especifican los servidores que forman la granja web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6" y="2492896"/>
            <a:ext cx="8034726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 la opción </a:t>
            </a:r>
            <a:r>
              <a:rPr lang="es-ES" dirty="0" err="1" smtClean="0"/>
              <a:t>Manage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Farms</a:t>
            </a:r>
            <a:r>
              <a:rPr lang="es-ES" dirty="0" smtClean="0"/>
              <a:t>, en el icono Editar, estableceremos el algoritmo de balanceo.</a:t>
            </a:r>
          </a:p>
          <a:p>
            <a:r>
              <a:rPr lang="es-ES" dirty="0" smtClean="0"/>
              <a:t>Round </a:t>
            </a:r>
            <a:r>
              <a:rPr lang="es-ES" dirty="0" err="1" smtClean="0"/>
              <a:t>Robin</a:t>
            </a:r>
            <a:endParaRPr lang="es-ES" dirty="0" smtClean="0"/>
          </a:p>
          <a:p>
            <a:pPr lvl="1"/>
            <a:r>
              <a:rPr lang="es-ES" dirty="0" smtClean="0"/>
              <a:t>El parámetro “</a:t>
            </a:r>
            <a:r>
              <a:rPr lang="es-ES" dirty="0" err="1" smtClean="0"/>
              <a:t>Weight</a:t>
            </a:r>
            <a:r>
              <a:rPr lang="es-ES" dirty="0" smtClean="0"/>
              <a:t>” se ajusta automáticamente al valor 1.</a:t>
            </a:r>
          </a:p>
          <a:p>
            <a:r>
              <a:rPr lang="es-ES" dirty="0" smtClean="0"/>
              <a:t>Pesos*</a:t>
            </a:r>
          </a:p>
          <a:p>
            <a:pPr lvl="1"/>
            <a:r>
              <a:rPr lang="es-ES" dirty="0" smtClean="0"/>
              <a:t>Zen lo ejecuta como una combinación de pesos y menor carga de trabajo.</a:t>
            </a:r>
          </a:p>
          <a:p>
            <a:pPr lvl="1"/>
            <a:r>
              <a:rPr lang="es-ES" dirty="0" smtClean="0"/>
              <a:t>Establecemos pesos de:</a:t>
            </a:r>
          </a:p>
          <a:p>
            <a:pPr lvl="2"/>
            <a:r>
              <a:rPr lang="es-ES" dirty="0" smtClean="0"/>
              <a:t>4 para los servidores con 512 MB de RAM</a:t>
            </a:r>
          </a:p>
          <a:p>
            <a:pPr lvl="2"/>
            <a:r>
              <a:rPr lang="es-ES" dirty="0" smtClean="0"/>
              <a:t>2 para el servidor de 256 MB de RAM</a:t>
            </a:r>
          </a:p>
          <a:p>
            <a:pPr lvl="2"/>
            <a:r>
              <a:rPr lang="es-ES" dirty="0" smtClean="0"/>
              <a:t>1 para el servidor de 128 MB de RAM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779912" y="176739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Round </a:t>
            </a:r>
            <a:r>
              <a:rPr lang="es-ES" dirty="0" err="1" smtClean="0"/>
              <a:t>Robin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78398"/>
            <a:ext cx="8388424" cy="47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Pesos*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456"/>
            <a:ext cx="8568952" cy="46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Octopus</a:t>
            </a:r>
            <a:r>
              <a:rPr lang="es-ES" dirty="0" smtClean="0"/>
              <a:t>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</a:p>
          <a:p>
            <a:pPr lvl="1"/>
            <a:r>
              <a:rPr lang="en-US" dirty="0" smtClean="0"/>
              <a:t>./</a:t>
            </a:r>
            <a:r>
              <a:rPr lang="en-US" dirty="0"/>
              <a:t>configure --disable-</a:t>
            </a:r>
            <a:r>
              <a:rPr lang="en-US" dirty="0" err="1"/>
              <a:t>snmp</a:t>
            </a:r>
            <a:r>
              <a:rPr lang="en-US" dirty="0"/>
              <a:t> </a:t>
            </a:r>
            <a:r>
              <a:rPr lang="en-US" dirty="0" smtClean="0"/>
              <a:t>(sin </a:t>
            </a:r>
            <a:r>
              <a:rPr lang="en-US" dirty="0" err="1" smtClean="0"/>
              <a:t>soporte</a:t>
            </a:r>
            <a:r>
              <a:rPr lang="en-US" dirty="0" smtClean="0"/>
              <a:t> SNMP)</a:t>
            </a:r>
            <a:endParaRPr lang="en-US" dirty="0"/>
          </a:p>
          <a:p>
            <a:pPr lvl="1"/>
            <a:r>
              <a:rPr lang="es-ES" dirty="0" err="1" smtClean="0"/>
              <a:t>make</a:t>
            </a:r>
            <a:endParaRPr lang="es-ES" dirty="0"/>
          </a:p>
          <a:p>
            <a:pPr lvl="1"/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16" y="3933056"/>
            <a:ext cx="1740768" cy="17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Octopus</a:t>
            </a:r>
            <a:r>
              <a:rPr lang="es-ES" dirty="0" smtClean="0"/>
              <a:t>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Configuración</a:t>
            </a:r>
          </a:p>
          <a:p>
            <a:pPr lvl="1"/>
            <a:r>
              <a:rPr lang="es-ES" dirty="0" smtClean="0"/>
              <a:t>A través del fichero /</a:t>
            </a:r>
            <a:r>
              <a:rPr lang="es-ES" dirty="0" err="1" smtClean="0"/>
              <a:t>usr</a:t>
            </a:r>
            <a:r>
              <a:rPr lang="es-ES" dirty="0" smtClean="0"/>
              <a:t>/local/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octopuslb.conf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/>
              <a:t>binding_port</a:t>
            </a:r>
            <a:r>
              <a:rPr lang="es-ES" dirty="0"/>
              <a:t>=80</a:t>
            </a:r>
          </a:p>
          <a:p>
            <a:pPr lvl="2"/>
            <a:r>
              <a:rPr lang="es-ES" dirty="0" err="1"/>
              <a:t>algorithm</a:t>
            </a:r>
            <a:r>
              <a:rPr lang="es-ES" dirty="0"/>
              <a:t>=RR</a:t>
            </a:r>
          </a:p>
          <a:p>
            <a:pPr lvl="2"/>
            <a:r>
              <a:rPr lang="es-ES" dirty="0" err="1"/>
              <a:t>default_maxc</a:t>
            </a:r>
            <a:r>
              <a:rPr lang="es-ES" dirty="0"/>
              <a:t>=1000</a:t>
            </a:r>
          </a:p>
          <a:p>
            <a:pPr lvl="2"/>
            <a:r>
              <a:rPr lang="es-ES" dirty="0" err="1"/>
              <a:t>shm_run_dir</a:t>
            </a:r>
            <a:r>
              <a:rPr lang="es-ES" dirty="0"/>
              <a:t>=/</a:t>
            </a:r>
            <a:r>
              <a:rPr lang="es-ES" dirty="0" err="1"/>
              <a:t>var</a:t>
            </a:r>
            <a:r>
              <a:rPr lang="es-ES" dirty="0"/>
              <a:t>/run/</a:t>
            </a:r>
            <a:r>
              <a:rPr lang="es-ES" dirty="0" err="1"/>
              <a:t>octopuslb</a:t>
            </a:r>
            <a:endParaRPr lang="es-ES" dirty="0"/>
          </a:p>
          <a:p>
            <a:pPr lvl="2"/>
            <a:r>
              <a:rPr lang="es-ES" dirty="0" err="1"/>
              <a:t>log_file</a:t>
            </a:r>
            <a:r>
              <a:rPr lang="es-ES" dirty="0"/>
              <a:t>=/</a:t>
            </a:r>
            <a:r>
              <a:rPr lang="es-ES" dirty="0" err="1" smtClean="0"/>
              <a:t>var</a:t>
            </a:r>
            <a:r>
              <a:rPr lang="es-ES" dirty="0" smtClean="0"/>
              <a:t>/log/octopuslb.log</a:t>
            </a:r>
          </a:p>
          <a:p>
            <a:pPr marL="857250" lvl="2" indent="0">
              <a:buNone/>
            </a:pPr>
            <a:endParaRPr lang="es-ES" dirty="0"/>
          </a:p>
          <a:p>
            <a:pPr lvl="2"/>
            <a:r>
              <a:rPr lang="es-ES" dirty="0"/>
              <a:t>[granja-nodo-128]</a:t>
            </a:r>
          </a:p>
          <a:p>
            <a:pPr lvl="2"/>
            <a:r>
              <a:rPr lang="es-ES" dirty="0" err="1"/>
              <a:t>ip</a:t>
            </a:r>
            <a:r>
              <a:rPr lang="es-ES" dirty="0"/>
              <a:t>=192.168.2.128</a:t>
            </a:r>
          </a:p>
          <a:p>
            <a:pPr lvl="2"/>
            <a:r>
              <a:rPr lang="es-ES" dirty="0" err="1"/>
              <a:t>port</a:t>
            </a:r>
            <a:r>
              <a:rPr lang="es-ES" dirty="0"/>
              <a:t>=80</a:t>
            </a:r>
          </a:p>
          <a:p>
            <a:pPr lvl="2"/>
            <a:r>
              <a:rPr lang="es-ES" dirty="0" err="1"/>
              <a:t>maxc</a:t>
            </a:r>
            <a:r>
              <a:rPr lang="es-ES" dirty="0"/>
              <a:t>=1000</a:t>
            </a:r>
          </a:p>
          <a:p>
            <a:pPr lvl="2"/>
            <a:r>
              <a:rPr lang="es-ES" dirty="0"/>
              <a:t>status=</a:t>
            </a:r>
            <a:r>
              <a:rPr lang="es-ES" dirty="0" err="1"/>
              <a:t>enabled</a:t>
            </a:r>
            <a:endParaRPr lang="es-ES" dirty="0"/>
          </a:p>
          <a:p>
            <a:pPr lvl="2"/>
            <a:r>
              <a:rPr lang="es-ES" dirty="0"/>
              <a:t>clone=false</a:t>
            </a:r>
          </a:p>
          <a:p>
            <a:pPr lvl="2"/>
            <a:r>
              <a:rPr lang="es-ES" dirty="0" smtClean="0"/>
              <a:t>[/]</a:t>
            </a:r>
          </a:p>
          <a:p>
            <a:pPr marL="857250" lvl="2" indent="0">
              <a:buNone/>
            </a:pPr>
            <a:r>
              <a:rPr lang="es-ES" dirty="0" smtClean="0"/>
              <a:t>.</a:t>
            </a:r>
          </a:p>
          <a:p>
            <a:pPr marL="857250" lvl="2" indent="0">
              <a:buNone/>
            </a:pPr>
            <a:r>
              <a:rPr lang="es-ES" dirty="0" smtClean="0"/>
              <a:t>.</a:t>
            </a:r>
          </a:p>
          <a:p>
            <a:pPr marL="857250" lvl="2" indent="0">
              <a:buNone/>
            </a:pPr>
            <a:r>
              <a:rPr lang="es-ES" dirty="0"/>
              <a:t>.</a:t>
            </a:r>
            <a:r>
              <a:rPr lang="es-ES" dirty="0" smtClean="0"/>
              <a:t>(resto de nodos)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4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Octopus</a:t>
            </a:r>
            <a:r>
              <a:rPr lang="es-ES" dirty="0"/>
              <a:t> load </a:t>
            </a:r>
            <a:r>
              <a:rPr lang="es-ES" dirty="0" err="1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Round </a:t>
            </a:r>
            <a:r>
              <a:rPr lang="es-ES" dirty="0" err="1" smtClean="0"/>
              <a:t>Robin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20938"/>
            <a:ext cx="7704856" cy="46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Octopus</a:t>
            </a:r>
            <a:r>
              <a:rPr lang="es-ES" dirty="0"/>
              <a:t> load </a:t>
            </a:r>
            <a:r>
              <a:rPr lang="es-ES" dirty="0" err="1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Menor número de conexiones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28092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estudiarán distintos balanceadores de carga software (open </a:t>
            </a:r>
            <a:r>
              <a:rPr lang="es-ES" dirty="0" err="1" smtClean="0"/>
              <a:t>source</a:t>
            </a:r>
            <a:r>
              <a:rPr lang="es-ES" dirty="0" smtClean="0"/>
              <a:t>) con especial relevancia en la actualidad.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err="1" smtClean="0"/>
              <a:t>Nginx</a:t>
            </a:r>
            <a:endParaRPr lang="es-ES" dirty="0" smtClean="0"/>
          </a:p>
          <a:p>
            <a:pPr lvl="1"/>
            <a:r>
              <a:rPr lang="es-ES" dirty="0" err="1" smtClean="0"/>
              <a:t>ZenLoadBalancer</a:t>
            </a:r>
            <a:endParaRPr lang="es-ES" dirty="0" smtClean="0"/>
          </a:p>
          <a:p>
            <a:pPr lvl="1"/>
            <a:r>
              <a:rPr lang="es-ES" dirty="0" err="1" smtClean="0"/>
              <a:t>Octopus</a:t>
            </a:r>
            <a:r>
              <a:rPr lang="es-ES" dirty="0" smtClean="0"/>
              <a:t> Load </a:t>
            </a:r>
            <a:r>
              <a:rPr lang="es-ES" dirty="0" err="1" smtClean="0"/>
              <a:t>Balancer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2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Octopus</a:t>
            </a:r>
            <a:r>
              <a:rPr lang="es-ES" dirty="0"/>
              <a:t> load </a:t>
            </a:r>
            <a:r>
              <a:rPr lang="es-ES" dirty="0" err="1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realizados los ajustes deseados en el fichero de configuración, arrancamos el servicio con: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err="1"/>
              <a:t>octopuslb</a:t>
            </a:r>
            <a:r>
              <a:rPr lang="es-ES" dirty="0"/>
              <a:t>-server -c /</a:t>
            </a:r>
            <a:r>
              <a:rPr lang="es-ES" dirty="0" err="1"/>
              <a:t>usr</a:t>
            </a:r>
            <a:r>
              <a:rPr lang="es-ES" dirty="0"/>
              <a:t>/local/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octopuslb.conf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3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Comparativa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ZenLoad</a:t>
            </a:r>
            <a:r>
              <a:rPr lang="es-ES" dirty="0" smtClean="0"/>
              <a:t> tiene una instalación y configuración realmente sencillas. La interfaz gráfica de configuración es su “plus”.</a:t>
            </a:r>
          </a:p>
          <a:p>
            <a:r>
              <a:rPr lang="es-ES" dirty="0" smtClean="0"/>
              <a:t>En cuanto a servicios que ofrecen:</a:t>
            </a:r>
          </a:p>
          <a:p>
            <a:pPr lvl="1"/>
            <a:r>
              <a:rPr lang="es-ES" dirty="0" err="1" smtClean="0"/>
              <a:t>Nginx</a:t>
            </a:r>
            <a:r>
              <a:rPr lang="es-ES" dirty="0" smtClean="0"/>
              <a:t>: Round </a:t>
            </a:r>
            <a:r>
              <a:rPr lang="es-ES" dirty="0" err="1" smtClean="0"/>
              <a:t>Robin</a:t>
            </a:r>
            <a:r>
              <a:rPr lang="es-ES" dirty="0" smtClean="0"/>
              <a:t>, menor conexiones, </a:t>
            </a:r>
            <a:r>
              <a:rPr lang="es-ES" dirty="0" err="1" smtClean="0"/>
              <a:t>ip</a:t>
            </a:r>
            <a:r>
              <a:rPr lang="es-ES" dirty="0" smtClean="0"/>
              <a:t>-hash, pesos.</a:t>
            </a:r>
          </a:p>
          <a:p>
            <a:pPr lvl="1"/>
            <a:r>
              <a:rPr lang="es-ES" dirty="0" err="1" smtClean="0"/>
              <a:t>ZenLoad</a:t>
            </a:r>
            <a:r>
              <a:rPr lang="es-ES" dirty="0" smtClean="0"/>
              <a:t>: Round </a:t>
            </a:r>
            <a:r>
              <a:rPr lang="es-ES" dirty="0" err="1" smtClean="0"/>
              <a:t>Robin</a:t>
            </a:r>
            <a:r>
              <a:rPr lang="es-ES" dirty="0" smtClean="0"/>
              <a:t>, hash, pesos*, prioridad.</a:t>
            </a:r>
          </a:p>
          <a:p>
            <a:pPr lvl="1"/>
            <a:r>
              <a:rPr lang="es-ES" dirty="0" err="1" smtClean="0"/>
              <a:t>Octopus</a:t>
            </a:r>
            <a:r>
              <a:rPr lang="es-ES" dirty="0" smtClean="0"/>
              <a:t>: Round </a:t>
            </a:r>
            <a:r>
              <a:rPr lang="es-ES" dirty="0" err="1" smtClean="0"/>
              <a:t>Robin</a:t>
            </a:r>
            <a:r>
              <a:rPr lang="es-ES" dirty="0" smtClean="0"/>
              <a:t>, menor conexiones, menor carga, </a:t>
            </a:r>
            <a:r>
              <a:rPr lang="es-ES" dirty="0"/>
              <a:t>http URI </a:t>
            </a:r>
            <a:r>
              <a:rPr lang="es-ES" dirty="0" err="1"/>
              <a:t>h</a:t>
            </a:r>
            <a:r>
              <a:rPr lang="es-ES" dirty="0" err="1" smtClean="0"/>
              <a:t>ashing</a:t>
            </a:r>
            <a:r>
              <a:rPr lang="es-ES" dirty="0" smtClean="0"/>
              <a:t>, </a:t>
            </a:r>
            <a:r>
              <a:rPr lang="es-ES" dirty="0" err="1"/>
              <a:t>static</a:t>
            </a:r>
            <a:r>
              <a:rPr lang="es-ES" dirty="0"/>
              <a:t> URI </a:t>
            </a:r>
            <a:r>
              <a:rPr lang="es-ES" dirty="0" err="1" smtClean="0"/>
              <a:t>hashing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4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con </a:t>
            </a:r>
            <a:r>
              <a:rPr lang="es-ES" dirty="0" err="1" smtClean="0"/>
              <a:t>siege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496944" cy="5328592"/>
          </a:xfrm>
        </p:spPr>
      </p:pic>
    </p:spTree>
    <p:extLst>
      <p:ext uri="{BB962C8B-B14F-4D97-AF65-F5344CB8AC3E}">
        <p14:creationId xmlns:p14="http://schemas.microsoft.com/office/powerpoint/2010/main" val="17217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con </a:t>
            </a:r>
            <a:r>
              <a:rPr lang="es-ES" dirty="0" err="1"/>
              <a:t>siege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163"/>
            <a:ext cx="8352928" cy="5043190"/>
          </a:xfrm>
        </p:spPr>
      </p:pic>
    </p:spTree>
    <p:extLst>
      <p:ext uri="{BB962C8B-B14F-4D97-AF65-F5344CB8AC3E}">
        <p14:creationId xmlns:p14="http://schemas.microsoft.com/office/powerpoint/2010/main" val="60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con </a:t>
            </a:r>
            <a:r>
              <a:rPr lang="es-ES" dirty="0" err="1"/>
              <a:t>siege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163"/>
            <a:ext cx="8352928" cy="5117798"/>
          </a:xfrm>
        </p:spPr>
      </p:pic>
    </p:spTree>
    <p:extLst>
      <p:ext uri="{BB962C8B-B14F-4D97-AF65-F5344CB8AC3E}">
        <p14:creationId xmlns:p14="http://schemas.microsoft.com/office/powerpoint/2010/main" val="2024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con </a:t>
            </a:r>
            <a:r>
              <a:rPr lang="es-ES" dirty="0" smtClean="0"/>
              <a:t>apache </a:t>
            </a:r>
            <a:r>
              <a:rPr lang="es-ES" dirty="0" err="1" smtClean="0"/>
              <a:t>benchmark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5" y="1702594"/>
            <a:ext cx="8677585" cy="4894758"/>
          </a:xfrm>
        </p:spPr>
      </p:pic>
    </p:spTree>
    <p:extLst>
      <p:ext uri="{BB962C8B-B14F-4D97-AF65-F5344CB8AC3E}">
        <p14:creationId xmlns:p14="http://schemas.microsoft.com/office/powerpoint/2010/main" val="2137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con apache </a:t>
            </a:r>
            <a:r>
              <a:rPr lang="es-ES" dirty="0" err="1"/>
              <a:t>benchmark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1664494"/>
            <a:ext cx="8658225" cy="4305300"/>
          </a:xfrm>
        </p:spPr>
      </p:pic>
    </p:spTree>
    <p:extLst>
      <p:ext uri="{BB962C8B-B14F-4D97-AF65-F5344CB8AC3E}">
        <p14:creationId xmlns:p14="http://schemas.microsoft.com/office/powerpoint/2010/main" val="25782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ZenLoadBalance</a:t>
            </a:r>
            <a:r>
              <a:rPr lang="es-ES" b="1" dirty="0"/>
              <a:t> – www.zenloadbalancer.com</a:t>
            </a:r>
          </a:p>
          <a:p>
            <a:r>
              <a:rPr lang="es-ES" b="1" dirty="0" err="1" smtClean="0"/>
              <a:t>Nginx</a:t>
            </a:r>
            <a:r>
              <a:rPr lang="es-ES" b="1" dirty="0" smtClean="0"/>
              <a:t> - </a:t>
            </a:r>
            <a:r>
              <a:rPr lang="es-ES" b="1" dirty="0"/>
              <a:t>http://nginx.org</a:t>
            </a:r>
          </a:p>
          <a:p>
            <a:r>
              <a:rPr lang="es-ES" b="1" dirty="0" err="1" smtClean="0"/>
              <a:t>Octopus</a:t>
            </a:r>
            <a:r>
              <a:rPr lang="es-ES" b="1" dirty="0" smtClean="0"/>
              <a:t> - </a:t>
            </a:r>
            <a:r>
              <a:rPr lang="es-ES" b="1" dirty="0"/>
              <a:t>http://sourceforge.net/projects/octopuslb/</a:t>
            </a:r>
          </a:p>
          <a:p>
            <a:r>
              <a:rPr lang="es-ES" b="1" dirty="0"/>
              <a:t>Documentación de la asignatura de Servidores Web de Altas Prestaciones de </a:t>
            </a:r>
            <a:r>
              <a:rPr lang="es-ES" b="1"/>
              <a:t>la </a:t>
            </a:r>
            <a:r>
              <a:rPr lang="es-ES" b="1" smtClean="0"/>
              <a:t>Universidad de Granada.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64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Balanceadores de carga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Algoritmos</a:t>
            </a:r>
          </a:p>
          <a:p>
            <a:pPr lvl="1"/>
            <a:r>
              <a:rPr lang="es-ES" dirty="0" smtClean="0"/>
              <a:t>Round </a:t>
            </a:r>
            <a:r>
              <a:rPr lang="es-ES" dirty="0" err="1" smtClean="0"/>
              <a:t>Robin</a:t>
            </a:r>
            <a:endParaRPr lang="es-ES" dirty="0" smtClean="0"/>
          </a:p>
          <a:p>
            <a:pPr lvl="1"/>
            <a:r>
              <a:rPr lang="es-ES" dirty="0" smtClean="0"/>
              <a:t>Menor número de conexiones (</a:t>
            </a:r>
            <a:r>
              <a:rPr lang="es-ES" dirty="0" err="1" smtClean="0"/>
              <a:t>Least</a:t>
            </a:r>
            <a:r>
              <a:rPr lang="es-ES" dirty="0" smtClean="0"/>
              <a:t> </a:t>
            </a:r>
            <a:r>
              <a:rPr lang="es-ES" dirty="0" err="1" smtClean="0"/>
              <a:t>Connections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Ponderación (</a:t>
            </a:r>
            <a:r>
              <a:rPr lang="es-ES" dirty="0" err="1" smtClean="0"/>
              <a:t>Weight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Prioridad</a:t>
            </a:r>
          </a:p>
          <a:p>
            <a:pPr lvl="1"/>
            <a:r>
              <a:rPr lang="es-ES" dirty="0" smtClean="0"/>
              <a:t>Tiempo de respuesta</a:t>
            </a:r>
          </a:p>
          <a:p>
            <a:pPr lvl="1"/>
            <a:r>
              <a:rPr lang="es-ES" dirty="0" smtClean="0"/>
              <a:t>Combinación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1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Productos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Linux Virtual Server</a:t>
            </a:r>
          </a:p>
          <a:p>
            <a:r>
              <a:rPr lang="es-ES" dirty="0" err="1" smtClean="0"/>
              <a:t>BalanceNG</a:t>
            </a:r>
            <a:endParaRPr lang="es-ES" dirty="0" smtClean="0"/>
          </a:p>
          <a:p>
            <a:r>
              <a:rPr lang="es-ES" dirty="0" err="1" smtClean="0"/>
              <a:t>Haproxy</a:t>
            </a:r>
            <a:endParaRPr lang="es-ES" dirty="0" smtClean="0"/>
          </a:p>
          <a:p>
            <a:r>
              <a:rPr lang="es-ES" dirty="0" err="1" smtClean="0"/>
              <a:t>Crossroads</a:t>
            </a:r>
            <a:r>
              <a:rPr lang="es-ES" dirty="0" smtClean="0"/>
              <a:t> Load </a:t>
            </a:r>
            <a:r>
              <a:rPr lang="es-ES" dirty="0" err="1" smtClean="0"/>
              <a:t>Balancer</a:t>
            </a:r>
            <a:endParaRPr lang="es-ES" dirty="0" smtClean="0"/>
          </a:p>
          <a:p>
            <a:r>
              <a:rPr lang="es-ES" dirty="0" smtClean="0"/>
              <a:t>Distributor Load </a:t>
            </a:r>
            <a:r>
              <a:rPr lang="es-ES" dirty="0" err="1" smtClean="0"/>
              <a:t>Balancer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520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Escenario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máquina balanceadora (</a:t>
            </a:r>
            <a:r>
              <a:rPr lang="es-ES" dirty="0" err="1" smtClean="0"/>
              <a:t>nginx</a:t>
            </a:r>
            <a:r>
              <a:rPr lang="es-ES" dirty="0" smtClean="0"/>
              <a:t>, </a:t>
            </a:r>
            <a:r>
              <a:rPr lang="es-ES" dirty="0" err="1" smtClean="0"/>
              <a:t>ZenLoad</a:t>
            </a:r>
            <a:r>
              <a:rPr lang="es-ES" dirty="0" smtClean="0"/>
              <a:t>, </a:t>
            </a:r>
            <a:r>
              <a:rPr lang="es-ES" dirty="0" err="1" smtClean="0"/>
              <a:t>Octopus</a:t>
            </a:r>
            <a:r>
              <a:rPr lang="es-ES" dirty="0" smtClean="0"/>
              <a:t>)            512 MB RAM</a:t>
            </a:r>
          </a:p>
          <a:p>
            <a:r>
              <a:rPr lang="es-ES" dirty="0" smtClean="0"/>
              <a:t>4 servidores finales (back-</a:t>
            </a:r>
            <a:r>
              <a:rPr lang="es-ES" dirty="0" err="1" smtClean="0"/>
              <a:t>end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Ubuntu Server 12.04</a:t>
            </a:r>
          </a:p>
          <a:p>
            <a:pPr lvl="2"/>
            <a:r>
              <a:rPr lang="es-ES" dirty="0" smtClean="0"/>
              <a:t>512 MB RAM</a:t>
            </a:r>
          </a:p>
          <a:p>
            <a:pPr lvl="2"/>
            <a:r>
              <a:rPr lang="es-ES" dirty="0" smtClean="0"/>
              <a:t>512 MB RAM</a:t>
            </a:r>
          </a:p>
          <a:p>
            <a:pPr lvl="2"/>
            <a:r>
              <a:rPr lang="es-ES" dirty="0" smtClean="0"/>
              <a:t>256 MB RAM</a:t>
            </a:r>
          </a:p>
          <a:p>
            <a:pPr lvl="2"/>
            <a:r>
              <a:rPr lang="es-ES" dirty="0" smtClean="0"/>
              <a:t>128 MB RAM</a:t>
            </a:r>
          </a:p>
          <a:p>
            <a:pPr lvl="1"/>
            <a:endParaRPr lang="es-ES" dirty="0" smtClean="0"/>
          </a:p>
        </p:txBody>
      </p:sp>
      <p:sp>
        <p:nvSpPr>
          <p:cNvPr id="4" name="3 Flecha derecha"/>
          <p:cNvSpPr/>
          <p:nvPr/>
        </p:nvSpPr>
        <p:spPr>
          <a:xfrm>
            <a:off x="241176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Instalación</a:t>
            </a:r>
          </a:p>
          <a:p>
            <a:r>
              <a:rPr lang="es-ES" dirty="0"/>
              <a:t>Importar la clave del repositorio.</a:t>
            </a:r>
          </a:p>
          <a:p>
            <a:pPr lvl="1"/>
            <a:r>
              <a:rPr lang="es-ES" dirty="0" smtClean="0"/>
              <a:t>cd </a:t>
            </a:r>
            <a:r>
              <a:rPr lang="es-ES" dirty="0"/>
              <a:t>/</a:t>
            </a:r>
            <a:r>
              <a:rPr lang="es-ES" dirty="0" err="1"/>
              <a:t>tmp</a:t>
            </a:r>
            <a:r>
              <a:rPr lang="es-ES" dirty="0"/>
              <a:t>/</a:t>
            </a:r>
          </a:p>
          <a:p>
            <a:pPr lvl="1"/>
            <a:r>
              <a:rPr lang="es-ES" dirty="0" err="1" smtClean="0"/>
              <a:t>wget</a:t>
            </a:r>
            <a:r>
              <a:rPr lang="es-ES" dirty="0" smtClean="0"/>
              <a:t> </a:t>
            </a:r>
            <a:r>
              <a:rPr lang="es-ES" dirty="0"/>
              <a:t>http://nginx.org/keys/nginx_signing.key</a:t>
            </a:r>
          </a:p>
          <a:p>
            <a:pPr lvl="1"/>
            <a:r>
              <a:rPr lang="es-ES" dirty="0" err="1" smtClean="0"/>
              <a:t>apt-key</a:t>
            </a:r>
            <a:r>
              <a:rPr lang="es-ES" dirty="0" smtClean="0"/>
              <a:t> </a:t>
            </a:r>
            <a:r>
              <a:rPr lang="es-ES" dirty="0" err="1"/>
              <a:t>add</a:t>
            </a:r>
            <a:r>
              <a:rPr lang="es-ES" dirty="0"/>
              <a:t> /</a:t>
            </a:r>
            <a:r>
              <a:rPr lang="es-ES" dirty="0" err="1"/>
              <a:t>tmp</a:t>
            </a:r>
            <a:r>
              <a:rPr lang="es-ES" dirty="0"/>
              <a:t>/</a:t>
            </a:r>
            <a:r>
              <a:rPr lang="es-ES" dirty="0" err="1"/>
              <a:t>nginx_signing.key</a:t>
            </a:r>
            <a:endParaRPr lang="es-ES" dirty="0"/>
          </a:p>
          <a:p>
            <a:pPr lvl="1"/>
            <a:r>
              <a:rPr lang="es-ES" dirty="0" err="1" smtClean="0"/>
              <a:t>rm</a:t>
            </a:r>
            <a:r>
              <a:rPr lang="es-ES" dirty="0" smtClean="0"/>
              <a:t> </a:t>
            </a:r>
            <a:r>
              <a:rPr lang="es-ES" dirty="0"/>
              <a:t>-f /</a:t>
            </a:r>
            <a:r>
              <a:rPr lang="es-ES" dirty="0" err="1"/>
              <a:t>tmp</a:t>
            </a:r>
            <a:r>
              <a:rPr lang="es-ES" dirty="0"/>
              <a:t>/</a:t>
            </a:r>
            <a:r>
              <a:rPr lang="es-ES" dirty="0" err="1"/>
              <a:t>nginx_signing.key</a:t>
            </a:r>
            <a:endParaRPr lang="es-ES" dirty="0"/>
          </a:p>
          <a:p>
            <a:r>
              <a:rPr lang="es-ES" dirty="0"/>
              <a:t>• Anadir el repositorio al fichero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apt</a:t>
            </a:r>
            <a:r>
              <a:rPr lang="es-ES" dirty="0"/>
              <a:t>/</a:t>
            </a:r>
            <a:r>
              <a:rPr lang="es-ES" dirty="0" err="1"/>
              <a:t>sources.list</a:t>
            </a:r>
            <a:endParaRPr lang="es-ES" dirty="0"/>
          </a:p>
          <a:p>
            <a:pPr lvl="1"/>
            <a:r>
              <a:rPr lang="es-ES" dirty="0" smtClean="0"/>
              <a:t>echo </a:t>
            </a:r>
            <a:r>
              <a:rPr lang="es-ES" dirty="0"/>
              <a:t>"</a:t>
            </a:r>
            <a:r>
              <a:rPr lang="es-ES" dirty="0" err="1"/>
              <a:t>deb</a:t>
            </a:r>
            <a:r>
              <a:rPr lang="es-ES" dirty="0"/>
              <a:t> http://nginx.org/packages/ubuntu/ lucid </a:t>
            </a:r>
            <a:r>
              <a:rPr lang="es-ES" dirty="0" err="1"/>
              <a:t>nginx</a:t>
            </a:r>
            <a:r>
              <a:rPr lang="es-ES" dirty="0"/>
              <a:t>" &gt;&gt;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apt</a:t>
            </a:r>
            <a:r>
              <a:rPr lang="es-ES" dirty="0"/>
              <a:t>/</a:t>
            </a:r>
            <a:r>
              <a:rPr lang="es-ES" dirty="0" err="1"/>
              <a:t>sources.list</a:t>
            </a:r>
            <a:endParaRPr lang="es-ES" dirty="0"/>
          </a:p>
          <a:p>
            <a:pPr lvl="1"/>
            <a:r>
              <a:rPr lang="es-ES" dirty="0" smtClean="0"/>
              <a:t>echo </a:t>
            </a:r>
            <a:r>
              <a:rPr lang="es-ES" dirty="0"/>
              <a:t>"</a:t>
            </a:r>
            <a:r>
              <a:rPr lang="es-ES" dirty="0" err="1"/>
              <a:t>deb-src</a:t>
            </a:r>
            <a:r>
              <a:rPr lang="es-ES" dirty="0"/>
              <a:t> http://nginx.org/packages/ubuntu/ lucid </a:t>
            </a:r>
            <a:r>
              <a:rPr lang="es-ES" dirty="0" err="1"/>
              <a:t>nginx</a:t>
            </a:r>
            <a:r>
              <a:rPr lang="es-ES" dirty="0"/>
              <a:t>" &gt;&gt;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apt</a:t>
            </a:r>
            <a:r>
              <a:rPr lang="es-ES" dirty="0"/>
              <a:t>/</a:t>
            </a:r>
            <a:r>
              <a:rPr lang="es-ES" dirty="0" err="1"/>
              <a:t>sources.list</a:t>
            </a:r>
            <a:endParaRPr lang="es-ES" dirty="0"/>
          </a:p>
          <a:p>
            <a:r>
              <a:rPr lang="es-ES" dirty="0"/>
              <a:t>• Instalar el paquete de </a:t>
            </a:r>
            <a:r>
              <a:rPr lang="es-ES" dirty="0" err="1"/>
              <a:t>nginx</a:t>
            </a:r>
            <a:endParaRPr lang="es-ES" dirty="0"/>
          </a:p>
          <a:p>
            <a:pPr lvl="1"/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nginx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7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</a:p>
          <a:p>
            <a:pPr lvl="1"/>
            <a:r>
              <a:rPr lang="es-ES" dirty="0" smtClean="0"/>
              <a:t>Algoritmo basado en ponderación (pesos, </a:t>
            </a:r>
            <a:r>
              <a:rPr lang="es-ES" dirty="0" err="1" smtClean="0"/>
              <a:t>weight</a:t>
            </a:r>
            <a:r>
              <a:rPr lang="es-ES" dirty="0" smtClean="0"/>
              <a:t>)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5" y="2708920"/>
            <a:ext cx="871302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Algoritmo basado en menor número de conexiones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71296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Zen load </a:t>
            </a:r>
            <a:r>
              <a:rPr lang="es-ES" dirty="0" err="1" smtClean="0"/>
              <a:t>balancer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</a:p>
          <a:p>
            <a:pPr lvl="1"/>
            <a:r>
              <a:rPr lang="es-ES" dirty="0" smtClean="0"/>
              <a:t>ISO montado sobre </a:t>
            </a:r>
            <a:r>
              <a:rPr lang="es-ES" dirty="0" err="1" smtClean="0"/>
              <a:t>Debian</a:t>
            </a:r>
            <a:endParaRPr lang="es-ES" dirty="0" smtClean="0"/>
          </a:p>
          <a:p>
            <a:pPr lvl="1"/>
            <a:r>
              <a:rPr lang="es-ES" dirty="0" smtClean="0"/>
              <a:t>Paquete tar.gz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3249028"/>
            <a:ext cx="5760492" cy="35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147</TotalTime>
  <Words>585</Words>
  <Application>Microsoft Office PowerPoint</Application>
  <PresentationFormat>Presentación en pantalla (4:3)</PresentationFormat>
  <Paragraphs>122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Viajes</vt:lpstr>
      <vt:lpstr>BalaNCEADORES DE CARGA Y ALGORITMOS DE BALANCEO</vt:lpstr>
      <vt:lpstr>Introducción</vt:lpstr>
      <vt:lpstr>Balanceadores de carga software</vt:lpstr>
      <vt:lpstr>Productos software</vt:lpstr>
      <vt:lpstr>Escenario</vt:lpstr>
      <vt:lpstr>Nginx</vt:lpstr>
      <vt:lpstr>Nginx</vt:lpstr>
      <vt:lpstr>nginx</vt:lpstr>
      <vt:lpstr>Zen load balancer</vt:lpstr>
      <vt:lpstr>Zen load balancer</vt:lpstr>
      <vt:lpstr>Zen load balancer</vt:lpstr>
      <vt:lpstr>Zen load balancer</vt:lpstr>
      <vt:lpstr>Zen load balancer</vt:lpstr>
      <vt:lpstr>Zen load balancer</vt:lpstr>
      <vt:lpstr>Zen load balancer</vt:lpstr>
      <vt:lpstr>Octopus load balancer</vt:lpstr>
      <vt:lpstr>Octopus load balancer</vt:lpstr>
      <vt:lpstr>Octopus load balancer</vt:lpstr>
      <vt:lpstr>Octopus load balancer</vt:lpstr>
      <vt:lpstr>Octopus load balancer</vt:lpstr>
      <vt:lpstr>Comparativa</vt:lpstr>
      <vt:lpstr>Medidas con siege</vt:lpstr>
      <vt:lpstr>Medidas con siege</vt:lpstr>
      <vt:lpstr>Medidas con siege</vt:lpstr>
      <vt:lpstr>Medidas con apache benchmark</vt:lpstr>
      <vt:lpstr>Medidas con apache benchmark</vt:lpstr>
      <vt:lpstr>bibliografía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BalaNCEADORES DE CARGA Y ALGORITMOS DE BALANCEO</dc:title>
  <dc:creator>Alex</dc:creator>
  <cp:lastModifiedBy>Alex</cp:lastModifiedBy>
  <cp:revision>21</cp:revision>
  <dcterms:created xsi:type="dcterms:W3CDTF">2015-05-26T12:49:06Z</dcterms:created>
  <dcterms:modified xsi:type="dcterms:W3CDTF">2015-05-26T17:51:12Z</dcterms:modified>
</cp:coreProperties>
</file>