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71" r:id="rId5"/>
    <p:sldId id="257" r:id="rId6"/>
    <p:sldId id="258" r:id="rId7"/>
    <p:sldId id="259" r:id="rId8"/>
    <p:sldId id="261" r:id="rId9"/>
    <p:sldId id="269" r:id="rId10"/>
    <p:sldId id="270" r:id="rId11"/>
    <p:sldId id="262" r:id="rId12"/>
    <p:sldId id="263" r:id="rId13"/>
    <p:sldId id="264" r:id="rId14"/>
    <p:sldId id="265" r:id="rId15"/>
    <p:sldId id="267" r:id="rId16"/>
    <p:sldId id="266"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F7D588-33FD-4FF7-BEB4-B0B901567815}" v="2" dt="2024-07-25T05:27:34.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basha Shaik" userId="416f6e52e1fb1faa" providerId="LiveId" clId="{B2F7D588-33FD-4FF7-BEB4-B0B901567815}"/>
    <pc:docChg chg="undo custSel addSld modSld sldOrd">
      <pc:chgData name="Mabasha Shaik" userId="416f6e52e1fb1faa" providerId="LiveId" clId="{B2F7D588-33FD-4FF7-BEB4-B0B901567815}" dt="2024-07-25T05:29:19.848" v="248" actId="20577"/>
      <pc:docMkLst>
        <pc:docMk/>
      </pc:docMkLst>
      <pc:sldChg chg="modSp mod">
        <pc:chgData name="Mabasha Shaik" userId="416f6e52e1fb1faa" providerId="LiveId" clId="{B2F7D588-33FD-4FF7-BEB4-B0B901567815}" dt="2024-07-25T05:29:19.848" v="248" actId="20577"/>
        <pc:sldMkLst>
          <pc:docMk/>
          <pc:sldMk cId="958589618" sldId="266"/>
        </pc:sldMkLst>
        <pc:spChg chg="mod">
          <ac:chgData name="Mabasha Shaik" userId="416f6e52e1fb1faa" providerId="LiveId" clId="{B2F7D588-33FD-4FF7-BEB4-B0B901567815}" dt="2024-07-25T05:29:19.848" v="248" actId="20577"/>
          <ac:spMkLst>
            <pc:docMk/>
            <pc:sldMk cId="958589618" sldId="266"/>
            <ac:spMk id="3" creationId="{27EBACB0-5504-CAD6-951C-D14217A08A80}"/>
          </ac:spMkLst>
        </pc:spChg>
      </pc:sldChg>
      <pc:sldChg chg="modSp new mod ord">
        <pc:chgData name="Mabasha Shaik" userId="416f6e52e1fb1faa" providerId="LiveId" clId="{B2F7D588-33FD-4FF7-BEB4-B0B901567815}" dt="2024-07-24T14:57:48.692" v="36" actId="14100"/>
        <pc:sldMkLst>
          <pc:docMk/>
          <pc:sldMk cId="1082301421" sldId="271"/>
        </pc:sldMkLst>
        <pc:spChg chg="mod">
          <ac:chgData name="Mabasha Shaik" userId="416f6e52e1fb1faa" providerId="LiveId" clId="{B2F7D588-33FD-4FF7-BEB4-B0B901567815}" dt="2024-07-24T14:57:48.692" v="36" actId="14100"/>
          <ac:spMkLst>
            <pc:docMk/>
            <pc:sldMk cId="1082301421" sldId="271"/>
            <ac:spMk id="2" creationId="{953F4C0D-430F-E3C9-2245-A135594D71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basha17/Employee_Burnout_Predi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4C0D-430F-E3C9-2245-A135594D71D9}"/>
              </a:ext>
            </a:extLst>
          </p:cNvPr>
          <p:cNvSpPr>
            <a:spLocks noGrp="1"/>
          </p:cNvSpPr>
          <p:nvPr>
            <p:ph type="title"/>
          </p:nvPr>
        </p:nvSpPr>
        <p:spPr>
          <a:xfrm>
            <a:off x="570271" y="2349910"/>
            <a:ext cx="11040537" cy="1845810"/>
          </a:xfrm>
        </p:spPr>
        <p:txBody>
          <a:bodyPr>
            <a:noAutofit/>
          </a:bodyPr>
          <a:lstStyle/>
          <a:p>
            <a:r>
              <a:rPr lang="en-US" sz="6000" dirty="0">
                <a:solidFill>
                  <a:schemeClr val="accent1"/>
                </a:solidFill>
              </a:rPr>
              <a:t>Employee Burnout Prediction</a:t>
            </a:r>
            <a:endParaRPr lang="en-IN" sz="6000" dirty="0">
              <a:solidFill>
                <a:schemeClr val="accent1"/>
              </a:solidFill>
            </a:endParaRPr>
          </a:p>
        </p:txBody>
      </p:sp>
    </p:spTree>
    <p:extLst>
      <p:ext uri="{BB962C8B-B14F-4D97-AF65-F5344CB8AC3E}">
        <p14:creationId xmlns:p14="http://schemas.microsoft.com/office/powerpoint/2010/main" val="108230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pPr marL="0" indent="0">
              <a:buNone/>
            </a:pPr>
            <a:r>
              <a:rPr lang="en-US" sz="2400" dirty="0"/>
              <a:t>The project was customized to fit the organization's particular requirements and environment. The techniques for gathering and analyzing data have been modified to the particular group of workers, guaranteeing the applicability and significance of the discoveries and actions. The project was customized to meet the organization's unique issues and advance intended results by taking into account the organization's values, culture, and goals. This modification allowed for the creation of a project that is specifically tailored to the organization's needs in order to effectively manage employee burnout and promote a positive work environment.</a:t>
            </a:r>
          </a:p>
        </p:txBody>
      </p:sp>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pPr marL="0" lvl="0" indent="0">
              <a:lnSpc>
                <a:spcPct val="107000"/>
              </a:lnSpc>
              <a:spcAft>
                <a:spcPts val="800"/>
              </a:spcAft>
              <a:buNone/>
              <a:tabLst>
                <a:tab pos="457200" algn="l"/>
              </a:tabLst>
            </a:pPr>
            <a:r>
              <a:rPr lang="en-IN" sz="3200" kern="100" dirty="0">
                <a:effectLst/>
                <a:ea typeface="Calibri" panose="020F0502020204030204" pitchFamily="34" charset="0"/>
                <a:cs typeface="Times New Roman" panose="02020603050405020304" pitchFamily="18" charset="0"/>
              </a:rPr>
              <a:t>Model Selection:</a:t>
            </a:r>
          </a:p>
          <a:p>
            <a:pPr lvl="0">
              <a:lnSpc>
                <a:spcPct val="107000"/>
              </a:lnSpc>
              <a:spcAft>
                <a:spcPts val="800"/>
              </a:spcAft>
              <a:buFont typeface="Wingdings" panose="05000000000000000000" pitchFamily="2" charset="2"/>
              <a:buChar char="q"/>
              <a:tabLst>
                <a:tab pos="457200" algn="l"/>
              </a:tabLst>
            </a:pPr>
            <a:r>
              <a:rPr lang="en-IN" sz="1800" kern="100" dirty="0">
                <a:effectLst/>
                <a:ea typeface="Calibri" panose="020F0502020204030204" pitchFamily="34" charset="0"/>
                <a:cs typeface="Times New Roman" panose="02020603050405020304" pitchFamily="18" charset="0"/>
              </a:rPr>
              <a:t>Chosen Model: Supervised linear regression was selected due to its simplicity and interpretability.</a:t>
            </a:r>
          </a:p>
          <a:p>
            <a:pPr lvl="0">
              <a:lnSpc>
                <a:spcPct val="107000"/>
              </a:lnSpc>
              <a:spcAft>
                <a:spcPts val="800"/>
              </a:spcAft>
              <a:buFont typeface="Wingdings" panose="05000000000000000000" pitchFamily="2" charset="2"/>
              <a:buChar char="q"/>
              <a:tabLst>
                <a:tab pos="457200" algn="l"/>
              </a:tabLst>
            </a:pPr>
            <a:r>
              <a:rPr lang="en-IN" sz="1800" kern="100" dirty="0">
                <a:effectLst/>
                <a:ea typeface="Calibri" panose="020F0502020204030204" pitchFamily="34" charset="0"/>
                <a:cs typeface="Times New Roman" panose="02020603050405020304" pitchFamily="18" charset="0"/>
              </a:rPr>
              <a:t>Selection Criteria: Models were evaluated based on performance metrics such as R-squared and Mean Squared Error (MSE) and Mean Absolute Error.</a:t>
            </a:r>
          </a:p>
          <a:p>
            <a:pPr marL="0" lvl="0" indent="0">
              <a:lnSpc>
                <a:spcPct val="107000"/>
              </a:lnSpc>
              <a:spcAft>
                <a:spcPts val="800"/>
              </a:spcAft>
              <a:buNone/>
              <a:tabLst>
                <a:tab pos="457200" algn="l"/>
              </a:tabLst>
            </a:pPr>
            <a:r>
              <a:rPr lang="en-IN" sz="3200" kern="100" dirty="0">
                <a:effectLst/>
                <a:ea typeface="Calibri" panose="020F0502020204030204" pitchFamily="34" charset="0"/>
                <a:cs typeface="Times New Roman" panose="02020603050405020304" pitchFamily="18" charset="0"/>
              </a:rPr>
              <a:t>Feature Engineering:</a:t>
            </a:r>
          </a:p>
          <a:p>
            <a:pPr lvl="0">
              <a:lnSpc>
                <a:spcPct val="107000"/>
              </a:lnSpc>
              <a:spcAft>
                <a:spcPts val="800"/>
              </a:spcAft>
              <a:buFont typeface="Wingdings" panose="05000000000000000000" pitchFamily="2" charset="2"/>
              <a:buChar char="q"/>
              <a:tabLst>
                <a:tab pos="457200" algn="l"/>
              </a:tabLst>
            </a:pPr>
            <a:r>
              <a:rPr lang="en-IN" sz="1800" kern="100" dirty="0">
                <a:effectLst/>
                <a:ea typeface="Calibri" panose="020F0502020204030204" pitchFamily="34" charset="0"/>
                <a:cs typeface="Times New Roman" panose="02020603050405020304" pitchFamily="18" charset="0"/>
              </a:rPr>
              <a:t>Categorical to Numerical: Converted categorical variables like gender and company name to numerical values using </a:t>
            </a:r>
            <a:r>
              <a:rPr lang="en-IN" kern="100" dirty="0">
                <a:ea typeface="Calibri" panose="020F0502020204030204" pitchFamily="34" charset="0"/>
                <a:cs typeface="Times New Roman" panose="02020603050405020304" pitchFamily="18" charset="0"/>
              </a:rPr>
              <a:t>Label Encoder.</a:t>
            </a:r>
          </a:p>
          <a:p>
            <a:pPr lvl="0">
              <a:lnSpc>
                <a:spcPct val="107000"/>
              </a:lnSpc>
              <a:spcAft>
                <a:spcPts val="800"/>
              </a:spcAft>
              <a:buFont typeface="Wingdings" panose="05000000000000000000" pitchFamily="2" charset="2"/>
              <a:buChar char="q"/>
              <a:tabLst>
                <a:tab pos="457200" algn="l"/>
              </a:tabLst>
            </a:pPr>
            <a:r>
              <a:rPr lang="en-IN" sz="1800" kern="100" dirty="0">
                <a:effectLst/>
                <a:ea typeface="Calibri" panose="020F0502020204030204" pitchFamily="34" charset="0"/>
                <a:cs typeface="Times New Roman" panose="02020603050405020304" pitchFamily="18" charset="0"/>
              </a:rPr>
              <a:t>Important Features: Identified mental fatigue score as the most significant predictor of burn rate.</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82532"/>
            <a:ext cx="10431366" cy="1188720"/>
          </a:xfrm>
        </p:spPr>
        <p:txBody>
          <a:bodyPr/>
          <a:lstStyle/>
          <a:p>
            <a:pPr marL="342900" lvl="0" indent="-342900">
              <a:lnSpc>
                <a:spcPct val="107000"/>
              </a:lnSpc>
              <a:spcAft>
                <a:spcPts val="800"/>
              </a:spcAft>
              <a:buFont typeface="Arial" panose="020B0604020202020204" pitchFamily="34" charset="0"/>
              <a:buChar char="•"/>
              <a:tabLst>
                <a:tab pos="457200" algn="l"/>
              </a:tabLst>
            </a:pPr>
            <a:r>
              <a:rPr lang="en-IN" sz="1600" kern="100" dirty="0">
                <a:effectLst/>
                <a:latin typeface="Book Antiqua" panose="02040602050305030304" pitchFamily="18" charset="0"/>
                <a:ea typeface="Calibri" panose="020F0502020204030204" pitchFamily="34" charset="0"/>
                <a:cs typeface="Times New Roman" panose="02020603050405020304" pitchFamily="18" charset="0"/>
              </a:rPr>
              <a:t>Mental fatigue score is highly correlated with burn rate.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600" kern="100" dirty="0">
                <a:effectLst/>
                <a:latin typeface="Book Antiqua" panose="02040602050305030304" pitchFamily="18" charset="0"/>
                <a:ea typeface="Calibri" panose="020F0502020204030204" pitchFamily="34" charset="0"/>
                <a:cs typeface="Times New Roman" panose="02020603050405020304" pitchFamily="18" charset="0"/>
              </a:rPr>
              <a:t>Employees with higher resource allocation tend to have a lower burn rate.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8B7D7FE0-AAFE-30A8-E71A-B79191733F41}"/>
              </a:ext>
            </a:extLst>
          </p:cNvPr>
          <p:cNvPicPr>
            <a:picLocks noChangeAspect="1"/>
          </p:cNvPicPr>
          <p:nvPr/>
        </p:nvPicPr>
        <p:blipFill rotWithShape="1">
          <a:blip r:embed="rId2"/>
          <a:srcRect l="4563" t="29650" r="25263" b="5455"/>
          <a:stretch/>
        </p:blipFill>
        <p:spPr>
          <a:xfrm>
            <a:off x="463826" y="3140765"/>
            <a:ext cx="5910470" cy="3074505"/>
          </a:xfrm>
          <a:prstGeom prst="rect">
            <a:avLst/>
          </a:prstGeom>
        </p:spPr>
      </p:pic>
      <p:pic>
        <p:nvPicPr>
          <p:cNvPr id="9" name="Picture 8">
            <a:extLst>
              <a:ext uri="{FF2B5EF4-FFF2-40B4-BE49-F238E27FC236}">
                <a16:creationId xmlns:a16="http://schemas.microsoft.com/office/drawing/2014/main" id="{0C81D6F4-C1C3-3CAB-4A8F-86A19C6D8D53}"/>
              </a:ext>
            </a:extLst>
          </p:cNvPr>
          <p:cNvPicPr>
            <a:picLocks noChangeAspect="1"/>
          </p:cNvPicPr>
          <p:nvPr/>
        </p:nvPicPr>
        <p:blipFill rotWithShape="1">
          <a:blip r:embed="rId3"/>
          <a:srcRect l="3660" t="18933" r="26675" b="15242"/>
          <a:stretch/>
        </p:blipFill>
        <p:spPr>
          <a:xfrm>
            <a:off x="6467059" y="3195392"/>
            <a:ext cx="5420141" cy="2880730"/>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buNone/>
            </a:pPr>
            <a:r>
              <a:rPr lang="en-US" dirty="0"/>
              <a:t>GitHub link:</a:t>
            </a:r>
          </a:p>
          <a:p>
            <a:r>
              <a:rPr lang="en-US" dirty="0">
                <a:hlinkClick r:id="rId2"/>
              </a:rPr>
              <a:t> </a:t>
            </a:r>
            <a:r>
              <a:rPr lang="en-US" dirty="0">
                <a:hlinkClick r:id="rId2"/>
              </a:rPr>
              <a:t>https://github.com/mabasha17/Employee_Burnout_Prediction</a:t>
            </a:r>
            <a:endParaRPr lang="en-US" dirty="0"/>
          </a:p>
          <a:p>
            <a:pPr marL="0" indent="0">
              <a:buNone/>
            </a:pPr>
            <a:r>
              <a:rPr lang="en-US" dirty="0"/>
              <a:t>LinkedIn profile:</a:t>
            </a:r>
          </a:p>
          <a:p>
            <a:r>
              <a:rPr lang="en-US" dirty="0"/>
              <a:t>https://www.linkedin.com/in/mabasha/</a:t>
            </a:r>
          </a:p>
        </p:txBody>
      </p:sp>
    </p:spTree>
    <p:extLst>
      <p:ext uri="{BB962C8B-B14F-4D97-AF65-F5344CB8AC3E}">
        <p14:creationId xmlns:p14="http://schemas.microsoft.com/office/powerpoint/2010/main" val="95858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2688-7146-8C38-5CF2-56E884796B12}"/>
              </a:ext>
            </a:extLst>
          </p:cNvPr>
          <p:cNvSpPr>
            <a:spLocks noGrp="1"/>
          </p:cNvSpPr>
          <p:nvPr>
            <p:ph type="title"/>
          </p:nvPr>
        </p:nvSpPr>
        <p:spPr>
          <a:xfrm>
            <a:off x="3176920" y="2365251"/>
            <a:ext cx="7146523" cy="1676923"/>
          </a:xfrm>
        </p:spPr>
        <p:txBody>
          <a:bodyPr>
            <a:normAutofit/>
          </a:bodyPr>
          <a:lstStyle/>
          <a:p>
            <a:r>
              <a:rPr lang="en-US" sz="8800" dirty="0">
                <a:solidFill>
                  <a:schemeClr val="accent1"/>
                </a:solidFill>
              </a:rPr>
              <a:t>Thank you</a:t>
            </a:r>
            <a:endParaRPr lang="en-IN" sz="8800" dirty="0">
              <a:solidFill>
                <a:schemeClr val="accent1"/>
              </a:solidFill>
            </a:endParaRPr>
          </a:p>
        </p:txBody>
      </p:sp>
    </p:spTree>
    <p:extLst>
      <p:ext uri="{BB962C8B-B14F-4D97-AF65-F5344CB8AC3E}">
        <p14:creationId xmlns:p14="http://schemas.microsoft.com/office/powerpoint/2010/main" val="143182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5" y="2495444"/>
            <a:ext cx="6675012" cy="3590723"/>
          </a:xfrm>
        </p:spPr>
        <p:txBody>
          <a:bodyPr>
            <a:normAutofit/>
          </a:bodyPr>
          <a:lstStyle/>
          <a:p>
            <a:r>
              <a:rPr lang="en-GB" sz="2000" b="1" dirty="0">
                <a:solidFill>
                  <a:schemeClr val="tx1"/>
                </a:solidFill>
              </a:rPr>
              <a:t>Name : Shaik Mabasha</a:t>
            </a:r>
          </a:p>
          <a:p>
            <a:r>
              <a:rPr lang="en-GB" sz="2000" b="1" dirty="0">
                <a:solidFill>
                  <a:schemeClr val="tx1"/>
                </a:solidFill>
              </a:rPr>
              <a:t>Reg No: AP22110011144</a:t>
            </a:r>
          </a:p>
          <a:p>
            <a:r>
              <a:rPr lang="en-GB" sz="2000" b="1" dirty="0">
                <a:solidFill>
                  <a:schemeClr val="tx1"/>
                </a:solidFill>
              </a:rPr>
              <a:t>College name: SRM university AP</a:t>
            </a:r>
          </a:p>
          <a:p>
            <a:r>
              <a:rPr lang="en-GB" sz="2000" b="1" dirty="0">
                <a:solidFill>
                  <a:schemeClr val="tx1"/>
                </a:solidFill>
              </a:rPr>
              <a:t>Company name: EDUnet</a:t>
            </a:r>
          </a:p>
          <a:p>
            <a:r>
              <a:rPr lang="en-GB" sz="2000" b="1" dirty="0">
                <a:solidFill>
                  <a:schemeClr val="tx1"/>
                </a:solidFill>
              </a:rPr>
              <a:t>Domain: ai</a:t>
            </a:r>
          </a:p>
          <a:p>
            <a:r>
              <a:rPr lang="en-GB" sz="2000" b="1" dirty="0">
                <a:solidFill>
                  <a:schemeClr val="tx1"/>
                </a:solidFill>
              </a:rPr>
              <a:t>Internship start date: 06-06-2024</a:t>
            </a:r>
          </a:p>
          <a:p>
            <a:r>
              <a:rPr lang="en-GB" sz="2000" b="1" dirty="0">
                <a:solidFill>
                  <a:schemeClr val="tx1"/>
                </a:solidFill>
              </a:rPr>
              <a:t>Internship end date: 31-07-2024</a:t>
            </a: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A88B9F30-A90E-16DC-71DA-31447BE72F51}"/>
              </a:ext>
            </a:extLst>
          </p:cNvPr>
          <p:cNvPicPr>
            <a:picLocks noChangeAspect="1"/>
          </p:cNvPicPr>
          <p:nvPr/>
        </p:nvPicPr>
        <p:blipFill>
          <a:blip r:embed="rId2"/>
          <a:stretch>
            <a:fillRect/>
          </a:stretch>
        </p:blipFill>
        <p:spPr>
          <a:xfrm>
            <a:off x="6437657" y="1753887"/>
            <a:ext cx="4005056" cy="41536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758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50575" y="1890876"/>
            <a:ext cx="11160233" cy="2423767"/>
          </a:xfrm>
        </p:spPr>
        <p:txBody>
          <a:bodyPr/>
          <a:lstStyle/>
          <a:p>
            <a:r>
              <a:rPr lang="en-US" sz="1800" dirty="0"/>
              <a:t>Problem statement: To develop a predictive model for employee burnout using machine learning techniques. By analyzing various workplace factors and employee data, we seek to identify key indicators of burnout and provide actionable insights to help organizations implement proactive measures. Our goal is to enhance employee well-being, improve job satisfaction, and increase overall productivity by preventing burnout before it manifests."</a:t>
            </a:r>
            <a:endParaRPr lang="en-US" dirty="0"/>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4" name="Content Placeholder 3">
            <a:extLst>
              <a:ext uri="{FF2B5EF4-FFF2-40B4-BE49-F238E27FC236}">
                <a16:creationId xmlns:a16="http://schemas.microsoft.com/office/drawing/2014/main" id="{48FCAD18-9677-9CD3-3921-D0A6382BD85D}"/>
              </a:ext>
            </a:extLst>
          </p:cNvPr>
          <p:cNvSpPr>
            <a:spLocks noGrp="1"/>
          </p:cNvSpPr>
          <p:nvPr>
            <p:ph idx="1"/>
          </p:nvPr>
        </p:nvSpPr>
        <p:spPr/>
        <p:txBody>
          <a:bodyPr>
            <a:normAutofit/>
          </a:bodyPr>
          <a:lstStyle/>
          <a:p>
            <a:r>
              <a:rPr lang="en-US" dirty="0"/>
              <a:t>Agenda: Development of Employee Burnout Prediction Model</a:t>
            </a:r>
          </a:p>
          <a:p>
            <a:r>
              <a:rPr lang="en-US" dirty="0"/>
              <a:t>Data Collection and Preprocessing</a:t>
            </a:r>
          </a:p>
          <a:p>
            <a:r>
              <a:rPr lang="en-US" dirty="0"/>
              <a:t>Project Overview</a:t>
            </a:r>
          </a:p>
          <a:p>
            <a:r>
              <a:rPr lang="en-US" dirty="0"/>
              <a:t>End users</a:t>
            </a:r>
          </a:p>
          <a:p>
            <a:r>
              <a:rPr lang="en-US" dirty="0"/>
              <a:t>Solution and value proposition</a:t>
            </a:r>
          </a:p>
          <a:p>
            <a:r>
              <a:rPr lang="en-US" dirty="0"/>
              <a:t>Customization for Organization</a:t>
            </a:r>
          </a:p>
          <a:p>
            <a:r>
              <a:rPr lang="en-US" dirty="0"/>
              <a:t>Modelling</a:t>
            </a:r>
          </a:p>
          <a:p>
            <a:r>
              <a:rPr lang="en-US" dirty="0"/>
              <a:t>Results</a:t>
            </a:r>
          </a:p>
          <a:p>
            <a:endParaRPr lang="en-IN" dirty="0"/>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marL="0" indent="0">
              <a:buNone/>
            </a:pPr>
            <a:r>
              <a:rPr lang="en-US" sz="2400" dirty="0"/>
              <a:t>This project focuses on developing a predictive model for employee burnout using machine learning techniques. By analyzing various workplace factors such as workload, job satisfaction, and support systems, the model aims to identify key indicators of burnout and predict burnout levels. This enables organizations to proactively address burnout risks, ensuring a healthier and more productive work environment.</a:t>
            </a:r>
            <a:endParaRPr lang="en-IN" sz="2400" dirty="0"/>
          </a:p>
          <a:p>
            <a:endParaRPr lang="en-US" dirty="0"/>
          </a:p>
        </p:txBody>
      </p:sp>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8F48-6572-9BA8-A33F-046DD70ADE69}"/>
              </a:ext>
            </a:extLst>
          </p:cNvPr>
          <p:cNvSpPr>
            <a:spLocks noGrp="1"/>
          </p:cNvSpPr>
          <p:nvPr>
            <p:ph type="title"/>
          </p:nvPr>
        </p:nvSpPr>
        <p:spPr>
          <a:xfrm>
            <a:off x="581191" y="882650"/>
            <a:ext cx="11029615" cy="761393"/>
          </a:xfrm>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88EFB0ED-5E16-6CE9-F08E-569D7BD4AAEE}"/>
              </a:ext>
            </a:extLst>
          </p:cNvPr>
          <p:cNvSpPr>
            <a:spLocks noGrp="1"/>
          </p:cNvSpPr>
          <p:nvPr>
            <p:ph idx="1"/>
          </p:nvPr>
        </p:nvSpPr>
        <p:spPr>
          <a:xfrm>
            <a:off x="463826" y="1934817"/>
            <a:ext cx="11357113" cy="4479235"/>
          </a:xfrm>
        </p:spPr>
        <p:txBody>
          <a:bodyPr>
            <a:normAutofit lnSpcReduction="10000"/>
          </a:bodyPr>
          <a:lstStyle/>
          <a:p>
            <a:r>
              <a:rPr lang="en-IN" sz="1900" b="0" kern="100" cap="none" dirty="0">
                <a:effectLst/>
                <a:ea typeface="Calibri" panose="020F0502020204030204" pitchFamily="34" charset="0"/>
                <a:cs typeface="Times New Roman" panose="02020603050405020304" pitchFamily="18" charset="0"/>
              </a:rPr>
              <a:t>Source: the dataset was sourced from </a:t>
            </a:r>
            <a:r>
              <a:rPr lang="en-IN" sz="1900" b="0" kern="100" cap="none" dirty="0">
                <a:ea typeface="Calibri" panose="020F0502020204030204" pitchFamily="34" charset="0"/>
                <a:cs typeface="Times New Roman" panose="02020603050405020304" pitchFamily="18" charset="0"/>
              </a:rPr>
              <a:t>K</a:t>
            </a:r>
            <a:r>
              <a:rPr lang="en-IN" sz="1900" b="0" kern="100" cap="none" dirty="0">
                <a:effectLst/>
                <a:ea typeface="Calibri" panose="020F0502020204030204" pitchFamily="34" charset="0"/>
                <a:cs typeface="Times New Roman" panose="02020603050405020304" pitchFamily="18" charset="0"/>
              </a:rPr>
              <a:t>aggle, a platform known for hosting various datasets for data science and machine learning projects.</a:t>
            </a:r>
            <a:br>
              <a:rPr lang="en-IN" sz="1900" b="0" kern="100" cap="none" dirty="0">
                <a:effectLst/>
                <a:ea typeface="Calibri" panose="020F0502020204030204" pitchFamily="34" charset="0"/>
                <a:cs typeface="Times New Roman" panose="02020603050405020304" pitchFamily="18" charset="0"/>
              </a:rPr>
            </a:br>
            <a:r>
              <a:rPr lang="en-IN" sz="1900" b="1" kern="100" cap="none" dirty="0">
                <a:effectLst/>
                <a:ea typeface="Calibri" panose="020F0502020204030204" pitchFamily="34" charset="0"/>
                <a:cs typeface="Times New Roman" panose="02020603050405020304" pitchFamily="18" charset="0"/>
              </a:rPr>
              <a:t>1.employee ID: </a:t>
            </a:r>
            <a:r>
              <a:rPr lang="en-IN" sz="1900" b="0" kern="100" cap="none" dirty="0">
                <a:effectLst/>
                <a:ea typeface="Calibri" panose="020F0502020204030204" pitchFamily="34" charset="0"/>
                <a:cs typeface="Times New Roman" panose="02020603050405020304" pitchFamily="18" charset="0"/>
              </a:rPr>
              <a:t>unique identifier for each employee.</a:t>
            </a:r>
            <a:br>
              <a:rPr lang="en-IN" sz="1900" b="0" kern="100" cap="none" dirty="0">
                <a:effectLst/>
                <a:ea typeface="Calibri" panose="020F0502020204030204" pitchFamily="34" charset="0"/>
                <a:cs typeface="Times New Roman" panose="02020603050405020304" pitchFamily="18" charset="0"/>
              </a:rPr>
            </a:br>
            <a:r>
              <a:rPr lang="en-IN" sz="1900" b="1" kern="100" cap="none" dirty="0">
                <a:ea typeface="Calibri" panose="020F0502020204030204" pitchFamily="34" charset="0"/>
                <a:cs typeface="Times New Roman" panose="02020603050405020304" pitchFamily="18" charset="0"/>
              </a:rPr>
              <a:t>2.</a:t>
            </a:r>
            <a:r>
              <a:rPr lang="en-IN" sz="1900" b="1" kern="100" cap="none" dirty="0">
                <a:effectLst/>
                <a:ea typeface="Calibri" panose="020F0502020204030204" pitchFamily="34" charset="0"/>
                <a:cs typeface="Times New Roman" panose="02020603050405020304" pitchFamily="18" charset="0"/>
              </a:rPr>
              <a:t>Date of joining: </a:t>
            </a:r>
            <a:r>
              <a:rPr lang="en-IN" sz="1900" b="0" kern="100" cap="none" dirty="0">
                <a:effectLst/>
                <a:ea typeface="Calibri" panose="020F0502020204030204" pitchFamily="34" charset="0"/>
                <a:cs typeface="Times New Roman" panose="02020603050405020304" pitchFamily="18" charset="0"/>
              </a:rPr>
              <a:t>the date when the employee joined the company.</a:t>
            </a:r>
            <a:br>
              <a:rPr lang="en-IN" sz="1900" b="0" kern="100" cap="none" dirty="0">
                <a:effectLst/>
                <a:ea typeface="Calibri" panose="020F0502020204030204" pitchFamily="34" charset="0"/>
                <a:cs typeface="Times New Roman" panose="02020603050405020304" pitchFamily="18" charset="0"/>
              </a:rPr>
            </a:br>
            <a:r>
              <a:rPr lang="en-IN" sz="1900" b="1" kern="100" cap="none" dirty="0">
                <a:ea typeface="Calibri" panose="020F0502020204030204" pitchFamily="34" charset="0"/>
                <a:cs typeface="Times New Roman" panose="02020603050405020304" pitchFamily="18" charset="0"/>
              </a:rPr>
              <a:t>3.</a:t>
            </a:r>
            <a:r>
              <a:rPr lang="en-IN" sz="1900" b="1" kern="100" cap="none" dirty="0">
                <a:effectLst/>
                <a:ea typeface="Calibri" panose="020F0502020204030204" pitchFamily="34" charset="0"/>
                <a:cs typeface="Times New Roman" panose="02020603050405020304" pitchFamily="18" charset="0"/>
              </a:rPr>
              <a:t>Gender: </a:t>
            </a:r>
            <a:r>
              <a:rPr lang="en-IN" sz="1900" b="0" kern="100" cap="none" dirty="0">
                <a:effectLst/>
                <a:ea typeface="Calibri" panose="020F0502020204030204" pitchFamily="34" charset="0"/>
                <a:cs typeface="Times New Roman" panose="02020603050405020304" pitchFamily="18" charset="0"/>
              </a:rPr>
              <a:t>the gender of the employee (male/ female).</a:t>
            </a:r>
            <a:br>
              <a:rPr lang="en-IN" sz="1900" b="0" kern="100" cap="none" dirty="0">
                <a:effectLst/>
                <a:ea typeface="Calibri" panose="020F0502020204030204" pitchFamily="34" charset="0"/>
                <a:cs typeface="Times New Roman" panose="02020603050405020304" pitchFamily="18" charset="0"/>
              </a:rPr>
            </a:br>
            <a:r>
              <a:rPr lang="en-IN" sz="1900" b="1" kern="100" cap="none" dirty="0">
                <a:effectLst/>
                <a:ea typeface="Calibri" panose="020F0502020204030204" pitchFamily="34" charset="0"/>
                <a:cs typeface="Times New Roman" panose="02020603050405020304" pitchFamily="18" charset="0"/>
              </a:rPr>
              <a:t>4.Company type: </a:t>
            </a:r>
            <a:r>
              <a:rPr lang="en-IN" sz="1900" b="0" kern="100" cap="none" dirty="0">
                <a:effectLst/>
                <a:ea typeface="Calibri" panose="020F0502020204030204" pitchFamily="34" charset="0"/>
                <a:cs typeface="Times New Roman" panose="02020603050405020304" pitchFamily="18" charset="0"/>
              </a:rPr>
              <a:t>the type of the company where the employee is working. (Service/product)</a:t>
            </a:r>
            <a:br>
              <a:rPr lang="en-IN" sz="1900" b="0" kern="100" cap="none" dirty="0">
                <a:effectLst/>
                <a:ea typeface="Calibri" panose="020F0502020204030204" pitchFamily="34" charset="0"/>
                <a:cs typeface="Times New Roman" panose="02020603050405020304" pitchFamily="18" charset="0"/>
              </a:rPr>
            </a:br>
            <a:r>
              <a:rPr lang="en-IN" sz="1900" b="1" kern="100" cap="none" dirty="0">
                <a:effectLst/>
                <a:ea typeface="Calibri" panose="020F0502020204030204" pitchFamily="34" charset="0"/>
                <a:cs typeface="Times New Roman" panose="02020603050405020304" pitchFamily="18" charset="0"/>
              </a:rPr>
              <a:t>5.WFH setup availability</a:t>
            </a:r>
            <a:r>
              <a:rPr lang="en-IN" sz="1900" b="0" kern="100" cap="none" dirty="0">
                <a:effectLst/>
                <a:ea typeface="Calibri" panose="020F0502020204030204" pitchFamily="34" charset="0"/>
                <a:cs typeface="Times New Roman" panose="02020603050405020304" pitchFamily="18" charset="0"/>
              </a:rPr>
              <a:t>: indicates whether the employee has the setup to work from home (yes/no).</a:t>
            </a:r>
            <a:br>
              <a:rPr lang="en-IN" sz="1900" b="0" kern="100" cap="none" dirty="0">
                <a:effectLst/>
                <a:ea typeface="Calibri" panose="020F0502020204030204" pitchFamily="34" charset="0"/>
                <a:cs typeface="Times New Roman" panose="02020603050405020304" pitchFamily="18" charset="0"/>
              </a:rPr>
            </a:br>
            <a:r>
              <a:rPr lang="en-IN" sz="1900" b="1" kern="100" cap="none" dirty="0">
                <a:effectLst/>
                <a:ea typeface="Calibri" panose="020F0502020204030204" pitchFamily="34" charset="0"/>
                <a:cs typeface="Times New Roman" panose="02020603050405020304" pitchFamily="18" charset="0"/>
              </a:rPr>
              <a:t>6.Designation: </a:t>
            </a:r>
            <a:r>
              <a:rPr lang="en-IN" sz="1900" b="0" kern="100" cap="none" dirty="0">
                <a:effectLst/>
                <a:ea typeface="Calibri" panose="020F0502020204030204" pitchFamily="34" charset="0"/>
                <a:cs typeface="Times New Roman" panose="02020603050405020304" pitchFamily="18" charset="0"/>
              </a:rPr>
              <a:t>the level of designation of the employee, ranging from 0.0 to 5.0.</a:t>
            </a:r>
            <a:br>
              <a:rPr lang="en-IN" sz="1900" b="0" kern="100" cap="none" dirty="0">
                <a:effectLst/>
                <a:ea typeface="Calibri" panose="020F0502020204030204" pitchFamily="34" charset="0"/>
                <a:cs typeface="Times New Roman" panose="02020603050405020304" pitchFamily="18" charset="0"/>
              </a:rPr>
            </a:br>
            <a:r>
              <a:rPr lang="en-IN" sz="1900" b="1" kern="100" cap="none" dirty="0">
                <a:effectLst/>
                <a:ea typeface="Calibri" panose="020F0502020204030204" pitchFamily="34" charset="0"/>
                <a:cs typeface="Times New Roman" panose="02020603050405020304" pitchFamily="18" charset="0"/>
              </a:rPr>
              <a:t>7.Resource allocation: </a:t>
            </a:r>
            <a:r>
              <a:rPr lang="en-IN" sz="1900" b="0" kern="100" cap="none" dirty="0">
                <a:effectLst/>
                <a:ea typeface="Calibri" panose="020F0502020204030204" pitchFamily="34" charset="0"/>
                <a:cs typeface="Times New Roman" panose="02020603050405020304" pitchFamily="18" charset="0"/>
              </a:rPr>
              <a:t>number of working hours in the range of [0.0, 10.0].</a:t>
            </a:r>
            <a:br>
              <a:rPr lang="en-IN" sz="1900" b="0" kern="100" cap="none" dirty="0">
                <a:effectLst/>
                <a:ea typeface="Calibri" panose="020F0502020204030204" pitchFamily="34" charset="0"/>
                <a:cs typeface="Times New Roman" panose="02020603050405020304" pitchFamily="18" charset="0"/>
              </a:rPr>
            </a:br>
            <a:r>
              <a:rPr lang="en-IN" sz="1900" b="1" kern="100" cap="none" dirty="0">
                <a:effectLst/>
                <a:ea typeface="Calibri" panose="020F0502020204030204" pitchFamily="34" charset="0"/>
                <a:cs typeface="Times New Roman" panose="02020603050405020304" pitchFamily="18" charset="0"/>
              </a:rPr>
              <a:t>8.Mental fatigue score: </a:t>
            </a:r>
            <a:r>
              <a:rPr lang="en-IN" sz="1900" b="0" kern="100" cap="none" dirty="0">
                <a:effectLst/>
                <a:ea typeface="Calibri" panose="020F0502020204030204" pitchFamily="34" charset="0"/>
                <a:cs typeface="Times New Roman" panose="02020603050405020304" pitchFamily="18" charset="0"/>
              </a:rPr>
              <a:t>A score indicating the level of mental fatigue experienced by the employee in the range of [0.0, 10.0].</a:t>
            </a:r>
            <a:br>
              <a:rPr lang="en-IN" sz="1900" b="0" kern="100" cap="none" dirty="0">
                <a:effectLst/>
                <a:ea typeface="Calibri" panose="020F0502020204030204" pitchFamily="34" charset="0"/>
                <a:cs typeface="Times New Roman" panose="02020603050405020304" pitchFamily="18" charset="0"/>
              </a:rPr>
            </a:br>
            <a:r>
              <a:rPr lang="en-IN" sz="1900" b="1" kern="100" cap="none" dirty="0">
                <a:effectLst/>
                <a:ea typeface="Calibri" panose="020F0502020204030204" pitchFamily="34" charset="0"/>
                <a:cs typeface="Times New Roman" panose="02020603050405020304" pitchFamily="18" charset="0"/>
              </a:rPr>
              <a:t>9.Burn rate: </a:t>
            </a:r>
            <a:r>
              <a:rPr lang="en-IN" sz="1900" b="0" kern="100" cap="none" dirty="0">
                <a:effectLst/>
                <a:ea typeface="Calibri" panose="020F0502020204030204" pitchFamily="34" charset="0"/>
                <a:cs typeface="Times New Roman" panose="02020603050405020304" pitchFamily="18" charset="0"/>
              </a:rPr>
              <a:t>the rate at which the employee is experiencing burnout, which is the target variable. Range is [0.0, 1.0].</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a:p>
            <a:endParaRPr lang="en-IN" dirty="0"/>
          </a:p>
        </p:txBody>
      </p:sp>
    </p:spTree>
    <p:extLst>
      <p:ext uri="{BB962C8B-B14F-4D97-AF65-F5344CB8AC3E}">
        <p14:creationId xmlns:p14="http://schemas.microsoft.com/office/powerpoint/2010/main" val="188051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31EB-5677-45F9-CF26-99940AD562A1}"/>
              </a:ext>
            </a:extLst>
          </p:cNvPr>
          <p:cNvSpPr>
            <a:spLocks noGrp="1"/>
          </p:cNvSpPr>
          <p:nvPr>
            <p:ph type="title"/>
          </p:nvPr>
        </p:nvSpPr>
        <p:spPr/>
        <p:txBody>
          <a:bodyPr/>
          <a:lstStyle/>
          <a:p>
            <a:r>
              <a:rPr lang="en-US" dirty="0"/>
              <a:t>Data </a:t>
            </a:r>
            <a:r>
              <a:rPr lang="en-US" dirty="0" err="1"/>
              <a:t>PReprocessing</a:t>
            </a:r>
            <a:endParaRPr lang="en-IN" dirty="0"/>
          </a:p>
        </p:txBody>
      </p:sp>
      <p:sp>
        <p:nvSpPr>
          <p:cNvPr id="3" name="Content Placeholder 2">
            <a:extLst>
              <a:ext uri="{FF2B5EF4-FFF2-40B4-BE49-F238E27FC236}">
                <a16:creationId xmlns:a16="http://schemas.microsoft.com/office/drawing/2014/main" id="{B242C27C-B71B-A0ED-2A00-AE06437392D8}"/>
              </a:ext>
            </a:extLst>
          </p:cNvPr>
          <p:cNvSpPr>
            <a:spLocks noGrp="1"/>
          </p:cNvSpPr>
          <p:nvPr>
            <p:ph idx="1"/>
          </p:nvPr>
        </p:nvSpPr>
        <p:spPr/>
        <p:txBody>
          <a:bodyPr/>
          <a:lstStyle/>
          <a:p>
            <a:r>
              <a:rPr lang="en-US" sz="2400" dirty="0"/>
              <a:t>1.Handling Missing Values: Impute or remove missing data.</a:t>
            </a:r>
          </a:p>
          <a:p>
            <a:r>
              <a:rPr lang="en-US" sz="2400" dirty="0"/>
              <a:t>2. Normalization and Scaling: Normalize or scale features to ensure uniformity. </a:t>
            </a:r>
          </a:p>
          <a:p>
            <a:r>
              <a:rPr lang="en-US" sz="2400" dirty="0"/>
              <a:t>3. Categorical Encoding: Convert categorical variables into numerical representations using techniques like one-hot encoding. </a:t>
            </a:r>
          </a:p>
          <a:p>
            <a:r>
              <a:rPr lang="en-US" sz="2400" dirty="0"/>
              <a:t>4. Feature Engineering: Create new features based on domain knowledge (e.g., average hours worked per week over the last month).</a:t>
            </a:r>
          </a:p>
          <a:p>
            <a:endParaRPr lang="en-IN" dirty="0"/>
          </a:p>
        </p:txBody>
      </p:sp>
    </p:spTree>
    <p:extLst>
      <p:ext uri="{BB962C8B-B14F-4D97-AF65-F5344CB8AC3E}">
        <p14:creationId xmlns:p14="http://schemas.microsoft.com/office/powerpoint/2010/main" val="1375653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36370" y="2145792"/>
            <a:ext cx="11319259" cy="2821333"/>
          </a:xfrm>
        </p:spPr>
        <p:txBody>
          <a:bodyPr/>
          <a:lstStyle/>
          <a:p>
            <a:pPr marL="0" indent="0">
              <a:buNone/>
            </a:pPr>
            <a:r>
              <a:rPr lang="en-US" sz="2400" dirty="0"/>
              <a:t>The end users of the Employee Burnout Prediction project are primarily Human Resources (HR) professionals and organizational leaders who aim to improve employee well-being and productivity. Additionally, managers can utilize the insights to support their team members effectively. Employees themselves benefit indirectly through improved workplace policies and support systems. Overall, the project serves the entire organization by fostering a healthier work environment.</a:t>
            </a:r>
            <a:endParaRPr lang="en-IN" sz="2400" dirty="0"/>
          </a:p>
          <a:p>
            <a:endParaRPr lang="en-US" dirty="0"/>
          </a:p>
        </p:txBody>
      </p:sp>
    </p:spTree>
    <p:extLst>
      <p:ext uri="{BB962C8B-B14F-4D97-AF65-F5344CB8AC3E}">
        <p14:creationId xmlns:p14="http://schemas.microsoft.com/office/powerpoint/2010/main" val="72854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sz="2400" dirty="0"/>
              <a:t>By identifying burnout causes and risk factors, we can implement proactive strategies that enhance employee well-being and engagement. The value proposition of our solution lies in reducing burnout-related costs, enhancing employee satisfaction and retention, and contributing to overall organizational success. Our solution combines data analysis, predictive modeling, and targeted interventions to address employee burnout and promote a healthier work environment.</a:t>
            </a:r>
            <a:endParaRPr lang="en-IN" sz="2400" dirty="0"/>
          </a:p>
          <a:p>
            <a:endParaRPr lang="en-US" dirty="0"/>
          </a:p>
        </p:txBody>
      </p:sp>
    </p:spTree>
    <p:extLst>
      <p:ext uri="{BB962C8B-B14F-4D97-AF65-F5344CB8AC3E}">
        <p14:creationId xmlns:p14="http://schemas.microsoft.com/office/powerpoint/2010/main" val="20768512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TotalTime>
  <Words>888</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 Antiqua</vt:lpstr>
      <vt:lpstr>Calibri</vt:lpstr>
      <vt:lpstr>Franklin Gothic Book</vt:lpstr>
      <vt:lpstr>Franklin Gothic Demi</vt:lpstr>
      <vt:lpstr>Wingdings</vt:lpstr>
      <vt:lpstr>Wingdings 2</vt:lpstr>
      <vt:lpstr>DividendVTI</vt:lpstr>
      <vt:lpstr>Employee Burnout Prediction</vt:lpstr>
      <vt:lpstr>Student Details</vt:lpstr>
      <vt:lpstr>PROJECT TITLE/Problem Statement </vt:lpstr>
      <vt:lpstr>AGENDA</vt:lpstr>
      <vt:lpstr>PROJECT  OVERVIEW</vt:lpstr>
      <vt:lpstr>Data collection</vt:lpstr>
      <vt:lpstr>Data PReprocessing</vt:lpstr>
      <vt:lpstr>WHO ARE THE END USERS of this project?</vt:lpstr>
      <vt:lpstr> YOUR SOLUTION AND ITS VALUE PROPOSITION</vt:lpstr>
      <vt:lpstr>How did you customize the project and make it your own</vt:lpstr>
      <vt:lpstr>MODELLING</vt:lpstr>
      <vt:lpstr>Results</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Mabasha Shaik</dc:creator>
  <cp:lastModifiedBy>Mabasha Shaik</cp:lastModifiedBy>
  <cp:revision>3</cp:revision>
  <dcterms:created xsi:type="dcterms:W3CDTF">2021-05-26T16:50:10Z</dcterms:created>
  <dcterms:modified xsi:type="dcterms:W3CDTF">2024-07-25T05:29:27Z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