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63" r:id="rId4"/>
    <p:sldId id="257" r:id="rId5"/>
    <p:sldId id="258" r:id="rId6"/>
    <p:sldId id="259" r:id="rId7"/>
    <p:sldId id="260" r:id="rId8"/>
    <p:sldId id="261" r:id="rId9"/>
    <p:sldId id="265" r:id="rId10"/>
    <p:sldId id="277" r:id="rId11"/>
    <p:sldId id="266" r:id="rId12"/>
    <p:sldId id="267" r:id="rId13"/>
    <p:sldId id="268" r:id="rId14"/>
    <p:sldId id="269" r:id="rId15"/>
    <p:sldId id="271" r:id="rId16"/>
    <p:sldId id="270"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77C68451-D94F-4F8F-9891-CD5D2ACD8C8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C68451-D94F-4F8F-9891-CD5D2ACD8C8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C68451-D94F-4F8F-9891-CD5D2ACD8C8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C68451-D94F-4F8F-9891-CD5D2ACD8C8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C68451-D94F-4F8F-9891-CD5D2ACD8C8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C68451-D94F-4F8F-9891-CD5D2ACD8C8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7C68451-D94F-4F8F-9891-CD5D2ACD8C8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7C68451-D94F-4F8F-9891-CD5D2ACD8C8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7C68451-D94F-4F8F-9891-CD5D2ACD8C8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C68451-D94F-4F8F-9891-CD5D2ACD8C8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7A4B2D-546A-4CA4-8B92-B17A9DE79453}"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77C68451-D94F-4F8F-9891-CD5D2ACD8C8A}"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7A4B2D-546A-4CA4-8B92-B17A9DE79453}" type="datetimeFigureOut">
              <a:rPr lang="en-US" smtClean="0"/>
              <a:pPr/>
              <a:t>7/30/2021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C68451-D94F-4F8F-9891-CD5D2ACD8C8A}"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905000"/>
            <a:ext cx="7851648" cy="1524000"/>
          </a:xfrm>
        </p:spPr>
        <p:txBody>
          <a:bodyPr>
            <a:normAutofit fontScale="90000"/>
          </a:bodyPr>
          <a:lstStyle/>
          <a:p>
            <a:r>
              <a:rPr lang="en-US" dirty="0" smtClean="0">
                <a:solidFill>
                  <a:schemeClr val="tx1">
                    <a:lumMod val="95000"/>
                  </a:schemeClr>
                </a:solidFill>
              </a:rPr>
              <a:t>PYTHON AUTOMATION FOR STUDENT ADMINISTRATION</a:t>
            </a:r>
            <a:endParaRPr lang="en-US" dirty="0">
              <a:solidFill>
                <a:schemeClr val="tx1">
                  <a:lumMod val="95000"/>
                </a:schemeClr>
              </a:solidFill>
            </a:endParaRPr>
          </a:p>
        </p:txBody>
      </p:sp>
      <p:sp>
        <p:nvSpPr>
          <p:cNvPr id="7" name="Rectangle 6"/>
          <p:cNvSpPr/>
          <p:nvPr/>
        </p:nvSpPr>
        <p:spPr>
          <a:xfrm>
            <a:off x="838200" y="3886200"/>
            <a:ext cx="7543800" cy="1569660"/>
          </a:xfrm>
          <a:prstGeom prst="rect">
            <a:avLst/>
          </a:prstGeom>
        </p:spPr>
        <p:txBody>
          <a:bodyPr wrap="square">
            <a:spAutoFit/>
          </a:bodyPr>
          <a:lstStyle/>
          <a:p>
            <a:r>
              <a:rPr lang="en-IN" sz="2400" dirty="0" smtClean="0"/>
              <a:t>It is an automated computer based web application for college to maintain their students and staff information that should improve efficiency of the college/institute administration.</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Lenovo\OneDrive\Pictures\Screenshots\Screenshot (98).png"/>
          <p:cNvPicPr>
            <a:picLocks noChangeAspect="1" noChangeArrowheads="1"/>
          </p:cNvPicPr>
          <p:nvPr/>
        </p:nvPicPr>
        <p:blipFill>
          <a:blip r:embed="rId2"/>
          <a:srcRect/>
          <a:stretch>
            <a:fillRect/>
          </a:stretch>
        </p:blipFill>
        <p:spPr bwMode="auto">
          <a:xfrm>
            <a:off x="914400" y="838200"/>
            <a:ext cx="6934200" cy="5257800"/>
          </a:xfrm>
          <a:prstGeom prst="rect">
            <a:avLst/>
          </a:prstGeom>
          <a:noFill/>
        </p:spPr>
      </p:pic>
      <p:sp>
        <p:nvSpPr>
          <p:cNvPr id="9" name="Rectangle 8"/>
          <p:cNvSpPr/>
          <p:nvPr/>
        </p:nvSpPr>
        <p:spPr>
          <a:xfrm>
            <a:off x="2362200" y="6172200"/>
            <a:ext cx="4121641" cy="369332"/>
          </a:xfrm>
          <a:prstGeom prst="rect">
            <a:avLst/>
          </a:prstGeom>
        </p:spPr>
        <p:txBody>
          <a:bodyPr wrap="none">
            <a:spAutoFit/>
          </a:bodyPr>
          <a:lstStyle/>
          <a:p>
            <a:r>
              <a:rPr lang="en-US" b="1" dirty="0" smtClean="0">
                <a:latin typeface="Times New Roman" pitchFamily="18" charset="0"/>
                <a:cs typeface="Times New Roman" pitchFamily="18" charset="0"/>
              </a:rPr>
              <a:t>ER-Diagram of Student-Administration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914400"/>
            <a:ext cx="2743200" cy="523220"/>
          </a:xfrm>
          <a:prstGeom prst="rect">
            <a:avLst/>
          </a:prstGeom>
        </p:spPr>
        <p:txBody>
          <a:bodyPr wrap="square">
            <a:spAutoFit/>
          </a:bodyPr>
          <a:lstStyle/>
          <a:p>
            <a:r>
              <a:rPr lang="en-US" sz="2800" b="1" u="sng" dirty="0" smtClean="0">
                <a:latin typeface="Times New Roman" pitchFamily="18" charset="0"/>
                <a:cs typeface="Times New Roman" pitchFamily="18" charset="0"/>
              </a:rPr>
              <a:t>Output Screens </a:t>
            </a:r>
            <a:endParaRPr lang="en-US" sz="2800" u="sng" dirty="0"/>
          </a:p>
        </p:txBody>
      </p:sp>
      <p:pic>
        <p:nvPicPr>
          <p:cNvPr id="1026" name="Picture 2" descr="C:\Users\Lenovo\OneDrive\Pictures\Screenshots\Screenshot (84).png"/>
          <p:cNvPicPr>
            <a:picLocks noChangeAspect="1" noChangeArrowheads="1"/>
          </p:cNvPicPr>
          <p:nvPr/>
        </p:nvPicPr>
        <p:blipFill>
          <a:blip r:embed="rId2"/>
          <a:srcRect/>
          <a:stretch>
            <a:fillRect/>
          </a:stretch>
        </p:blipFill>
        <p:spPr bwMode="auto">
          <a:xfrm>
            <a:off x="511233" y="1676400"/>
            <a:ext cx="7946967" cy="450601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OneDrive\Pictures\Screenshots\Screenshot (38).png"/>
          <p:cNvPicPr>
            <a:picLocks noChangeAspect="1" noChangeArrowheads="1"/>
          </p:cNvPicPr>
          <p:nvPr/>
        </p:nvPicPr>
        <p:blipFill>
          <a:blip r:embed="rId2"/>
          <a:srcRect/>
          <a:stretch>
            <a:fillRect/>
          </a:stretch>
        </p:blipFill>
        <p:spPr bwMode="auto">
          <a:xfrm>
            <a:off x="152400" y="457200"/>
            <a:ext cx="8763000" cy="6172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novo\OneDrive\Pictures\Screenshots\Screenshot (85).png"/>
          <p:cNvPicPr>
            <a:picLocks noChangeAspect="1" noChangeArrowheads="1"/>
          </p:cNvPicPr>
          <p:nvPr/>
        </p:nvPicPr>
        <p:blipFill>
          <a:blip r:embed="rId2"/>
          <a:srcRect/>
          <a:stretch>
            <a:fillRect/>
          </a:stretch>
        </p:blipFill>
        <p:spPr bwMode="auto">
          <a:xfrm>
            <a:off x="0" y="0"/>
            <a:ext cx="4495800" cy="3505200"/>
          </a:xfrm>
          <a:prstGeom prst="rect">
            <a:avLst/>
          </a:prstGeom>
          <a:noFill/>
        </p:spPr>
      </p:pic>
      <p:pic>
        <p:nvPicPr>
          <p:cNvPr id="3075" name="Picture 3" descr="C:\Users\Lenovo\OneDrive\Pictures\Screenshots\Screenshot (86).png"/>
          <p:cNvPicPr>
            <a:picLocks noChangeAspect="1" noChangeArrowheads="1"/>
          </p:cNvPicPr>
          <p:nvPr/>
        </p:nvPicPr>
        <p:blipFill>
          <a:blip r:embed="rId3"/>
          <a:srcRect/>
          <a:stretch>
            <a:fillRect/>
          </a:stretch>
        </p:blipFill>
        <p:spPr bwMode="auto">
          <a:xfrm>
            <a:off x="4572000" y="76200"/>
            <a:ext cx="4572000" cy="3429000"/>
          </a:xfrm>
          <a:prstGeom prst="rect">
            <a:avLst/>
          </a:prstGeom>
          <a:noFill/>
        </p:spPr>
      </p:pic>
      <p:pic>
        <p:nvPicPr>
          <p:cNvPr id="3076" name="Picture 4" descr="C:\Users\Lenovo\OneDrive\Pictures\Screenshots\Screenshot (72).png"/>
          <p:cNvPicPr>
            <a:picLocks noChangeAspect="1" noChangeArrowheads="1"/>
          </p:cNvPicPr>
          <p:nvPr/>
        </p:nvPicPr>
        <p:blipFill>
          <a:blip r:embed="rId4"/>
          <a:srcRect/>
          <a:stretch>
            <a:fillRect/>
          </a:stretch>
        </p:blipFill>
        <p:spPr bwMode="auto">
          <a:xfrm>
            <a:off x="1" y="3581400"/>
            <a:ext cx="4648200" cy="3276600"/>
          </a:xfrm>
          <a:prstGeom prst="rect">
            <a:avLst/>
          </a:prstGeom>
          <a:noFill/>
        </p:spPr>
      </p:pic>
      <p:pic>
        <p:nvPicPr>
          <p:cNvPr id="3077" name="Picture 5" descr="C:\Users\Lenovo\OneDrive\Pictures\Screenshots\Screenshot (73).png"/>
          <p:cNvPicPr>
            <a:picLocks noChangeAspect="1" noChangeArrowheads="1"/>
          </p:cNvPicPr>
          <p:nvPr/>
        </p:nvPicPr>
        <p:blipFill>
          <a:blip r:embed="rId5"/>
          <a:srcRect/>
          <a:stretch>
            <a:fillRect/>
          </a:stretch>
        </p:blipFill>
        <p:spPr bwMode="auto">
          <a:xfrm>
            <a:off x="4572000" y="3429000"/>
            <a:ext cx="4572000" cy="3429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enovo\OneDrive\Pictures\Screenshots\Screenshot (87).png"/>
          <p:cNvPicPr>
            <a:picLocks noChangeAspect="1" noChangeArrowheads="1"/>
          </p:cNvPicPr>
          <p:nvPr/>
        </p:nvPicPr>
        <p:blipFill>
          <a:blip r:embed="rId2"/>
          <a:srcRect/>
          <a:stretch>
            <a:fillRect/>
          </a:stretch>
        </p:blipFill>
        <p:spPr bwMode="auto">
          <a:xfrm>
            <a:off x="152400" y="304800"/>
            <a:ext cx="8839200" cy="6400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Lenovo\OneDrive\Pictures\Screenshots\Screenshot (89).png"/>
          <p:cNvPicPr>
            <a:picLocks noChangeAspect="1" noChangeArrowheads="1"/>
          </p:cNvPicPr>
          <p:nvPr/>
        </p:nvPicPr>
        <p:blipFill>
          <a:blip r:embed="rId2"/>
          <a:srcRect/>
          <a:stretch>
            <a:fillRect/>
          </a:stretch>
        </p:blipFill>
        <p:spPr bwMode="auto">
          <a:xfrm>
            <a:off x="0" y="152400"/>
            <a:ext cx="9094893" cy="6477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enovo\OneDrive\Pictures\Screenshots\Screenshot (88).png"/>
          <p:cNvPicPr>
            <a:picLocks noChangeAspect="1" noChangeArrowheads="1"/>
          </p:cNvPicPr>
          <p:nvPr/>
        </p:nvPicPr>
        <p:blipFill>
          <a:blip r:embed="rId2"/>
          <a:srcRect/>
          <a:stretch>
            <a:fillRect/>
          </a:stretch>
        </p:blipFill>
        <p:spPr bwMode="auto">
          <a:xfrm>
            <a:off x="152400" y="184546"/>
            <a:ext cx="8991600" cy="667345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Lenovo\OneDrive\Pictures\Screenshots\Screenshot (90).png"/>
          <p:cNvPicPr>
            <a:picLocks noChangeAspect="1" noChangeArrowheads="1"/>
          </p:cNvPicPr>
          <p:nvPr/>
        </p:nvPicPr>
        <p:blipFill>
          <a:blip r:embed="rId2"/>
          <a:srcRect/>
          <a:stretch>
            <a:fillRect/>
          </a:stretch>
        </p:blipFill>
        <p:spPr bwMode="auto">
          <a:xfrm>
            <a:off x="0" y="-1"/>
            <a:ext cx="9144000" cy="3352801"/>
          </a:xfrm>
          <a:prstGeom prst="rect">
            <a:avLst/>
          </a:prstGeom>
          <a:noFill/>
        </p:spPr>
      </p:pic>
      <p:pic>
        <p:nvPicPr>
          <p:cNvPr id="7171" name="Picture 3" descr="C:\Users\Lenovo\OneDrive\Pictures\Screenshots\Screenshot (91).png"/>
          <p:cNvPicPr>
            <a:picLocks noChangeAspect="1" noChangeArrowheads="1"/>
          </p:cNvPicPr>
          <p:nvPr/>
        </p:nvPicPr>
        <p:blipFill>
          <a:blip r:embed="rId3"/>
          <a:srcRect/>
          <a:stretch>
            <a:fillRect/>
          </a:stretch>
        </p:blipFill>
        <p:spPr bwMode="auto">
          <a:xfrm>
            <a:off x="0" y="3505200"/>
            <a:ext cx="5105399" cy="3276600"/>
          </a:xfrm>
          <a:prstGeom prst="rect">
            <a:avLst/>
          </a:prstGeom>
          <a:noFill/>
        </p:spPr>
      </p:pic>
      <p:pic>
        <p:nvPicPr>
          <p:cNvPr id="7173" name="Picture 5" descr="C:\Users\Lenovo\OneDrive\Pictures\Screenshots\Screenshot (93).png"/>
          <p:cNvPicPr>
            <a:picLocks noChangeAspect="1" noChangeArrowheads="1"/>
          </p:cNvPicPr>
          <p:nvPr/>
        </p:nvPicPr>
        <p:blipFill>
          <a:blip r:embed="rId4"/>
          <a:srcRect/>
          <a:stretch>
            <a:fillRect/>
          </a:stretch>
        </p:blipFill>
        <p:spPr bwMode="auto">
          <a:xfrm>
            <a:off x="4876800" y="3276600"/>
            <a:ext cx="4267200" cy="35814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Lenovo\OneDrive\Pictures\Screenshots\Screenshot (94).png"/>
          <p:cNvPicPr>
            <a:picLocks noChangeAspect="1" noChangeArrowheads="1"/>
          </p:cNvPicPr>
          <p:nvPr/>
        </p:nvPicPr>
        <p:blipFill>
          <a:blip r:embed="rId2"/>
          <a:srcRect/>
          <a:stretch>
            <a:fillRect/>
          </a:stretch>
        </p:blipFill>
        <p:spPr bwMode="auto">
          <a:xfrm>
            <a:off x="0" y="0"/>
            <a:ext cx="9144000" cy="3505200"/>
          </a:xfrm>
          <a:prstGeom prst="rect">
            <a:avLst/>
          </a:prstGeom>
          <a:noFill/>
        </p:spPr>
      </p:pic>
      <p:pic>
        <p:nvPicPr>
          <p:cNvPr id="8195" name="Picture 3" descr="C:\Users\Lenovo\OneDrive\Pictures\Screenshots\Screenshot (95).png"/>
          <p:cNvPicPr>
            <a:picLocks noChangeAspect="1" noChangeArrowheads="1"/>
          </p:cNvPicPr>
          <p:nvPr/>
        </p:nvPicPr>
        <p:blipFill>
          <a:blip r:embed="rId3"/>
          <a:srcRect/>
          <a:stretch>
            <a:fillRect/>
          </a:stretch>
        </p:blipFill>
        <p:spPr bwMode="auto">
          <a:xfrm>
            <a:off x="0" y="3581400"/>
            <a:ext cx="9144000" cy="32766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Lenovo\OneDrive\Pictures\Screenshots\Screenshot (97).png"/>
          <p:cNvPicPr>
            <a:picLocks noChangeAspect="1" noChangeArrowheads="1"/>
          </p:cNvPicPr>
          <p:nvPr/>
        </p:nvPicPr>
        <p:blipFill>
          <a:blip r:embed="rId2"/>
          <a:srcRect/>
          <a:stretch>
            <a:fillRect/>
          </a:stretch>
        </p:blipFill>
        <p:spPr bwMode="auto">
          <a:xfrm>
            <a:off x="0" y="3505200"/>
            <a:ext cx="9144000" cy="3352800"/>
          </a:xfrm>
          <a:prstGeom prst="rect">
            <a:avLst/>
          </a:prstGeom>
          <a:noFill/>
        </p:spPr>
      </p:pic>
      <p:pic>
        <p:nvPicPr>
          <p:cNvPr id="9219" name="Picture 3" descr="C:\Users\Lenovo\OneDrive\Pictures\Screenshots\Screenshot (96).png"/>
          <p:cNvPicPr>
            <a:picLocks noChangeAspect="1" noChangeArrowheads="1"/>
          </p:cNvPicPr>
          <p:nvPr/>
        </p:nvPicPr>
        <p:blipFill>
          <a:blip r:embed="rId3"/>
          <a:srcRect/>
          <a:stretch>
            <a:fillRect/>
          </a:stretch>
        </p:blipFill>
        <p:spPr bwMode="auto">
          <a:xfrm>
            <a:off x="0" y="1"/>
            <a:ext cx="9093200" cy="342899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914400"/>
            <a:ext cx="87630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IN" sz="2000" b="1" dirty="0" smtClean="0"/>
              <a:t>PROBLEM DEFINATION :</a:t>
            </a:r>
          </a:p>
          <a:p>
            <a:pPr lvl="0" eaLnBrk="0" fontAlgn="base" hangingPunct="0">
              <a:spcBef>
                <a:spcPct val="0"/>
              </a:spcBef>
              <a:spcAft>
                <a:spcPct val="0"/>
              </a:spcAft>
            </a:pPr>
            <a:endParaRPr lang="en-IN" sz="2000" b="1" dirty="0" smtClean="0"/>
          </a:p>
          <a:p>
            <a:pPr lvl="0" eaLnBrk="0" fontAlgn="base" hangingPunct="0">
              <a:spcBef>
                <a:spcPct val="0"/>
              </a:spcBef>
              <a:spcAft>
                <a:spcPct val="0"/>
              </a:spcAft>
            </a:pPr>
            <a:r>
              <a:rPr lang="en-IN" sz="2400" dirty="0" smtClean="0"/>
              <a:t>The College Management has to handle records for many number of students and staff maintain was difficult. Though it has used an information system, it was totally manual. Hence there is a need to upgrade the system with automated computer based web application.</a:t>
            </a:r>
          </a:p>
          <a:p>
            <a:pPr lvl="0" eaLnBrk="0" fontAlgn="base" hangingPunct="0">
              <a:spcBef>
                <a:spcPct val="0"/>
              </a:spcBef>
              <a:spcAft>
                <a:spcPct val="0"/>
              </a:spcAft>
            </a:pPr>
            <a:r>
              <a:rPr kumimoji="0" lang="en-IN" sz="2000" b="0" i="0" u="none" strike="noStrike" cap="none" normalizeH="0" baseline="0" dirty="0" smtClean="0">
                <a:ln>
                  <a:noFill/>
                </a:ln>
                <a:solidFill>
                  <a:schemeClr val="tx1"/>
                </a:solidFill>
                <a:effectLst/>
                <a:latin typeface="Arial" pitchFamily="34" charset="0"/>
                <a:cs typeface="Arial" pitchFamily="34" charset="0"/>
              </a:rPr>
              <a:t>	</a:t>
            </a:r>
            <a:endParaRPr lang="en-US" sz="2000" b="1" dirty="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EXISTING SYSTEM :</a:t>
            </a: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latin typeface="Times New Roman" pitchFamily="18" charset="0"/>
                <a:cs typeface="Times New Roman" pitchFamily="18" charset="0"/>
              </a:rPr>
              <a:t> </a:t>
            </a:r>
            <a:endParaRPr kumimoji="0" lang="en-US" sz="1000" b="1"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lang="en-IN" sz="2400" dirty="0"/>
              <a:t>	</a:t>
            </a:r>
            <a:r>
              <a:rPr lang="en-IN" sz="2400" dirty="0" smtClean="0"/>
              <a:t>Basically </a:t>
            </a:r>
            <a:r>
              <a:rPr lang="en-IN" sz="2400" dirty="0"/>
              <a:t>there isn’t computerization of </a:t>
            </a:r>
            <a:r>
              <a:rPr lang="en-IN" sz="2400" dirty="0" smtClean="0"/>
              <a:t>all the cases are </a:t>
            </a:r>
            <a:r>
              <a:rPr lang="en-IN" sz="2400" dirty="0"/>
              <a:t>handled by the college system. It follows book </a:t>
            </a:r>
            <a:r>
              <a:rPr lang="en-IN" sz="2400" dirty="0" smtClean="0"/>
              <a:t>system and letter system, </a:t>
            </a:r>
            <a:r>
              <a:rPr lang="en-IN" sz="2400" dirty="0"/>
              <a:t>it means everything is handled or recorded in the books. There is a huge chance of loss of data or there may be some situations </a:t>
            </a:r>
            <a:r>
              <a:rPr lang="en-IN" sz="2400" dirty="0" smtClean="0"/>
              <a:t>that </a:t>
            </a:r>
            <a:r>
              <a:rPr lang="en-IN" sz="2400" dirty="0"/>
              <a:t>which causes the loss of data</a:t>
            </a:r>
            <a:r>
              <a:rPr lang="en-IN" sz="2400"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43000"/>
            <a:ext cx="8686800" cy="3539430"/>
          </a:xfrm>
          <a:prstGeom prst="rect">
            <a:avLst/>
          </a:prstGeom>
        </p:spPr>
        <p:txBody>
          <a:bodyPr wrap="square">
            <a:spAutoFit/>
          </a:bodyPr>
          <a:lstStyle/>
          <a:p>
            <a:r>
              <a:rPr lang="en-US" sz="2800" b="1" dirty="0" smtClean="0">
                <a:latin typeface="Times New Roman" pitchFamily="18" charset="0"/>
                <a:cs typeface="Times New Roman" pitchFamily="18" charset="0"/>
              </a:rPr>
              <a:t>Conclusion :</a:t>
            </a:r>
          </a:p>
          <a:p>
            <a:endParaRPr lang="en-US" sz="2800" b="1" dirty="0" smtClean="0">
              <a:latin typeface="Times New Roman" pitchFamily="18" charset="0"/>
              <a:cs typeface="Times New Roman" pitchFamily="18" charset="0"/>
            </a:endParaRPr>
          </a:p>
          <a:p>
            <a:r>
              <a:rPr lang="en-US" sz="2400" dirty="0" smtClean="0"/>
              <a:t>This Automated Student Administration Software can be used by educational institutions to maintain their student records easily. Achieving this objective is difficult using the manual system as the information is scattered, It helps the college to achieve the target, reduce work, increase efficiency, eliminating error, and monitoring progress.. All these problems are solved by this project.</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2895600"/>
            <a:ext cx="4122262" cy="830997"/>
          </a:xfrm>
          <a:prstGeom prst="rect">
            <a:avLst/>
          </a:prstGeom>
        </p:spPr>
        <p:txBody>
          <a:bodyPr wrap="square">
            <a:spAutoFit/>
          </a:bodyPr>
          <a:lstStyle/>
          <a:p>
            <a:r>
              <a:rPr lang="en-US" sz="4800" b="1" dirty="0" smtClean="0">
                <a:latin typeface="Times New Roman" pitchFamily="18" charset="0"/>
                <a:cs typeface="Times New Roman" pitchFamily="18" charset="0"/>
              </a:rPr>
              <a:t>Thank You</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990600"/>
            <a:ext cx="8763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ea typeface="Calibri" pitchFamily="34" charset="0"/>
                <a:cs typeface="Times New Roman" pitchFamily="18" charset="0"/>
              </a:rPr>
              <a:t>PROPOSED </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SYSTEM :</a:t>
            </a: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latin typeface="Times New Roman" pitchFamily="18" charset="0"/>
                <a:cs typeface="Times New Roman" pitchFamily="18" charset="0"/>
              </a:rPr>
              <a:t> </a:t>
            </a:r>
            <a:endParaRPr kumimoji="0" lang="en-US" sz="1000" b="1"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lang="en-IN" sz="2400" dirty="0"/>
              <a:t>Proposed system is an automated computer based </a:t>
            </a:r>
            <a:r>
              <a:rPr lang="en-IN" sz="2400" dirty="0" smtClean="0"/>
              <a:t>web app. </a:t>
            </a:r>
            <a:r>
              <a:rPr lang="en-IN" sz="2400" dirty="0"/>
              <a:t>In this website you can find all the details of students, staff, courses, subjects and marks with other details of sections, </a:t>
            </a:r>
            <a:r>
              <a:rPr lang="en-IN" sz="2400" dirty="0" smtClean="0"/>
              <a:t>sessions, leave permissions, feedback responses with </a:t>
            </a:r>
            <a:r>
              <a:rPr lang="en-IN" sz="2400" dirty="0"/>
              <a:t>enrolment numbers are maintained at a centralized location of the college admin software. It uses a centralized database for the information </a:t>
            </a:r>
            <a:r>
              <a:rPr lang="en-IN" sz="2400" dirty="0" smtClean="0"/>
              <a:t>storage and security purpose. </a:t>
            </a:r>
            <a:r>
              <a:rPr lang="en-IN" sz="2400" dirty="0"/>
              <a:t>And it’s providing </a:t>
            </a:r>
            <a:r>
              <a:rPr lang="en-IN" sz="2400" dirty="0" smtClean="0"/>
              <a:t>user-friendly </a:t>
            </a:r>
            <a:r>
              <a:rPr lang="en-IN" sz="2400" dirty="0"/>
              <a:t>interface also</a:t>
            </a:r>
            <a:r>
              <a:rPr lang="en-IN" sz="2400" dirty="0" smtClean="0"/>
              <a:t>.</a:t>
            </a:r>
          </a:p>
          <a:p>
            <a:pPr lvl="0" eaLnBrk="0" fontAlgn="base" hangingPunct="0">
              <a:spcBef>
                <a:spcPct val="0"/>
              </a:spcBef>
              <a:spcAft>
                <a:spcPct val="0"/>
              </a:spcAft>
            </a:pPr>
            <a:endParaRPr kumimoji="0" lang="en-IN" sz="2400" b="0" i="0" u="none" strike="noStrike" cap="none" normalizeH="0" baseline="0" dirty="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lang="en-IN" sz="2400" dirty="0" smtClean="0">
                <a:latin typeface="Arial" pitchFamily="34"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763000" cy="4647426"/>
          </a:xfrm>
          <a:prstGeom prst="rect">
            <a:avLst/>
          </a:prstGeom>
        </p:spPr>
        <p:txBody>
          <a:bodyPr wrap="square">
            <a:spAutoFit/>
          </a:bodyPr>
          <a:lstStyle/>
          <a:p>
            <a:r>
              <a:rPr lang="en-US" sz="2800" b="1" dirty="0" smtClean="0"/>
              <a:t>ABSTRACT : </a:t>
            </a:r>
          </a:p>
          <a:p>
            <a:endParaRPr lang="en-US" sz="2800" b="1" dirty="0" smtClean="0"/>
          </a:p>
          <a:p>
            <a:r>
              <a:rPr lang="en-US" dirty="0"/>
              <a:t>	</a:t>
            </a:r>
            <a:r>
              <a:rPr lang="en-US" sz="2400" dirty="0" smtClean="0"/>
              <a:t>The student administration system is the most integral and essential module of College. It provides a highly effective platform for automating &amp; handling complete student information &amp; administrative data and enhances institutional effectiveness. Details of students, staff, courses , subjects and marks with other details of sections, sessions and enrolment numbers are maintained at a centralized location of the College Admin software. To ease the administrative work hassles further, it allows the users to view and manage the data into Summary Chart Visualizations using plotting interfaces.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85800"/>
            <a:ext cx="8534400" cy="5693866"/>
          </a:xfrm>
          <a:prstGeom prst="rect">
            <a:avLst/>
          </a:prstGeom>
        </p:spPr>
        <p:txBody>
          <a:bodyPr wrap="square">
            <a:spAutoFit/>
          </a:bodyPr>
          <a:lstStyle/>
          <a:p>
            <a:r>
              <a:rPr lang="en-US" sz="2800" b="1" dirty="0" smtClean="0"/>
              <a:t>Modules : </a:t>
            </a:r>
          </a:p>
          <a:p>
            <a:endParaRPr lang="en-US" sz="2800" b="1" dirty="0" smtClean="0"/>
          </a:p>
          <a:p>
            <a:pPr marL="457200" indent="-457200"/>
            <a:r>
              <a:rPr lang="en-US" sz="2400" b="1" dirty="0" smtClean="0">
                <a:latin typeface="Times New Roman" pitchFamily="18" charset="0"/>
                <a:cs typeface="Times New Roman" pitchFamily="18" charset="0"/>
              </a:rPr>
              <a:t>1.  Admin Module :</a:t>
            </a:r>
            <a:endParaRPr lang="en-US" sz="2400" b="1" dirty="0" smtClean="0"/>
          </a:p>
          <a:p>
            <a:pPr marL="457200" indent="-457200"/>
            <a:endParaRPr lang="en-US" sz="2400" b="1" dirty="0" smtClean="0"/>
          </a:p>
          <a:p>
            <a:r>
              <a:rPr lang="en-US" sz="2000" dirty="0" smtClean="0"/>
              <a:t>See Overall Summary Charts of Students Performances, Staff </a:t>
            </a:r>
            <a:r>
              <a:rPr lang="en-US" sz="2000" dirty="0"/>
              <a:t> </a:t>
            </a:r>
            <a:r>
              <a:rPr lang="en-US" sz="2000" dirty="0" smtClean="0"/>
              <a:t>Performances, Courses, Subjects, Leave, etc.</a:t>
            </a:r>
            <a:r>
              <a:rPr lang="en-US" dirty="0" smtClean="0"/>
              <a:t> </a:t>
            </a:r>
          </a:p>
          <a:p>
            <a:endParaRPr lang="en-US" sz="2400" dirty="0" smtClean="0"/>
          </a:p>
          <a:p>
            <a:pPr>
              <a:buFont typeface="Wingdings" pitchFamily="2" charset="2"/>
              <a:buChar char="Ø"/>
            </a:pPr>
            <a:r>
              <a:rPr lang="en-US" sz="2400" dirty="0" smtClean="0"/>
              <a:t>  Manage Students (Add, Update and Delete)</a:t>
            </a:r>
          </a:p>
          <a:p>
            <a:pPr>
              <a:buFont typeface="Wingdings" pitchFamily="2" charset="2"/>
              <a:buChar char="Ø"/>
            </a:pPr>
            <a:r>
              <a:rPr lang="en-US" sz="2400" dirty="0" smtClean="0"/>
              <a:t>  Manage Staff (Add, Update and Delete)</a:t>
            </a:r>
          </a:p>
          <a:p>
            <a:pPr>
              <a:buFont typeface="Wingdings" pitchFamily="2" charset="2"/>
              <a:buChar char="Ø"/>
            </a:pPr>
            <a:r>
              <a:rPr lang="en-US" sz="2400" dirty="0" smtClean="0"/>
              <a:t>  Manage Course (Add, Update and Delete) </a:t>
            </a:r>
          </a:p>
          <a:p>
            <a:pPr>
              <a:buFont typeface="Wingdings" pitchFamily="2" charset="2"/>
              <a:buChar char="Ø"/>
            </a:pPr>
            <a:r>
              <a:rPr lang="en-US" sz="2400" dirty="0"/>
              <a:t> </a:t>
            </a:r>
            <a:r>
              <a:rPr lang="en-US" sz="2400" dirty="0" smtClean="0"/>
              <a:t> Manage Subjects (Add, Update and Delete) </a:t>
            </a:r>
          </a:p>
          <a:p>
            <a:pPr>
              <a:buFont typeface="Wingdings" pitchFamily="2" charset="2"/>
              <a:buChar char="Ø"/>
            </a:pPr>
            <a:r>
              <a:rPr lang="en-US" sz="2400" dirty="0"/>
              <a:t> </a:t>
            </a:r>
            <a:r>
              <a:rPr lang="en-US" sz="2400" dirty="0" smtClean="0"/>
              <a:t> Manage Sessions (Add, Update and Delete) </a:t>
            </a:r>
          </a:p>
          <a:p>
            <a:pPr>
              <a:buFont typeface="Wingdings" pitchFamily="2" charset="2"/>
              <a:buChar char="Ø"/>
            </a:pPr>
            <a:r>
              <a:rPr lang="en-US" sz="2400" dirty="0"/>
              <a:t> </a:t>
            </a:r>
            <a:r>
              <a:rPr lang="en-US" sz="2400" dirty="0" smtClean="0"/>
              <a:t> View Student Attendance </a:t>
            </a:r>
          </a:p>
          <a:p>
            <a:pPr>
              <a:buFont typeface="Wingdings" pitchFamily="2" charset="2"/>
              <a:buChar char="Ø"/>
            </a:pPr>
            <a:r>
              <a:rPr lang="en-US" sz="2400" dirty="0"/>
              <a:t> </a:t>
            </a:r>
            <a:r>
              <a:rPr lang="en-US" sz="2400" dirty="0" smtClean="0"/>
              <a:t> Review and Reply Student/Staff Feedback </a:t>
            </a:r>
          </a:p>
          <a:p>
            <a:pPr>
              <a:buFont typeface="Wingdings" pitchFamily="2" charset="2"/>
              <a:buChar char="Ø"/>
            </a:pPr>
            <a:r>
              <a:rPr lang="en-US" sz="2400" dirty="0"/>
              <a:t> </a:t>
            </a:r>
            <a:r>
              <a:rPr lang="en-US" sz="2400" dirty="0" smtClean="0"/>
              <a:t> Review (Approve/Reject) Student/Staff Leave</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85800"/>
            <a:ext cx="8534400" cy="3724096"/>
          </a:xfrm>
          <a:prstGeom prst="rect">
            <a:avLst/>
          </a:prstGeom>
        </p:spPr>
        <p:txBody>
          <a:bodyPr wrap="square">
            <a:spAutoFit/>
          </a:bodyPr>
          <a:lstStyle/>
          <a:p>
            <a:endParaRPr lang="en-US" sz="2800" b="1" dirty="0" smtClean="0"/>
          </a:p>
          <a:p>
            <a:pPr marL="457200" indent="-457200"/>
            <a:r>
              <a:rPr lang="en-US" sz="2400" b="1" dirty="0" smtClean="0">
                <a:latin typeface="Times New Roman" pitchFamily="18" charset="0"/>
                <a:cs typeface="Times New Roman" pitchFamily="18" charset="0"/>
              </a:rPr>
              <a:t>2.  Staff Module </a:t>
            </a:r>
            <a:r>
              <a:rPr lang="en-US" sz="2400" b="1" dirty="0" smtClean="0"/>
              <a:t>: </a:t>
            </a:r>
          </a:p>
          <a:p>
            <a:pPr marL="457200" indent="-457200"/>
            <a:endParaRPr lang="en-US" sz="2400" b="1" dirty="0" smtClean="0"/>
          </a:p>
          <a:p>
            <a:r>
              <a:rPr lang="en-US" sz="2000" dirty="0" smtClean="0"/>
              <a:t>See the Overall Summary Charts related to their students, their subjects, leave status, etc.</a:t>
            </a:r>
          </a:p>
          <a:p>
            <a:endParaRPr lang="en-US" sz="2400" dirty="0" smtClean="0"/>
          </a:p>
          <a:p>
            <a:pPr>
              <a:buFont typeface="Wingdings" pitchFamily="2" charset="2"/>
              <a:buChar char="Ø"/>
            </a:pPr>
            <a:r>
              <a:rPr lang="en-US" sz="2400" dirty="0" smtClean="0"/>
              <a:t>  Take/Update Students Attendance</a:t>
            </a:r>
          </a:p>
          <a:p>
            <a:pPr>
              <a:buFont typeface="Wingdings" pitchFamily="2" charset="2"/>
              <a:buChar char="Ø"/>
            </a:pPr>
            <a:r>
              <a:rPr lang="en-US" sz="2400" dirty="0" smtClean="0"/>
              <a:t>  Add/Update Result</a:t>
            </a:r>
          </a:p>
          <a:p>
            <a:pPr>
              <a:buFont typeface="Wingdings" pitchFamily="2" charset="2"/>
              <a:buChar char="Ø"/>
            </a:pPr>
            <a:r>
              <a:rPr lang="en-US" sz="2400" dirty="0" smtClean="0"/>
              <a:t>  Apply for Leave</a:t>
            </a:r>
          </a:p>
          <a:p>
            <a:pPr>
              <a:buFont typeface="Wingdings" pitchFamily="2" charset="2"/>
              <a:buChar char="Ø"/>
            </a:pPr>
            <a:r>
              <a:rPr lang="en-US" sz="2400" dirty="0" smtClean="0"/>
              <a:t>  Send Feedback to HOD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85800"/>
            <a:ext cx="8534400" cy="3724096"/>
          </a:xfrm>
          <a:prstGeom prst="rect">
            <a:avLst/>
          </a:prstGeom>
        </p:spPr>
        <p:txBody>
          <a:bodyPr wrap="square">
            <a:spAutoFit/>
          </a:bodyPr>
          <a:lstStyle/>
          <a:p>
            <a:endParaRPr lang="en-US" sz="2800" b="1" dirty="0" smtClean="0"/>
          </a:p>
          <a:p>
            <a:pPr marL="457200" indent="-457200"/>
            <a:r>
              <a:rPr lang="en-US" sz="2400" b="1" dirty="0">
                <a:latin typeface="Times New Roman" pitchFamily="18" charset="0"/>
                <a:cs typeface="Times New Roman" pitchFamily="18" charset="0"/>
              </a:rPr>
              <a:t>3</a:t>
            </a:r>
            <a:r>
              <a:rPr lang="en-US" sz="2400" b="1" dirty="0" smtClean="0">
                <a:latin typeface="Times New Roman" pitchFamily="18" charset="0"/>
                <a:cs typeface="Times New Roman" pitchFamily="18" charset="0"/>
              </a:rPr>
              <a:t>.  Student Module : </a:t>
            </a:r>
          </a:p>
          <a:p>
            <a:pPr marL="457200" indent="-457200"/>
            <a:endParaRPr lang="en-US" sz="2400" b="1" dirty="0" smtClean="0"/>
          </a:p>
          <a:p>
            <a:r>
              <a:rPr lang="en-US" sz="2000" dirty="0" smtClean="0"/>
              <a:t>See the Overall Summary Charts related to their attendance, their subjects, leave status, etc.</a:t>
            </a:r>
          </a:p>
          <a:p>
            <a:endParaRPr lang="en-US" sz="2400" dirty="0" smtClean="0"/>
          </a:p>
          <a:p>
            <a:pPr>
              <a:buFont typeface="Wingdings" pitchFamily="2" charset="2"/>
              <a:buChar char="Ø"/>
            </a:pPr>
            <a:r>
              <a:rPr lang="en-US" sz="2400" dirty="0" smtClean="0"/>
              <a:t>  View Attendance</a:t>
            </a:r>
          </a:p>
          <a:p>
            <a:pPr>
              <a:buFont typeface="Wingdings" pitchFamily="2" charset="2"/>
              <a:buChar char="Ø"/>
            </a:pPr>
            <a:r>
              <a:rPr lang="en-US" sz="2400" dirty="0" smtClean="0"/>
              <a:t>  View Result</a:t>
            </a:r>
          </a:p>
          <a:p>
            <a:pPr>
              <a:buFont typeface="Wingdings" pitchFamily="2" charset="2"/>
              <a:buChar char="Ø"/>
            </a:pPr>
            <a:r>
              <a:rPr lang="en-US" sz="2400" dirty="0" smtClean="0"/>
              <a:t>  Apply for Leave</a:t>
            </a:r>
          </a:p>
          <a:p>
            <a:pPr>
              <a:buFont typeface="Wingdings" pitchFamily="2" charset="2"/>
              <a:buChar char="Ø"/>
            </a:pPr>
            <a:r>
              <a:rPr lang="en-US" sz="2400" dirty="0" smtClean="0"/>
              <a:t>  Send Feedback to HOD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8200"/>
            <a:ext cx="8991600" cy="4832092"/>
          </a:xfrm>
          <a:prstGeom prst="rect">
            <a:avLst/>
          </a:prstGeom>
        </p:spPr>
        <p:txBody>
          <a:bodyPr wrap="square">
            <a:spAutoFit/>
          </a:bodyPr>
          <a:lstStyle/>
          <a:p>
            <a:r>
              <a:rPr lang="en-US" sz="2400" b="1" dirty="0" smtClean="0">
                <a:latin typeface="Times New Roman" pitchFamily="18" charset="0"/>
                <a:cs typeface="Times New Roman" pitchFamily="18" charset="0"/>
              </a:rPr>
              <a:t>   Software Requirements:</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endParaRPr lang="en-US" sz="2400" dirty="0" smtClean="0"/>
          </a:p>
          <a:p>
            <a:pPr lvl="2">
              <a:buFont typeface="Wingdings" pitchFamily="2" charset="2"/>
              <a:buChar char="§"/>
            </a:pPr>
            <a:r>
              <a:rPr lang="en-US" sz="2400" dirty="0" smtClean="0"/>
              <a:t>  Front-end : UI Technologies (HTML, CSS, JS)</a:t>
            </a:r>
          </a:p>
          <a:p>
            <a:pPr lvl="2">
              <a:buFont typeface="Wingdings" pitchFamily="2" charset="2"/>
              <a:buChar char="§"/>
            </a:pPr>
            <a:r>
              <a:rPr lang="en-US" sz="2400" dirty="0" smtClean="0"/>
              <a:t>  Back-end : Python </a:t>
            </a:r>
          </a:p>
          <a:p>
            <a:pPr lvl="2">
              <a:buFont typeface="Wingdings" pitchFamily="2" charset="2"/>
              <a:buChar char="§"/>
            </a:pPr>
            <a:r>
              <a:rPr lang="en-US" sz="2400" dirty="0" smtClean="0"/>
              <a:t>  Frameworks : Django </a:t>
            </a:r>
          </a:p>
          <a:p>
            <a:pPr lvl="2">
              <a:buFont typeface="Wingdings" pitchFamily="2" charset="2"/>
              <a:buChar char="§"/>
            </a:pPr>
            <a:r>
              <a:rPr lang="en-US" sz="2400" dirty="0" smtClean="0"/>
              <a:t>  Database : MySQL,Sqlite3 </a:t>
            </a:r>
            <a:endParaRPr lang="en-US" sz="2000" dirty="0" smtClean="0"/>
          </a:p>
          <a:p>
            <a:endParaRPr lang="en-US" sz="2400" b="1"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Hardware Requirements: </a:t>
            </a:r>
          </a:p>
          <a:p>
            <a:endParaRPr lang="en-US" sz="2400" dirty="0" smtClean="0"/>
          </a:p>
          <a:p>
            <a:pPr lvl="2">
              <a:buFont typeface="Wingdings" pitchFamily="2" charset="2"/>
              <a:buChar char="§"/>
            </a:pPr>
            <a:r>
              <a:rPr lang="en-US" sz="2400" dirty="0" smtClean="0"/>
              <a:t>  2GB Ram </a:t>
            </a:r>
          </a:p>
          <a:p>
            <a:pPr lvl="2">
              <a:buFont typeface="Wingdings" pitchFamily="2" charset="2"/>
              <a:buChar char="§"/>
            </a:pPr>
            <a:r>
              <a:rPr lang="en-US" sz="2400" dirty="0" smtClean="0"/>
              <a:t>  4 MB Cache Memory </a:t>
            </a:r>
          </a:p>
          <a:p>
            <a:pPr lvl="2">
              <a:buFont typeface="Wingdings" pitchFamily="2" charset="2"/>
              <a:buChar char="§"/>
            </a:pPr>
            <a:r>
              <a:rPr lang="en-US" sz="2400" dirty="0" smtClean="0"/>
              <a:t>  Hard disk 500 GB</a:t>
            </a:r>
          </a:p>
          <a:p>
            <a:pPr lvl="2">
              <a:buFont typeface="Wingdings" pitchFamily="2" charset="2"/>
              <a:buChar char="§"/>
            </a:pPr>
            <a:r>
              <a:rPr lang="en-US" sz="2400" dirty="0" smtClean="0"/>
              <a:t>  Intel i3 (Processor)</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8991600" cy="6309420"/>
          </a:xfrm>
          <a:prstGeom prst="rect">
            <a:avLst/>
          </a:prstGeom>
        </p:spPr>
        <p:txBody>
          <a:bodyPr wrap="square">
            <a:spAutoFit/>
          </a:bodyPr>
          <a:lstStyle/>
          <a:p>
            <a:r>
              <a:rPr lang="en-US" sz="2400" b="1" dirty="0" smtClean="0">
                <a:latin typeface="Times New Roman" pitchFamily="18" charset="0"/>
                <a:cs typeface="Times New Roman" pitchFamily="18" charset="0"/>
              </a:rPr>
              <a:t>   Advantages:</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endParaRPr lang="en-US" sz="2400" dirty="0" smtClean="0"/>
          </a:p>
          <a:p>
            <a:pPr lvl="2">
              <a:buFont typeface="Wingdings" pitchFamily="2" charset="2"/>
              <a:buChar char="§"/>
            </a:pPr>
            <a:r>
              <a:rPr lang="en-US" sz="2400" dirty="0" smtClean="0"/>
              <a:t>  Student &amp; Staff Registrations are done by HOD(Admin)</a:t>
            </a:r>
          </a:p>
          <a:p>
            <a:pPr lvl="2">
              <a:buFont typeface="Wingdings" pitchFamily="2" charset="2"/>
              <a:buChar char="§"/>
            </a:pPr>
            <a:r>
              <a:rPr lang="en-US" sz="2400" dirty="0" smtClean="0"/>
              <a:t>  Online Results configurations</a:t>
            </a:r>
          </a:p>
          <a:p>
            <a:pPr lvl="2">
              <a:buFont typeface="Wingdings" pitchFamily="2" charset="2"/>
              <a:buChar char="§"/>
            </a:pPr>
            <a:r>
              <a:rPr lang="en-US" sz="2400" dirty="0" smtClean="0"/>
              <a:t>  Online Attendance integration</a:t>
            </a:r>
          </a:p>
          <a:p>
            <a:pPr lvl="2">
              <a:buFont typeface="Wingdings" pitchFamily="2" charset="2"/>
              <a:buChar char="§"/>
            </a:pPr>
            <a:r>
              <a:rPr lang="en-US" sz="2400" dirty="0" smtClean="0"/>
              <a:t>  Course and Section allotments' are automated</a:t>
            </a:r>
          </a:p>
          <a:p>
            <a:pPr lvl="2">
              <a:buFont typeface="Wingdings" pitchFamily="2" charset="2"/>
              <a:buChar char="§"/>
            </a:pPr>
            <a:r>
              <a:rPr lang="en-US" sz="2400" dirty="0" smtClean="0"/>
              <a:t>  User-Friendly Interface</a:t>
            </a:r>
          </a:p>
          <a:p>
            <a:pPr lvl="2">
              <a:buFont typeface="Wingdings" pitchFamily="2" charset="2"/>
              <a:buChar char="§"/>
            </a:pPr>
            <a:r>
              <a:rPr lang="en-US" sz="2400" dirty="0" smtClean="0"/>
              <a:t>  Secure &amp; Fast access to database</a:t>
            </a:r>
          </a:p>
          <a:p>
            <a:pPr lvl="2">
              <a:buFont typeface="Wingdings" pitchFamily="2" charset="2"/>
              <a:buChar char="§"/>
            </a:pPr>
            <a:r>
              <a:rPr lang="en-US" sz="2400" dirty="0" smtClean="0"/>
              <a:t>  Less Server issues</a:t>
            </a:r>
          </a:p>
          <a:p>
            <a:pPr lvl="2">
              <a:buFont typeface="Wingdings" pitchFamily="2" charset="2"/>
              <a:buChar char="§"/>
            </a:pPr>
            <a:r>
              <a:rPr lang="en-US" sz="2400" dirty="0" smtClean="0"/>
              <a:t>  Manual administrations are automated.</a:t>
            </a:r>
            <a:endParaRPr lang="en-US" sz="2000" dirty="0" smtClean="0"/>
          </a:p>
          <a:p>
            <a:endParaRPr lang="en-US" sz="2400" b="1"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Disadvantages: </a:t>
            </a:r>
          </a:p>
          <a:p>
            <a:endParaRPr lang="en-US" sz="2400" dirty="0" smtClean="0"/>
          </a:p>
          <a:p>
            <a:pPr lvl="2">
              <a:buFont typeface="Wingdings" pitchFamily="2" charset="2"/>
              <a:buChar char="§"/>
            </a:pPr>
            <a:r>
              <a:rPr lang="en-US" sz="2400" dirty="0" smtClean="0"/>
              <a:t>  Passwords Allocation done by admin</a:t>
            </a:r>
          </a:p>
          <a:p>
            <a:pPr lvl="2">
              <a:buFont typeface="Wingdings" pitchFamily="2" charset="2"/>
              <a:buChar char="§"/>
            </a:pPr>
            <a:r>
              <a:rPr lang="en-US" sz="2400" dirty="0" smtClean="0"/>
              <a:t>  Not Deployed into live server / Static Web Interface</a:t>
            </a:r>
          </a:p>
          <a:p>
            <a:pPr lvl="2">
              <a:buFont typeface="Wingdings" pitchFamily="2" charset="2"/>
              <a:buChar char="§"/>
            </a:pPr>
            <a:r>
              <a:rPr lang="en-US" sz="2400" dirty="0" smtClean="0"/>
              <a:t>  Use of Smartphone or computer can operate this s/w</a:t>
            </a:r>
          </a:p>
          <a:p>
            <a:pPr lvl="2">
              <a:buFont typeface="Wingdings" pitchFamily="2" charset="2"/>
              <a:buChar char="§"/>
            </a:pPr>
            <a:r>
              <a:rPr lang="en-US" sz="2400" dirty="0" smtClean="0"/>
              <a:t>  Cost-efficient for choosing proper server.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287</TotalTime>
  <Words>545</Words>
  <Application>Microsoft Office PowerPoint</Application>
  <PresentationFormat>On-screen Show (4:3)</PresentationFormat>
  <Paragraphs>85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PYTHON AUTOMATION FOR STUDENT ADMINISTRATION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AUTOMATION FOR STUDENT ADMINISTRATION</dc:title>
  <dc:creator>Lenovo</dc:creator>
  <cp:lastModifiedBy>Lenovo</cp:lastModifiedBy>
  <cp:revision>92</cp:revision>
  <dcterms:created xsi:type="dcterms:W3CDTF">2021-07-22T05:48:37Z</dcterms:created>
  <dcterms:modified xsi:type="dcterms:W3CDTF">2021-07-30T10:14:15Z</dcterms:modified>
</cp:coreProperties>
</file>