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25"/>
  </p:notesMasterIdLst>
  <p:handoutMasterIdLst>
    <p:handoutMasterId r:id="rId2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6858000" cy="9906000" type="A4"/>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2534" y="-228"/>
      </p:cViewPr>
      <p:guideLst/>
    </p:cSldViewPr>
  </p:slideViewPr>
  <p:notesTextViewPr>
    <p:cViewPr>
      <p:scale>
        <a:sx n="1" d="1"/>
        <a:sy n="1" d="1"/>
      </p:scale>
      <p:origin x="0" y="0"/>
    </p:cViewPr>
  </p:notesTextViewPr>
  <p:notesViewPr>
    <p:cSldViewPr snapToGrid="0">
      <p:cViewPr varScale="1">
        <p:scale>
          <a:sx n="64" d="100"/>
          <a:sy n="64" d="100"/>
        </p:scale>
        <p:origin x="3180" y="31"/>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C833AE-B1CB-6CDD-B019-9AAE8601D53E}"/>
              </a:ext>
            </a:extLst>
          </p:cNvPr>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26C3A2-30D5-A33F-8D29-B2AFFEDF8D07}"/>
              </a:ext>
            </a:extLst>
          </p:cNvPr>
          <p:cNvSpPr>
            <a:spLocks noGrp="1"/>
          </p:cNvSpPr>
          <p:nvPr>
            <p:ph type="dt" sz="quarter" idx="1"/>
          </p:nvPr>
        </p:nvSpPr>
        <p:spPr>
          <a:xfrm>
            <a:off x="4024313" y="0"/>
            <a:ext cx="3078162" cy="512763"/>
          </a:xfrm>
          <a:prstGeom prst="rect">
            <a:avLst/>
          </a:prstGeom>
        </p:spPr>
        <p:txBody>
          <a:bodyPr vert="horz" lIns="91440" tIns="45720" rIns="91440" bIns="45720" rtlCol="0"/>
          <a:lstStyle>
            <a:lvl1pPr algn="r">
              <a:defRPr sz="1200"/>
            </a:lvl1pPr>
          </a:lstStyle>
          <a:p>
            <a:fld id="{136BEB2C-1E6C-45C3-8DF6-274A615E0124}" type="datetimeFigureOut">
              <a:rPr lang="en-US" smtClean="0"/>
              <a:t>5/3/2024</a:t>
            </a:fld>
            <a:endParaRPr lang="en-US"/>
          </a:p>
        </p:txBody>
      </p:sp>
      <p:sp>
        <p:nvSpPr>
          <p:cNvPr id="4" name="Footer Placeholder 3">
            <a:extLst>
              <a:ext uri="{FF2B5EF4-FFF2-40B4-BE49-F238E27FC236}">
                <a16:creationId xmlns:a16="http://schemas.microsoft.com/office/drawing/2014/main" id="{DC5767FE-EF3D-17EF-C310-2F433EF4BFC0}"/>
              </a:ext>
            </a:extLst>
          </p:cNvPr>
          <p:cNvSpPr>
            <a:spLocks noGrp="1"/>
          </p:cNvSpPr>
          <p:nvPr>
            <p:ph type="ftr" sz="quarter" idx="2"/>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6C850D0-FF2B-094F-F897-0C81C3465B5B}"/>
              </a:ext>
            </a:extLst>
          </p:cNvPr>
          <p:cNvSpPr>
            <a:spLocks noGrp="1"/>
          </p:cNvSpPr>
          <p:nvPr>
            <p:ph type="sldNum" sz="quarter" idx="3"/>
          </p:nvPr>
        </p:nvSpPr>
        <p:spPr>
          <a:xfrm>
            <a:off x="4024313" y="9721850"/>
            <a:ext cx="3078162" cy="512763"/>
          </a:xfrm>
          <a:prstGeom prst="rect">
            <a:avLst/>
          </a:prstGeom>
        </p:spPr>
        <p:txBody>
          <a:bodyPr vert="horz" lIns="91440" tIns="45720" rIns="91440" bIns="45720" rtlCol="0" anchor="b"/>
          <a:lstStyle>
            <a:lvl1pPr algn="r">
              <a:defRPr sz="1200"/>
            </a:lvl1pPr>
          </a:lstStyle>
          <a:p>
            <a:fld id="{F9C4C339-9DB0-49EE-8B13-1260AEA96CDF}" type="slidenum">
              <a:rPr lang="en-US" smtClean="0"/>
              <a:t>‹#›</a:t>
            </a:fld>
            <a:endParaRPr lang="en-US"/>
          </a:p>
        </p:txBody>
      </p:sp>
    </p:spTree>
    <p:extLst>
      <p:ext uri="{BB962C8B-B14F-4D97-AF65-F5344CB8AC3E}">
        <p14:creationId xmlns:p14="http://schemas.microsoft.com/office/powerpoint/2010/main" val="42436145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6661" tIns="48331" rIns="96661" bIns="48331" rtlCol="0"/>
          <a:lstStyle>
            <a:lvl1pPr algn="r">
              <a:defRPr sz="1300"/>
            </a:lvl1pPr>
          </a:lstStyle>
          <a:p>
            <a:fld id="{1E61681A-F3A1-4279-9290-7FF5AB477A87}" type="datetimeFigureOut">
              <a:rPr lang="en-US" smtClean="0"/>
              <a:t>5/3/2024</a:t>
            </a:fld>
            <a:endParaRPr lang="en-US"/>
          </a:p>
        </p:txBody>
      </p:sp>
      <p:sp>
        <p:nvSpPr>
          <p:cNvPr id="4" name="Slide Image Placeholder 3"/>
          <p:cNvSpPr>
            <a:spLocks noGrp="1" noRot="1" noChangeAspect="1"/>
          </p:cNvSpPr>
          <p:nvPr>
            <p:ph type="sldImg" idx="2"/>
          </p:nvPr>
        </p:nvSpPr>
        <p:spPr>
          <a:xfrm>
            <a:off x="2357438" y="1279525"/>
            <a:ext cx="2389187" cy="345440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10407" y="4925408"/>
            <a:ext cx="5683250" cy="4029879"/>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6"/>
            <a:ext cx="3078427" cy="513507"/>
          </a:xfrm>
          <a:prstGeom prst="rect">
            <a:avLst/>
          </a:prstGeom>
        </p:spPr>
        <p:txBody>
          <a:bodyPr vert="horz" lIns="96661" tIns="48331" rIns="96661" bIns="48331" rtlCol="0" anchor="b"/>
          <a:lstStyle>
            <a:lvl1pPr algn="r">
              <a:defRPr sz="1300"/>
            </a:lvl1pPr>
          </a:lstStyle>
          <a:p>
            <a:fld id="{1EF242E0-4686-4970-8254-8E7008D95CD4}" type="slidenum">
              <a:rPr lang="en-US" smtClean="0"/>
              <a:t>‹#›</a:t>
            </a:fld>
            <a:endParaRPr lang="en-US"/>
          </a:p>
        </p:txBody>
      </p:sp>
    </p:spTree>
    <p:extLst>
      <p:ext uri="{BB962C8B-B14F-4D97-AF65-F5344CB8AC3E}">
        <p14:creationId xmlns:p14="http://schemas.microsoft.com/office/powerpoint/2010/main" val="275005321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F242E0-4686-4970-8254-8E7008D95CD4}" type="slidenum">
              <a:rPr lang="en-US" smtClean="0"/>
              <a:t>1</a:t>
            </a:fld>
            <a:endParaRPr lang="en-US"/>
          </a:p>
        </p:txBody>
      </p:sp>
    </p:spTree>
    <p:extLst>
      <p:ext uri="{BB962C8B-B14F-4D97-AF65-F5344CB8AC3E}">
        <p14:creationId xmlns:p14="http://schemas.microsoft.com/office/powerpoint/2010/main" val="3431607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F242E0-4686-4970-8254-8E7008D95CD4}" type="slidenum">
              <a:rPr lang="en-US" smtClean="0"/>
              <a:t>10</a:t>
            </a:fld>
            <a:endParaRPr lang="en-US"/>
          </a:p>
        </p:txBody>
      </p:sp>
    </p:spTree>
    <p:extLst>
      <p:ext uri="{BB962C8B-B14F-4D97-AF65-F5344CB8AC3E}">
        <p14:creationId xmlns:p14="http://schemas.microsoft.com/office/powerpoint/2010/main" val="4057453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F242E0-4686-4970-8254-8E7008D95CD4}" type="slidenum">
              <a:rPr lang="en-US" smtClean="0"/>
              <a:t>11</a:t>
            </a:fld>
            <a:endParaRPr lang="en-US"/>
          </a:p>
        </p:txBody>
      </p:sp>
    </p:spTree>
    <p:extLst>
      <p:ext uri="{BB962C8B-B14F-4D97-AF65-F5344CB8AC3E}">
        <p14:creationId xmlns:p14="http://schemas.microsoft.com/office/powerpoint/2010/main" val="38864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F242E0-4686-4970-8254-8E7008D95CD4}" type="slidenum">
              <a:rPr lang="en-US" smtClean="0"/>
              <a:t>12</a:t>
            </a:fld>
            <a:endParaRPr lang="en-US"/>
          </a:p>
        </p:txBody>
      </p:sp>
    </p:spTree>
    <p:extLst>
      <p:ext uri="{BB962C8B-B14F-4D97-AF65-F5344CB8AC3E}">
        <p14:creationId xmlns:p14="http://schemas.microsoft.com/office/powerpoint/2010/main" val="2306600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F242E0-4686-4970-8254-8E7008D95CD4}" type="slidenum">
              <a:rPr lang="en-US" smtClean="0"/>
              <a:t>13</a:t>
            </a:fld>
            <a:endParaRPr lang="en-US"/>
          </a:p>
        </p:txBody>
      </p:sp>
    </p:spTree>
    <p:extLst>
      <p:ext uri="{BB962C8B-B14F-4D97-AF65-F5344CB8AC3E}">
        <p14:creationId xmlns:p14="http://schemas.microsoft.com/office/powerpoint/2010/main" val="440096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F242E0-4686-4970-8254-8E7008D95CD4}" type="slidenum">
              <a:rPr lang="en-US" smtClean="0"/>
              <a:t>14</a:t>
            </a:fld>
            <a:endParaRPr lang="en-US"/>
          </a:p>
        </p:txBody>
      </p:sp>
    </p:spTree>
    <p:extLst>
      <p:ext uri="{BB962C8B-B14F-4D97-AF65-F5344CB8AC3E}">
        <p14:creationId xmlns:p14="http://schemas.microsoft.com/office/powerpoint/2010/main" val="1395302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F242E0-4686-4970-8254-8E7008D95CD4}" type="slidenum">
              <a:rPr lang="en-US" smtClean="0"/>
              <a:t>15</a:t>
            </a:fld>
            <a:endParaRPr lang="en-US"/>
          </a:p>
        </p:txBody>
      </p:sp>
    </p:spTree>
    <p:extLst>
      <p:ext uri="{BB962C8B-B14F-4D97-AF65-F5344CB8AC3E}">
        <p14:creationId xmlns:p14="http://schemas.microsoft.com/office/powerpoint/2010/main" val="3074197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F242E0-4686-4970-8254-8E7008D95CD4}" type="slidenum">
              <a:rPr lang="en-US" smtClean="0"/>
              <a:t>16</a:t>
            </a:fld>
            <a:endParaRPr lang="en-US"/>
          </a:p>
        </p:txBody>
      </p:sp>
    </p:spTree>
    <p:extLst>
      <p:ext uri="{BB962C8B-B14F-4D97-AF65-F5344CB8AC3E}">
        <p14:creationId xmlns:p14="http://schemas.microsoft.com/office/powerpoint/2010/main" val="932889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F242E0-4686-4970-8254-8E7008D95CD4}" type="slidenum">
              <a:rPr lang="en-US" smtClean="0"/>
              <a:t>17</a:t>
            </a:fld>
            <a:endParaRPr lang="en-US"/>
          </a:p>
        </p:txBody>
      </p:sp>
    </p:spTree>
    <p:extLst>
      <p:ext uri="{BB962C8B-B14F-4D97-AF65-F5344CB8AC3E}">
        <p14:creationId xmlns:p14="http://schemas.microsoft.com/office/powerpoint/2010/main" val="5782990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F242E0-4686-4970-8254-8E7008D95CD4}" type="slidenum">
              <a:rPr lang="en-US" smtClean="0"/>
              <a:t>18</a:t>
            </a:fld>
            <a:endParaRPr lang="en-US"/>
          </a:p>
        </p:txBody>
      </p:sp>
    </p:spTree>
    <p:extLst>
      <p:ext uri="{BB962C8B-B14F-4D97-AF65-F5344CB8AC3E}">
        <p14:creationId xmlns:p14="http://schemas.microsoft.com/office/powerpoint/2010/main" val="34990784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F242E0-4686-4970-8254-8E7008D95CD4}" type="slidenum">
              <a:rPr lang="en-US" smtClean="0"/>
              <a:t>19</a:t>
            </a:fld>
            <a:endParaRPr lang="en-US"/>
          </a:p>
        </p:txBody>
      </p:sp>
    </p:spTree>
    <p:extLst>
      <p:ext uri="{BB962C8B-B14F-4D97-AF65-F5344CB8AC3E}">
        <p14:creationId xmlns:p14="http://schemas.microsoft.com/office/powerpoint/2010/main" val="1795076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F242E0-4686-4970-8254-8E7008D95CD4}" type="slidenum">
              <a:rPr lang="en-US" smtClean="0"/>
              <a:t>2</a:t>
            </a:fld>
            <a:endParaRPr lang="en-US"/>
          </a:p>
        </p:txBody>
      </p:sp>
    </p:spTree>
    <p:extLst>
      <p:ext uri="{BB962C8B-B14F-4D97-AF65-F5344CB8AC3E}">
        <p14:creationId xmlns:p14="http://schemas.microsoft.com/office/powerpoint/2010/main" val="37584627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F242E0-4686-4970-8254-8E7008D95CD4}" type="slidenum">
              <a:rPr lang="en-US" smtClean="0"/>
              <a:t>20</a:t>
            </a:fld>
            <a:endParaRPr lang="en-US"/>
          </a:p>
        </p:txBody>
      </p:sp>
    </p:spTree>
    <p:extLst>
      <p:ext uri="{BB962C8B-B14F-4D97-AF65-F5344CB8AC3E}">
        <p14:creationId xmlns:p14="http://schemas.microsoft.com/office/powerpoint/2010/main" val="41631526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F242E0-4686-4970-8254-8E7008D95CD4}" type="slidenum">
              <a:rPr lang="en-US" smtClean="0"/>
              <a:t>21</a:t>
            </a:fld>
            <a:endParaRPr lang="en-US"/>
          </a:p>
        </p:txBody>
      </p:sp>
    </p:spTree>
    <p:extLst>
      <p:ext uri="{BB962C8B-B14F-4D97-AF65-F5344CB8AC3E}">
        <p14:creationId xmlns:p14="http://schemas.microsoft.com/office/powerpoint/2010/main" val="18416899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F242E0-4686-4970-8254-8E7008D95CD4}" type="slidenum">
              <a:rPr lang="en-US" smtClean="0"/>
              <a:t>22</a:t>
            </a:fld>
            <a:endParaRPr lang="en-US"/>
          </a:p>
        </p:txBody>
      </p:sp>
    </p:spTree>
    <p:extLst>
      <p:ext uri="{BB962C8B-B14F-4D97-AF65-F5344CB8AC3E}">
        <p14:creationId xmlns:p14="http://schemas.microsoft.com/office/powerpoint/2010/main" val="1785307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F242E0-4686-4970-8254-8E7008D95CD4}" type="slidenum">
              <a:rPr lang="en-US" smtClean="0"/>
              <a:t>23</a:t>
            </a:fld>
            <a:endParaRPr lang="en-US"/>
          </a:p>
        </p:txBody>
      </p:sp>
    </p:spTree>
    <p:extLst>
      <p:ext uri="{BB962C8B-B14F-4D97-AF65-F5344CB8AC3E}">
        <p14:creationId xmlns:p14="http://schemas.microsoft.com/office/powerpoint/2010/main" val="2303858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F242E0-4686-4970-8254-8E7008D95CD4}" type="slidenum">
              <a:rPr lang="en-US" smtClean="0"/>
              <a:t>3</a:t>
            </a:fld>
            <a:endParaRPr lang="en-US"/>
          </a:p>
        </p:txBody>
      </p:sp>
    </p:spTree>
    <p:extLst>
      <p:ext uri="{BB962C8B-B14F-4D97-AF65-F5344CB8AC3E}">
        <p14:creationId xmlns:p14="http://schemas.microsoft.com/office/powerpoint/2010/main" val="2371839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F242E0-4686-4970-8254-8E7008D95CD4}" type="slidenum">
              <a:rPr lang="en-US" smtClean="0"/>
              <a:t>4</a:t>
            </a:fld>
            <a:endParaRPr lang="en-US"/>
          </a:p>
        </p:txBody>
      </p:sp>
    </p:spTree>
    <p:extLst>
      <p:ext uri="{BB962C8B-B14F-4D97-AF65-F5344CB8AC3E}">
        <p14:creationId xmlns:p14="http://schemas.microsoft.com/office/powerpoint/2010/main" val="1256130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F242E0-4686-4970-8254-8E7008D95CD4}" type="slidenum">
              <a:rPr lang="en-US" smtClean="0"/>
              <a:t>5</a:t>
            </a:fld>
            <a:endParaRPr lang="en-US"/>
          </a:p>
        </p:txBody>
      </p:sp>
    </p:spTree>
    <p:extLst>
      <p:ext uri="{BB962C8B-B14F-4D97-AF65-F5344CB8AC3E}">
        <p14:creationId xmlns:p14="http://schemas.microsoft.com/office/powerpoint/2010/main" val="2824605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F242E0-4686-4970-8254-8E7008D95CD4}" type="slidenum">
              <a:rPr lang="en-US" smtClean="0"/>
              <a:t>6</a:t>
            </a:fld>
            <a:endParaRPr lang="en-US"/>
          </a:p>
        </p:txBody>
      </p:sp>
    </p:spTree>
    <p:extLst>
      <p:ext uri="{BB962C8B-B14F-4D97-AF65-F5344CB8AC3E}">
        <p14:creationId xmlns:p14="http://schemas.microsoft.com/office/powerpoint/2010/main" val="3234092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F242E0-4686-4970-8254-8E7008D95CD4}" type="slidenum">
              <a:rPr lang="en-US" smtClean="0"/>
              <a:t>7</a:t>
            </a:fld>
            <a:endParaRPr lang="en-US"/>
          </a:p>
        </p:txBody>
      </p:sp>
    </p:spTree>
    <p:extLst>
      <p:ext uri="{BB962C8B-B14F-4D97-AF65-F5344CB8AC3E}">
        <p14:creationId xmlns:p14="http://schemas.microsoft.com/office/powerpoint/2010/main" val="2948728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F242E0-4686-4970-8254-8E7008D95CD4}" type="slidenum">
              <a:rPr lang="en-US" smtClean="0"/>
              <a:t>8</a:t>
            </a:fld>
            <a:endParaRPr lang="en-US"/>
          </a:p>
        </p:txBody>
      </p:sp>
    </p:spTree>
    <p:extLst>
      <p:ext uri="{BB962C8B-B14F-4D97-AF65-F5344CB8AC3E}">
        <p14:creationId xmlns:p14="http://schemas.microsoft.com/office/powerpoint/2010/main" val="3646251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F242E0-4686-4970-8254-8E7008D95CD4}" type="slidenum">
              <a:rPr lang="en-US" smtClean="0"/>
              <a:t>9</a:t>
            </a:fld>
            <a:endParaRPr lang="en-US"/>
          </a:p>
        </p:txBody>
      </p:sp>
    </p:spTree>
    <p:extLst>
      <p:ext uri="{BB962C8B-B14F-4D97-AF65-F5344CB8AC3E}">
        <p14:creationId xmlns:p14="http://schemas.microsoft.com/office/powerpoint/2010/main" val="34837873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128563"/>
            <a:ext cx="5044547" cy="398583"/>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5341" y="6129999"/>
            <a:ext cx="1730873" cy="400024"/>
          </a:xfrm>
          <a:prstGeom prst="rect">
            <a:avLst/>
          </a:prstGeom>
        </p:spPr>
      </p:pic>
      <p:sp>
        <p:nvSpPr>
          <p:cNvPr id="9" name="Rectangle 8"/>
          <p:cNvSpPr/>
          <p:nvPr/>
        </p:nvSpPr>
        <p:spPr bwMode="ltGray">
          <a:xfrm>
            <a:off x="0" y="3741224"/>
            <a:ext cx="5044548" cy="2398257"/>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5125340" y="3741224"/>
            <a:ext cx="1730874" cy="23982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82682" y="3948691"/>
            <a:ext cx="4551951" cy="1983323"/>
          </a:xfrm>
        </p:spPr>
        <p:txBody>
          <a:bodyPr anchor="b">
            <a:noAutofit/>
          </a:bodyPr>
          <a:lstStyle>
            <a:lvl1pPr algn="r">
              <a:defRPr sz="3600"/>
            </a:lvl1pPr>
          </a:lstStyle>
          <a:p>
            <a:r>
              <a:rPr lang="en-US"/>
              <a:t>Click to edit Master title style</a:t>
            </a:r>
            <a:endParaRPr lang="en-US" dirty="0"/>
          </a:p>
        </p:txBody>
      </p:sp>
      <p:sp>
        <p:nvSpPr>
          <p:cNvPr id="3" name="Subtitle 2"/>
          <p:cNvSpPr>
            <a:spLocks noGrp="1"/>
          </p:cNvSpPr>
          <p:nvPr>
            <p:ph type="subTitle" idx="1"/>
          </p:nvPr>
        </p:nvSpPr>
        <p:spPr>
          <a:xfrm>
            <a:off x="382681" y="6346947"/>
            <a:ext cx="4581076" cy="1614437"/>
          </a:xfrm>
        </p:spPr>
        <p:txBody>
          <a:bodyPr>
            <a:normAutofit/>
          </a:bodyPr>
          <a:lstStyle>
            <a:lvl1pPr marL="0" indent="0" algn="r">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3416741" y="8574494"/>
            <a:ext cx="1543050" cy="527403"/>
          </a:xfrm>
        </p:spPr>
        <p:txBody>
          <a:bodyPr/>
          <a:lstStyle/>
          <a:p>
            <a:fld id="{9D77268A-5015-4776-ABF0-2B9BCDB602BF}" type="datetimeFigureOut">
              <a:rPr lang="en-US" smtClean="0"/>
              <a:t>4/29/2024</a:t>
            </a:fld>
            <a:endParaRPr lang="en-US"/>
          </a:p>
        </p:txBody>
      </p:sp>
      <p:sp>
        <p:nvSpPr>
          <p:cNvPr id="5" name="Footer Placeholder 4"/>
          <p:cNvSpPr>
            <a:spLocks noGrp="1"/>
          </p:cNvSpPr>
          <p:nvPr>
            <p:ph type="ftr" sz="quarter" idx="11"/>
          </p:nvPr>
        </p:nvSpPr>
        <p:spPr>
          <a:xfrm>
            <a:off x="400051" y="8574496"/>
            <a:ext cx="3016250" cy="527403"/>
          </a:xfrm>
        </p:spPr>
        <p:txBody>
          <a:bodyPr/>
          <a:lstStyle/>
          <a:p>
            <a:endParaRPr lang="en-US"/>
          </a:p>
        </p:txBody>
      </p:sp>
      <p:sp>
        <p:nvSpPr>
          <p:cNvPr id="6" name="Slide Number Placeholder 5"/>
          <p:cNvSpPr>
            <a:spLocks noGrp="1"/>
          </p:cNvSpPr>
          <p:nvPr>
            <p:ph type="sldNum" sz="quarter" idx="12"/>
          </p:nvPr>
        </p:nvSpPr>
        <p:spPr>
          <a:xfrm>
            <a:off x="5257800" y="3972709"/>
            <a:ext cx="1027720" cy="1959305"/>
          </a:xfrm>
        </p:spPr>
        <p:txBody>
          <a:bodyPr/>
          <a:lstStyle/>
          <a:p>
            <a:fld id="{DB804F3A-A031-423E-8B13-F532DCCF2180}" type="slidenum">
              <a:rPr lang="en-US" smtClean="0"/>
              <a:t>‹#›</a:t>
            </a:fld>
            <a:endParaRPr lang="en-US"/>
          </a:p>
        </p:txBody>
      </p:sp>
    </p:spTree>
    <p:extLst>
      <p:ext uri="{BB962C8B-B14F-4D97-AF65-F5344CB8AC3E}">
        <p14:creationId xmlns:p14="http://schemas.microsoft.com/office/powerpoint/2010/main" val="4222839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6604001"/>
            <a:ext cx="6871477" cy="2422384"/>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400052" y="6805669"/>
            <a:ext cx="5171078" cy="786474"/>
          </a:xfrm>
        </p:spPr>
        <p:txBody>
          <a:bodyPr anchor="b">
            <a:normAutofit/>
          </a:bodyPr>
          <a:lstStyle>
            <a:lvl1pPr>
              <a:defRPr sz="1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98729" y="880531"/>
            <a:ext cx="5172401" cy="5184942"/>
          </a:xfrm>
          <a:noFill/>
          <a:ln>
            <a:noFill/>
          </a:ln>
          <a:effectLst>
            <a:outerShdw blurRad="76200" dist="63500" dir="5040000" algn="tl" rotWithShape="0">
              <a:srgbClr val="000000">
                <a:alpha val="41000"/>
              </a:srgb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00051" y="7592142"/>
            <a:ext cx="5171079" cy="79129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D77268A-5015-4776-ABF0-2B9BCDB602BF}"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5892329" y="6805226"/>
            <a:ext cx="862377" cy="1575584"/>
          </a:xfrm>
        </p:spPr>
        <p:txBody>
          <a:bodyPr/>
          <a:lstStyle/>
          <a:p>
            <a:fld id="{DB804F3A-A031-423E-8B13-F532DCCF2180}" type="slidenum">
              <a:rPr lang="en-US" smtClean="0"/>
              <a:t>‹#›</a:t>
            </a:fld>
            <a:endParaRPr lang="en-US"/>
          </a:p>
        </p:txBody>
      </p:sp>
    </p:spTree>
    <p:extLst>
      <p:ext uri="{BB962C8B-B14F-4D97-AF65-F5344CB8AC3E}">
        <p14:creationId xmlns:p14="http://schemas.microsoft.com/office/powerpoint/2010/main" val="3279208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6604001"/>
            <a:ext cx="6871477" cy="2422384"/>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93191" y="880529"/>
            <a:ext cx="5172401" cy="5189528"/>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398729" y="6803824"/>
            <a:ext cx="5166863" cy="1591437"/>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D77268A-5015-4776-ABF0-2B9BCDB602BF}"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5892329" y="6805668"/>
            <a:ext cx="862377" cy="1575584"/>
          </a:xfrm>
        </p:spPr>
        <p:txBody>
          <a:bodyPr/>
          <a:lstStyle/>
          <a:p>
            <a:fld id="{DB804F3A-A031-423E-8B13-F532DCCF2180}" type="slidenum">
              <a:rPr lang="en-US" smtClean="0"/>
              <a:t>‹#›</a:t>
            </a:fld>
            <a:endParaRPr lang="en-US"/>
          </a:p>
        </p:txBody>
      </p:sp>
    </p:spTree>
    <p:extLst>
      <p:ext uri="{BB962C8B-B14F-4D97-AF65-F5344CB8AC3E}">
        <p14:creationId xmlns:p14="http://schemas.microsoft.com/office/powerpoint/2010/main" val="272991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6604001"/>
            <a:ext cx="6871477" cy="2422384"/>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75941" y="891199"/>
            <a:ext cx="4818860" cy="4385421"/>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742079" y="5287769"/>
            <a:ext cx="4490798" cy="792954"/>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398729" y="6803824"/>
            <a:ext cx="5177939" cy="1591437"/>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D77268A-5015-4776-ABF0-2B9BCDB602BF}"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5892329" y="6803227"/>
            <a:ext cx="862377" cy="1575584"/>
          </a:xfrm>
        </p:spPr>
        <p:txBody>
          <a:bodyPr/>
          <a:lstStyle/>
          <a:p>
            <a:fld id="{DB804F3A-A031-423E-8B13-F532DCCF2180}" type="slidenum">
              <a:rPr lang="en-US" smtClean="0"/>
              <a:t>‹#›</a:t>
            </a:fld>
            <a:endParaRPr lang="en-US"/>
          </a:p>
        </p:txBody>
      </p:sp>
      <p:sp>
        <p:nvSpPr>
          <p:cNvPr id="27" name="TextBox 26"/>
          <p:cNvSpPr txBox="1"/>
          <p:nvPr/>
        </p:nvSpPr>
        <p:spPr>
          <a:xfrm>
            <a:off x="203199" y="1080612"/>
            <a:ext cx="400050" cy="8446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5400" dirty="0">
                <a:solidFill>
                  <a:schemeClr val="tx1"/>
                </a:solidFill>
                <a:effectLst/>
              </a:rPr>
              <a:t>“</a:t>
            </a:r>
          </a:p>
        </p:txBody>
      </p:sp>
      <p:sp>
        <p:nvSpPr>
          <p:cNvPr id="28" name="TextBox 27"/>
          <p:cNvSpPr txBox="1"/>
          <p:nvPr/>
        </p:nvSpPr>
        <p:spPr>
          <a:xfrm>
            <a:off x="5225393" y="4331273"/>
            <a:ext cx="342900" cy="844678"/>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5400" dirty="0">
                <a:solidFill>
                  <a:schemeClr val="tx1"/>
                </a:solidFill>
                <a:effectLst/>
              </a:rPr>
              <a:t>”</a:t>
            </a:r>
          </a:p>
        </p:txBody>
      </p:sp>
    </p:spTree>
    <p:extLst>
      <p:ext uri="{BB962C8B-B14F-4D97-AF65-F5344CB8AC3E}">
        <p14:creationId xmlns:p14="http://schemas.microsoft.com/office/powerpoint/2010/main" val="2297694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6604001"/>
            <a:ext cx="6871477" cy="2422384"/>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98728" y="6803824"/>
            <a:ext cx="5172401" cy="851951"/>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398729" y="7655772"/>
            <a:ext cx="5172401" cy="739489"/>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D77268A-5015-4776-ABF0-2B9BCDB602BF}"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5892329" y="6803227"/>
            <a:ext cx="862377" cy="1575584"/>
          </a:xfrm>
        </p:spPr>
        <p:txBody>
          <a:bodyPr/>
          <a:lstStyle/>
          <a:p>
            <a:fld id="{DB804F3A-A031-423E-8B13-F532DCCF2180}" type="slidenum">
              <a:rPr lang="en-US" smtClean="0"/>
              <a:t>‹#›</a:t>
            </a:fld>
            <a:endParaRPr lang="en-US"/>
          </a:p>
        </p:txBody>
      </p:sp>
    </p:spTree>
    <p:extLst>
      <p:ext uri="{BB962C8B-B14F-4D97-AF65-F5344CB8AC3E}">
        <p14:creationId xmlns:p14="http://schemas.microsoft.com/office/powerpoint/2010/main" val="1224533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880534"/>
            <a:ext cx="6871477" cy="2422384"/>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398729" y="1087996"/>
            <a:ext cx="5172401" cy="1561355"/>
          </a:xfrm>
        </p:spPr>
        <p:txBody>
          <a:bodyPr/>
          <a:lstStyle/>
          <a:p>
            <a:r>
              <a:rPr lang="en-US"/>
              <a:t>Click to edit Master title style</a:t>
            </a:r>
            <a:endParaRPr lang="en-US" dirty="0"/>
          </a:p>
        </p:txBody>
      </p:sp>
      <p:sp>
        <p:nvSpPr>
          <p:cNvPr id="7" name="Text Placeholder 2"/>
          <p:cNvSpPr>
            <a:spLocks noGrp="1"/>
          </p:cNvSpPr>
          <p:nvPr>
            <p:ph type="body" idx="1"/>
          </p:nvPr>
        </p:nvSpPr>
        <p:spPr>
          <a:xfrm>
            <a:off x="399472" y="3364818"/>
            <a:ext cx="1645920" cy="832378"/>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404833" y="4355419"/>
            <a:ext cx="1645920" cy="420840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2158810" y="3375483"/>
            <a:ext cx="1645920" cy="832378"/>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2159783" y="4344754"/>
            <a:ext cx="1645920" cy="420840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3919602" y="3375483"/>
            <a:ext cx="1645920" cy="832378"/>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3925140" y="4344752"/>
            <a:ext cx="1645920" cy="420840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9D77268A-5015-4776-ABF0-2B9BCDB602BF}" type="datetimeFigureOut">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804F3A-A031-423E-8B13-F532DCCF2180}" type="slidenum">
              <a:rPr lang="en-US" smtClean="0"/>
              <a:t>‹#›</a:t>
            </a:fld>
            <a:endParaRPr lang="en-US"/>
          </a:p>
        </p:txBody>
      </p:sp>
    </p:spTree>
    <p:extLst>
      <p:ext uri="{BB962C8B-B14F-4D97-AF65-F5344CB8AC3E}">
        <p14:creationId xmlns:p14="http://schemas.microsoft.com/office/powerpoint/2010/main" val="530191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880534"/>
            <a:ext cx="6871477" cy="2422384"/>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398729" y="1087996"/>
            <a:ext cx="5172401" cy="1561355"/>
          </a:xfrm>
        </p:spPr>
        <p:txBody>
          <a:bodyPr/>
          <a:lstStyle/>
          <a:p>
            <a:r>
              <a:rPr lang="en-US"/>
              <a:t>Click to edit Master title style</a:t>
            </a:r>
            <a:endParaRPr lang="en-US" dirty="0"/>
          </a:p>
        </p:txBody>
      </p:sp>
      <p:sp>
        <p:nvSpPr>
          <p:cNvPr id="19" name="Text Placeholder 2"/>
          <p:cNvSpPr>
            <a:spLocks noGrp="1"/>
          </p:cNvSpPr>
          <p:nvPr>
            <p:ph type="body" idx="1"/>
          </p:nvPr>
        </p:nvSpPr>
        <p:spPr>
          <a:xfrm>
            <a:off x="399294" y="6207505"/>
            <a:ext cx="1644193" cy="832378"/>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399294" y="3375483"/>
            <a:ext cx="1644193" cy="2201333"/>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399294" y="7039883"/>
            <a:ext cx="1644193" cy="153461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2152873" y="6207505"/>
            <a:ext cx="1661303" cy="832378"/>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2152873" y="3375483"/>
            <a:ext cx="1661303" cy="2201333"/>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2152112" y="7039881"/>
            <a:ext cx="1663503" cy="153461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3923271" y="6207505"/>
            <a:ext cx="1645750" cy="832378"/>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3923271" y="3375483"/>
            <a:ext cx="1645750" cy="2201333"/>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3923201" y="7039878"/>
            <a:ext cx="1647929" cy="153461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9D77268A-5015-4776-ABF0-2B9BCDB602BF}" type="datetimeFigureOut">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804F3A-A031-423E-8B13-F532DCCF2180}" type="slidenum">
              <a:rPr lang="en-US" smtClean="0"/>
              <a:t>‹#›</a:t>
            </a:fld>
            <a:endParaRPr lang="en-US"/>
          </a:p>
        </p:txBody>
      </p:sp>
    </p:spTree>
    <p:extLst>
      <p:ext uri="{BB962C8B-B14F-4D97-AF65-F5344CB8AC3E}">
        <p14:creationId xmlns:p14="http://schemas.microsoft.com/office/powerpoint/2010/main" val="1412700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880534"/>
            <a:ext cx="6871477" cy="2422384"/>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98729" y="1087996"/>
            <a:ext cx="5172401" cy="1561355"/>
          </a:xfr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77268A-5015-4776-ABF0-2B9BCDB602BF}"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04F3A-A031-423E-8B13-F532DCCF2180}" type="slidenum">
              <a:rPr lang="en-US" smtClean="0"/>
              <a:t>‹#›</a:t>
            </a:fld>
            <a:endParaRPr lang="en-US"/>
          </a:p>
        </p:txBody>
      </p:sp>
    </p:spTree>
    <p:extLst>
      <p:ext uri="{BB962C8B-B14F-4D97-AF65-F5344CB8AC3E}">
        <p14:creationId xmlns:p14="http://schemas.microsoft.com/office/powerpoint/2010/main" val="2331529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1048648" y="4443216"/>
            <a:ext cx="9912579" cy="102614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598598" y="880529"/>
            <a:ext cx="802202" cy="644501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2681" y="880531"/>
            <a:ext cx="4932269" cy="7693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71858" y="8574494"/>
            <a:ext cx="1543050" cy="527403"/>
          </a:xfrm>
        </p:spPr>
        <p:txBody>
          <a:bodyPr/>
          <a:lstStyle/>
          <a:p>
            <a:fld id="{9D77268A-5015-4776-ABF0-2B9BCDB602BF}" type="datetimeFigureOut">
              <a:rPr lang="en-US" smtClean="0"/>
              <a:t>4/29/2024</a:t>
            </a:fld>
            <a:endParaRPr lang="en-US"/>
          </a:p>
        </p:txBody>
      </p:sp>
      <p:sp>
        <p:nvSpPr>
          <p:cNvPr id="5" name="Footer Placeholder 4"/>
          <p:cNvSpPr>
            <a:spLocks noGrp="1"/>
          </p:cNvSpPr>
          <p:nvPr>
            <p:ph type="ftr" sz="quarter" idx="11"/>
          </p:nvPr>
        </p:nvSpPr>
        <p:spPr>
          <a:xfrm>
            <a:off x="382681" y="8574496"/>
            <a:ext cx="3389219" cy="527403"/>
          </a:xfrm>
        </p:spPr>
        <p:txBody>
          <a:bodyPr/>
          <a:lstStyle/>
          <a:p>
            <a:endParaRPr lang="en-US"/>
          </a:p>
        </p:txBody>
      </p:sp>
      <p:sp>
        <p:nvSpPr>
          <p:cNvPr id="6" name="Slide Number Placeholder 5"/>
          <p:cNvSpPr>
            <a:spLocks noGrp="1"/>
          </p:cNvSpPr>
          <p:nvPr>
            <p:ph type="sldNum" sz="quarter" idx="12"/>
          </p:nvPr>
        </p:nvSpPr>
        <p:spPr>
          <a:xfrm>
            <a:off x="5573364" y="7846945"/>
            <a:ext cx="862227" cy="1838922"/>
          </a:xfrm>
        </p:spPr>
        <p:txBody>
          <a:bodyPr anchor="t"/>
          <a:lstStyle>
            <a:lvl1pPr algn="ctr">
              <a:defRPr/>
            </a:lvl1pPr>
          </a:lstStyle>
          <a:p>
            <a:fld id="{DB804F3A-A031-423E-8B13-F532DCCF2180}" type="slidenum">
              <a:rPr lang="en-US" smtClean="0"/>
              <a:t>‹#›</a:t>
            </a:fld>
            <a:endParaRPr lang="en-US"/>
          </a:p>
        </p:txBody>
      </p:sp>
    </p:spTree>
    <p:extLst>
      <p:ext uri="{BB962C8B-B14F-4D97-AF65-F5344CB8AC3E}">
        <p14:creationId xmlns:p14="http://schemas.microsoft.com/office/powerpoint/2010/main" val="270594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880534"/>
            <a:ext cx="6871477" cy="2422384"/>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77268A-5015-4776-ABF0-2B9BCDB602BF}"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04F3A-A031-423E-8B13-F532DCCF2180}" type="slidenum">
              <a:rPr lang="en-US" smtClean="0"/>
              <a:t>‹#›</a:t>
            </a:fld>
            <a:endParaRPr lang="en-US"/>
          </a:p>
        </p:txBody>
      </p:sp>
    </p:spTree>
    <p:extLst>
      <p:ext uri="{BB962C8B-B14F-4D97-AF65-F5344CB8AC3E}">
        <p14:creationId xmlns:p14="http://schemas.microsoft.com/office/powerpoint/2010/main" val="234934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3941069"/>
            <a:ext cx="6871477" cy="2422384"/>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98729" y="4145404"/>
            <a:ext cx="5166863" cy="1575583"/>
          </a:xfrm>
        </p:spPr>
        <p:txBody>
          <a:bodyPr anchor="ctr">
            <a:normAutofit/>
          </a:bodyPr>
          <a:lstStyle>
            <a:lvl1pPr algn="r">
              <a:defRPr sz="2700"/>
            </a:lvl1pPr>
          </a:lstStyle>
          <a:p>
            <a:r>
              <a:rPr lang="en-US"/>
              <a:t>Click to edit Master title style</a:t>
            </a:r>
            <a:endParaRPr lang="en-US" dirty="0"/>
          </a:p>
        </p:txBody>
      </p:sp>
      <p:sp>
        <p:nvSpPr>
          <p:cNvPr id="3" name="Text Placeholder 2"/>
          <p:cNvSpPr>
            <a:spLocks noGrp="1"/>
          </p:cNvSpPr>
          <p:nvPr>
            <p:ph type="body" idx="1"/>
          </p:nvPr>
        </p:nvSpPr>
        <p:spPr>
          <a:xfrm>
            <a:off x="398729" y="6113138"/>
            <a:ext cx="5166863" cy="2461358"/>
          </a:xfrm>
        </p:spPr>
        <p:txBody>
          <a:bodyPr>
            <a:normAutofit/>
          </a:bodyPr>
          <a:lstStyle>
            <a:lvl1pPr marL="0" indent="0" algn="r">
              <a:buNone/>
              <a:defRPr sz="15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024358" y="8574494"/>
            <a:ext cx="1543050" cy="527403"/>
          </a:xfrm>
        </p:spPr>
        <p:txBody>
          <a:bodyPr/>
          <a:lstStyle/>
          <a:p>
            <a:fld id="{9D77268A-5015-4776-ABF0-2B9BCDB602BF}" type="datetimeFigureOut">
              <a:rPr lang="en-US" smtClean="0"/>
              <a:t>4/29/2024</a:t>
            </a:fld>
            <a:endParaRPr lang="en-US"/>
          </a:p>
        </p:txBody>
      </p:sp>
      <p:sp>
        <p:nvSpPr>
          <p:cNvPr id="5" name="Footer Placeholder 4"/>
          <p:cNvSpPr>
            <a:spLocks noGrp="1"/>
          </p:cNvSpPr>
          <p:nvPr>
            <p:ph type="ftr" sz="quarter" idx="11"/>
          </p:nvPr>
        </p:nvSpPr>
        <p:spPr>
          <a:xfrm>
            <a:off x="400050" y="8574496"/>
            <a:ext cx="3626005" cy="527403"/>
          </a:xfrm>
        </p:spPr>
        <p:txBody>
          <a:bodyPr/>
          <a:lstStyle/>
          <a:p>
            <a:endParaRPr lang="en-US"/>
          </a:p>
        </p:txBody>
      </p:sp>
      <p:sp>
        <p:nvSpPr>
          <p:cNvPr id="6" name="Slide Number Placeholder 5"/>
          <p:cNvSpPr>
            <a:spLocks noGrp="1"/>
          </p:cNvSpPr>
          <p:nvPr>
            <p:ph type="sldNum" sz="quarter" idx="12"/>
          </p:nvPr>
        </p:nvSpPr>
        <p:spPr>
          <a:xfrm>
            <a:off x="5892329" y="4145406"/>
            <a:ext cx="862377" cy="1575584"/>
          </a:xfrm>
        </p:spPr>
        <p:txBody>
          <a:bodyPr/>
          <a:lstStyle/>
          <a:p>
            <a:fld id="{DB804F3A-A031-423E-8B13-F532DCCF2180}" type="slidenum">
              <a:rPr lang="en-US" smtClean="0"/>
              <a:t>‹#›</a:t>
            </a:fld>
            <a:endParaRPr lang="en-US"/>
          </a:p>
        </p:txBody>
      </p:sp>
    </p:spTree>
    <p:extLst>
      <p:ext uri="{BB962C8B-B14F-4D97-AF65-F5344CB8AC3E}">
        <p14:creationId xmlns:p14="http://schemas.microsoft.com/office/powerpoint/2010/main" val="2226918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880534"/>
            <a:ext cx="6871477" cy="2422384"/>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400050" y="1087996"/>
            <a:ext cx="5165543" cy="156135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00051" y="3375483"/>
            <a:ext cx="2518424" cy="51990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045846" y="3375483"/>
            <a:ext cx="2519746" cy="51990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77268A-5015-4776-ABF0-2B9BCDB602BF}"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04F3A-A031-423E-8B13-F532DCCF2180}" type="slidenum">
              <a:rPr lang="en-US" smtClean="0"/>
              <a:t>‹#›</a:t>
            </a:fld>
            <a:endParaRPr lang="en-US"/>
          </a:p>
        </p:txBody>
      </p:sp>
    </p:spTree>
    <p:extLst>
      <p:ext uri="{BB962C8B-B14F-4D97-AF65-F5344CB8AC3E}">
        <p14:creationId xmlns:p14="http://schemas.microsoft.com/office/powerpoint/2010/main" val="221057871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880534"/>
            <a:ext cx="6871477" cy="2422384"/>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98729" y="1088000"/>
            <a:ext cx="5172401" cy="15613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570741" y="3375485"/>
            <a:ext cx="2358810" cy="10011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398729" y="4376680"/>
            <a:ext cx="2525284" cy="41978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211985" y="3375483"/>
            <a:ext cx="2359145" cy="99966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045847" y="4376680"/>
            <a:ext cx="2525283" cy="41978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77268A-5015-4776-ABF0-2B9BCDB602BF}" type="datetimeFigureOut">
              <a:rPr lang="en-US" smtClean="0"/>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804F3A-A031-423E-8B13-F532DCCF2180}" type="slidenum">
              <a:rPr lang="en-US" smtClean="0"/>
              <a:t>‹#›</a:t>
            </a:fld>
            <a:endParaRPr lang="en-US"/>
          </a:p>
        </p:txBody>
      </p:sp>
    </p:spTree>
    <p:extLst>
      <p:ext uri="{BB962C8B-B14F-4D97-AF65-F5344CB8AC3E}">
        <p14:creationId xmlns:p14="http://schemas.microsoft.com/office/powerpoint/2010/main" val="239501002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880534"/>
            <a:ext cx="6871477" cy="2422384"/>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77268A-5015-4776-ABF0-2B9BCDB602BF}" type="datetimeFigureOut">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804F3A-A031-423E-8B13-F532DCCF2180}" type="slidenum">
              <a:rPr lang="en-US" smtClean="0"/>
              <a:t>‹#›</a:t>
            </a:fld>
            <a:endParaRPr lang="en-US"/>
          </a:p>
        </p:txBody>
      </p:sp>
    </p:spTree>
    <p:extLst>
      <p:ext uri="{BB962C8B-B14F-4D97-AF65-F5344CB8AC3E}">
        <p14:creationId xmlns:p14="http://schemas.microsoft.com/office/powerpoint/2010/main" val="3205790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a:extLst>
              <a:ext uri="{28A0092B-C50C-407E-A947-70E740481C1C}">
                <a14:useLocalDpi xmlns:a14="http://schemas.microsoft.com/office/drawing/2010/main" val="0"/>
              </a:ext>
            </a:extLst>
          </a:blip>
          <a:srcRect r="9871"/>
          <a:stretch/>
        </p:blipFill>
        <p:spPr>
          <a:xfrm>
            <a:off x="5787913" y="2850267"/>
            <a:ext cx="1083564" cy="208390"/>
          </a:xfrm>
          <a:prstGeom prst="rect">
            <a:avLst/>
          </a:prstGeom>
        </p:spPr>
      </p:pic>
      <p:sp>
        <p:nvSpPr>
          <p:cNvPr id="14" name="Rectangle 13"/>
          <p:cNvSpPr/>
          <p:nvPr/>
        </p:nvSpPr>
        <p:spPr>
          <a:xfrm>
            <a:off x="5783077" y="880533"/>
            <a:ext cx="1074923" cy="19762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D77268A-5015-4776-ABF0-2B9BCDB602BF}" type="datetimeFigureOut">
              <a:rPr lang="en-US" smtClean="0"/>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804F3A-A031-423E-8B13-F532DCCF2180}" type="slidenum">
              <a:rPr lang="en-US" smtClean="0"/>
              <a:t>‹#›</a:t>
            </a:fld>
            <a:endParaRPr lang="en-US"/>
          </a:p>
        </p:txBody>
      </p:sp>
    </p:spTree>
    <p:extLst>
      <p:ext uri="{BB962C8B-B14F-4D97-AF65-F5344CB8AC3E}">
        <p14:creationId xmlns:p14="http://schemas.microsoft.com/office/powerpoint/2010/main" val="1391002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880534"/>
            <a:ext cx="6871477" cy="2422384"/>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98729" y="1087994"/>
            <a:ext cx="5172401" cy="1561358"/>
          </a:xfrm>
        </p:spPr>
        <p:txBody>
          <a:bodyPr anchor="ct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a:xfrm>
            <a:off x="2635789" y="3375485"/>
            <a:ext cx="2935341" cy="5199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00051" y="3375484"/>
            <a:ext cx="2097180" cy="5199013"/>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D77268A-5015-4776-ABF0-2B9BCDB602BF}"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04F3A-A031-423E-8B13-F532DCCF2180}" type="slidenum">
              <a:rPr lang="en-US" smtClean="0"/>
              <a:t>‹#›</a:t>
            </a:fld>
            <a:endParaRPr lang="en-US"/>
          </a:p>
        </p:txBody>
      </p:sp>
    </p:spTree>
    <p:extLst>
      <p:ext uri="{BB962C8B-B14F-4D97-AF65-F5344CB8AC3E}">
        <p14:creationId xmlns:p14="http://schemas.microsoft.com/office/powerpoint/2010/main" val="402961664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880534"/>
            <a:ext cx="6871477" cy="2422384"/>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98729" y="1087996"/>
            <a:ext cx="5172401" cy="1561355"/>
          </a:xfrm>
        </p:spPr>
        <p:txBody>
          <a:bodyPr anchor="ctr">
            <a:normAutofit/>
          </a:bodyPr>
          <a:lstStyle>
            <a:lvl1pPr>
              <a:defRPr sz="27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633217" y="3375485"/>
            <a:ext cx="2937913" cy="5199006"/>
          </a:xfrm>
          <a:noFill/>
          <a:ln>
            <a:noFill/>
          </a:ln>
          <a:effectLst>
            <a:outerShdw blurRad="76200" dist="63500" dir="5040000" algn="tl" rotWithShape="0">
              <a:srgbClr val="000000">
                <a:alpha val="41000"/>
              </a:srgb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398729" y="3375485"/>
            <a:ext cx="2098865" cy="5199011"/>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D77268A-5015-4776-ABF0-2B9BCDB602BF}"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04F3A-A031-423E-8B13-F532DCCF2180}" type="slidenum">
              <a:rPr lang="en-US" smtClean="0"/>
              <a:t>‹#›</a:t>
            </a:fld>
            <a:endParaRPr lang="en-US"/>
          </a:p>
        </p:txBody>
      </p:sp>
    </p:spTree>
    <p:extLst>
      <p:ext uri="{BB962C8B-B14F-4D97-AF65-F5344CB8AC3E}">
        <p14:creationId xmlns:p14="http://schemas.microsoft.com/office/powerpoint/2010/main" val="1453346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6858000" cy="9906000"/>
          </a:xfrm>
          <a:prstGeom prst="rect">
            <a:avLst/>
          </a:prstGeom>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398729" y="1087996"/>
            <a:ext cx="5172401" cy="15613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00050" y="3375483"/>
            <a:ext cx="5165542" cy="51990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025911" y="8574494"/>
            <a:ext cx="1543050" cy="527403"/>
          </a:xfrm>
          <a:prstGeom prst="rect">
            <a:avLst/>
          </a:prstGeom>
        </p:spPr>
        <p:txBody>
          <a:bodyPr vert="horz" lIns="91440" tIns="45720" rIns="91440" bIns="45720" rtlCol="0" anchor="ctr"/>
          <a:lstStyle>
            <a:lvl1pPr algn="r">
              <a:defRPr sz="788">
                <a:solidFill>
                  <a:schemeClr val="tx1">
                    <a:tint val="75000"/>
                  </a:schemeClr>
                </a:solidFill>
              </a:defRPr>
            </a:lvl1pPr>
          </a:lstStyle>
          <a:p>
            <a:fld id="{9D77268A-5015-4776-ABF0-2B9BCDB602BF}" type="datetimeFigureOut">
              <a:rPr lang="en-US" smtClean="0"/>
              <a:t>4/29/2024</a:t>
            </a:fld>
            <a:endParaRPr lang="en-US"/>
          </a:p>
        </p:txBody>
      </p:sp>
      <p:sp>
        <p:nvSpPr>
          <p:cNvPr id="5" name="Footer Placeholder 4"/>
          <p:cNvSpPr>
            <a:spLocks noGrp="1"/>
          </p:cNvSpPr>
          <p:nvPr>
            <p:ph type="ftr" sz="quarter" idx="3"/>
          </p:nvPr>
        </p:nvSpPr>
        <p:spPr>
          <a:xfrm>
            <a:off x="400050" y="8574496"/>
            <a:ext cx="3626005" cy="527403"/>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886450" y="1087997"/>
            <a:ext cx="868256" cy="1575584"/>
          </a:xfrm>
          <a:prstGeom prst="rect">
            <a:avLst/>
          </a:prstGeom>
        </p:spPr>
        <p:txBody>
          <a:bodyPr vert="horz" lIns="91440" tIns="45720" rIns="91440" bIns="45720" rtlCol="0" anchor="ctr"/>
          <a:lstStyle>
            <a:lvl1pPr algn="l">
              <a:defRPr sz="2700">
                <a:solidFill>
                  <a:schemeClr val="tx1">
                    <a:tint val="75000"/>
                  </a:schemeClr>
                </a:solidFill>
              </a:defRPr>
            </a:lvl1pPr>
          </a:lstStyle>
          <a:p>
            <a:fld id="{DB804F3A-A031-423E-8B13-F532DCCF2180}" type="slidenum">
              <a:rPr lang="en-US" smtClean="0"/>
              <a:t>‹#›</a:t>
            </a:fld>
            <a:endParaRPr lang="en-US"/>
          </a:p>
        </p:txBody>
      </p:sp>
    </p:spTree>
    <p:extLst>
      <p:ext uri="{BB962C8B-B14F-4D97-AF65-F5344CB8AC3E}">
        <p14:creationId xmlns:p14="http://schemas.microsoft.com/office/powerpoint/2010/main" val="3836706162"/>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txStyles>
    <p:titleStyle>
      <a:lvl1pPr algn="l" defTabSz="685800" rtl="0" eaLnBrk="1" latinLnBrk="0" hangingPunct="1">
        <a:lnSpc>
          <a:spcPct val="90000"/>
        </a:lnSpc>
        <a:spcBef>
          <a:spcPct val="0"/>
        </a:spcBef>
        <a:buNone/>
        <a:defRPr sz="27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D6E74-AF1B-09D1-56C2-FBC21227AF6A}"/>
              </a:ext>
            </a:extLst>
          </p:cNvPr>
          <p:cNvSpPr>
            <a:spLocks noGrp="1"/>
          </p:cNvSpPr>
          <p:nvPr>
            <p:ph type="title"/>
          </p:nvPr>
        </p:nvSpPr>
        <p:spPr/>
        <p:txBody>
          <a:bodyPr/>
          <a:lstStyle/>
          <a:p>
            <a:pPr algn="ctr"/>
            <a:r>
              <a:rPr lang="en-US" cap="none" dirty="0">
                <a:latin typeface="Tahoma" panose="020B0604030504040204" pitchFamily="34" charset="0"/>
                <a:cs typeface="B Lotus" panose="00000400000000000000" pitchFamily="2" charset="-78"/>
              </a:rPr>
              <a:t>Chapter 7 </a:t>
            </a:r>
            <a:br>
              <a:rPr lang="en-US" dirty="0">
                <a:latin typeface="Tahoma" panose="020B0604030504040204" pitchFamily="34" charset="0"/>
                <a:cs typeface="B Lotus" panose="00000400000000000000" pitchFamily="2" charset="-78"/>
              </a:rPr>
            </a:br>
            <a:r>
              <a:rPr lang="en-US" dirty="0"/>
              <a:t>Lists, Queues, Stacks, and Sets</a:t>
            </a:r>
            <a:endParaRPr lang="en-US" cap="none" dirty="0">
              <a:latin typeface="Tahoma" panose="020B0604030504040204" pitchFamily="34" charset="0"/>
              <a:cs typeface="B Lotus" panose="00000400000000000000" pitchFamily="2" charset="-78"/>
            </a:endParaRPr>
          </a:p>
        </p:txBody>
      </p:sp>
      <p:sp>
        <p:nvSpPr>
          <p:cNvPr id="5" name="Text Placeholder 4">
            <a:extLst>
              <a:ext uri="{FF2B5EF4-FFF2-40B4-BE49-F238E27FC236}">
                <a16:creationId xmlns:a16="http://schemas.microsoft.com/office/drawing/2014/main" id="{057C2691-C125-8CBA-4AE6-2BC9DAD1C2F5}"/>
              </a:ext>
            </a:extLst>
          </p:cNvPr>
          <p:cNvSpPr>
            <a:spLocks noGrp="1"/>
          </p:cNvSpPr>
          <p:nvPr>
            <p:ph idx="1"/>
          </p:nvPr>
        </p:nvSpPr>
        <p:spPr>
          <a:xfrm>
            <a:off x="398729" y="3159583"/>
            <a:ext cx="6026150" cy="5199012"/>
          </a:xfrm>
        </p:spPr>
        <p:txBody>
          <a:bodyPr anchor="t">
            <a:noAutofit/>
          </a:bodyPr>
          <a:lstStyle/>
          <a:p>
            <a:pPr marL="457200" indent="-457200">
              <a:lnSpc>
                <a:spcPct val="150000"/>
              </a:lnSpc>
              <a:buFont typeface="Wingdings" panose="05000000000000000000" pitchFamily="2" charset="2"/>
              <a:buChar char="v"/>
            </a:pPr>
            <a:r>
              <a:rPr lang="en-US" sz="2600" dirty="0">
                <a:latin typeface="Tahoma" panose="020B0604030504040204" pitchFamily="34" charset="0"/>
                <a:ea typeface="Tahoma" panose="020B0604030504040204" pitchFamily="34" charset="0"/>
                <a:cs typeface="Tahoma" panose="020B0604030504040204" pitchFamily="34" charset="0"/>
              </a:rPr>
              <a:t>List&lt;T&gt; and </a:t>
            </a:r>
            <a:r>
              <a:rPr lang="en-US" sz="2600" dirty="0" err="1">
                <a:latin typeface="Tahoma" panose="020B0604030504040204" pitchFamily="34" charset="0"/>
                <a:ea typeface="Tahoma" panose="020B0604030504040204" pitchFamily="34" charset="0"/>
                <a:cs typeface="Tahoma" panose="020B0604030504040204" pitchFamily="34" charset="0"/>
              </a:rPr>
              <a:t>ArrayList</a:t>
            </a:r>
            <a:endParaRPr lang="en-US" sz="2600" dirty="0">
              <a:latin typeface="Tahoma" panose="020B0604030504040204" pitchFamily="34" charset="0"/>
              <a:ea typeface="Tahoma" panose="020B0604030504040204" pitchFamily="34" charset="0"/>
              <a:cs typeface="Tahoma" panose="020B0604030504040204" pitchFamily="34" charset="0"/>
            </a:endParaRPr>
          </a:p>
          <a:p>
            <a:pPr marL="457200" indent="-457200">
              <a:lnSpc>
                <a:spcPct val="150000"/>
              </a:lnSpc>
              <a:buFont typeface="Wingdings" panose="05000000000000000000" pitchFamily="2" charset="2"/>
              <a:buChar char="v"/>
            </a:pPr>
            <a:r>
              <a:rPr lang="en-US" sz="2600" dirty="0">
                <a:latin typeface="Tahoma" panose="020B0604030504040204" pitchFamily="34" charset="0"/>
                <a:ea typeface="Tahoma" panose="020B0604030504040204" pitchFamily="34" charset="0"/>
                <a:cs typeface="Tahoma" panose="020B0604030504040204" pitchFamily="34" charset="0"/>
              </a:rPr>
              <a:t>LinkedList&lt;T&gt;</a:t>
            </a:r>
          </a:p>
          <a:p>
            <a:pPr marL="457200" indent="-457200">
              <a:lnSpc>
                <a:spcPct val="150000"/>
              </a:lnSpc>
              <a:buFont typeface="Wingdings" panose="05000000000000000000" pitchFamily="2" charset="2"/>
              <a:buChar char="v"/>
            </a:pPr>
            <a:r>
              <a:rPr lang="en-US" sz="2600" dirty="0">
                <a:latin typeface="Tahoma" panose="020B0604030504040204" pitchFamily="34" charset="0"/>
                <a:ea typeface="Tahoma" panose="020B0604030504040204" pitchFamily="34" charset="0"/>
                <a:cs typeface="Tahoma" panose="020B0604030504040204" pitchFamily="34" charset="0"/>
              </a:rPr>
              <a:t>Queue&lt;T&gt; and Queue</a:t>
            </a:r>
          </a:p>
          <a:p>
            <a:pPr marL="457200" indent="-457200">
              <a:lnSpc>
                <a:spcPct val="150000"/>
              </a:lnSpc>
              <a:buFont typeface="Wingdings" panose="05000000000000000000" pitchFamily="2" charset="2"/>
              <a:buChar char="v"/>
            </a:pPr>
            <a:r>
              <a:rPr lang="en-US" sz="2600" dirty="0">
                <a:latin typeface="Tahoma" panose="020B0604030504040204" pitchFamily="34" charset="0"/>
                <a:ea typeface="Tahoma" panose="020B0604030504040204" pitchFamily="34" charset="0"/>
                <a:cs typeface="Tahoma" panose="020B0604030504040204" pitchFamily="34" charset="0"/>
              </a:rPr>
              <a:t>Stack&lt;T&gt; and Stack</a:t>
            </a:r>
          </a:p>
          <a:p>
            <a:pPr marL="457200" indent="-457200">
              <a:lnSpc>
                <a:spcPct val="150000"/>
              </a:lnSpc>
              <a:buFont typeface="Wingdings" panose="05000000000000000000" pitchFamily="2" charset="2"/>
              <a:buChar char="v"/>
            </a:pPr>
            <a:r>
              <a:rPr lang="en-US" sz="2600" dirty="0" err="1">
                <a:latin typeface="Tahoma" panose="020B0604030504040204" pitchFamily="34" charset="0"/>
                <a:ea typeface="Tahoma" panose="020B0604030504040204" pitchFamily="34" charset="0"/>
                <a:cs typeface="Tahoma" panose="020B0604030504040204" pitchFamily="34" charset="0"/>
              </a:rPr>
              <a:t>BitArray</a:t>
            </a:r>
            <a:endParaRPr lang="en-US" sz="2600" dirty="0">
              <a:latin typeface="Tahoma" panose="020B0604030504040204" pitchFamily="34" charset="0"/>
              <a:ea typeface="Tahoma" panose="020B0604030504040204" pitchFamily="34" charset="0"/>
              <a:cs typeface="Tahoma" panose="020B0604030504040204" pitchFamily="34" charset="0"/>
            </a:endParaRPr>
          </a:p>
          <a:p>
            <a:pPr marL="457200" indent="-457200">
              <a:lnSpc>
                <a:spcPct val="150000"/>
              </a:lnSpc>
              <a:buFont typeface="Wingdings" panose="05000000000000000000" pitchFamily="2" charset="2"/>
              <a:buChar char="v"/>
            </a:pPr>
            <a:r>
              <a:rPr lang="en-US" sz="2600" dirty="0">
                <a:latin typeface="Tahoma" panose="020B0604030504040204" pitchFamily="34" charset="0"/>
                <a:ea typeface="Tahoma" panose="020B0604030504040204" pitchFamily="34" charset="0"/>
                <a:cs typeface="Tahoma" panose="020B0604030504040204" pitchFamily="34" charset="0"/>
              </a:rPr>
              <a:t>HashSet&lt;T&gt; and </a:t>
            </a:r>
            <a:r>
              <a:rPr lang="en-US" sz="2600" dirty="0" err="1">
                <a:latin typeface="Tahoma" panose="020B0604030504040204" pitchFamily="34" charset="0"/>
                <a:ea typeface="Tahoma" panose="020B0604030504040204" pitchFamily="34" charset="0"/>
                <a:cs typeface="Tahoma" panose="020B0604030504040204" pitchFamily="34" charset="0"/>
              </a:rPr>
              <a:t>SortedSet</a:t>
            </a:r>
            <a:r>
              <a:rPr lang="en-US" sz="2600" dirty="0">
                <a:latin typeface="Tahoma" panose="020B0604030504040204" pitchFamily="34" charset="0"/>
                <a:ea typeface="Tahoma" panose="020B0604030504040204" pitchFamily="34" charset="0"/>
                <a:cs typeface="Tahoma" panose="020B0604030504040204" pitchFamily="34" charset="0"/>
              </a:rPr>
              <a:t>&lt;T&gt;</a:t>
            </a:r>
          </a:p>
        </p:txBody>
      </p:sp>
      <p:pic>
        <p:nvPicPr>
          <p:cNvPr id="8" name="Picture 7">
            <a:extLst>
              <a:ext uri="{FF2B5EF4-FFF2-40B4-BE49-F238E27FC236}">
                <a16:creationId xmlns:a16="http://schemas.microsoft.com/office/drawing/2014/main" id="{4E008432-1483-8547-89A7-288464E53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3946" y="968991"/>
            <a:ext cx="982639" cy="1821535"/>
          </a:xfrm>
          <a:prstGeom prst="rect">
            <a:avLst/>
          </a:prstGeom>
        </p:spPr>
      </p:pic>
    </p:spTree>
    <p:extLst>
      <p:ext uri="{BB962C8B-B14F-4D97-AF65-F5344CB8AC3E}">
        <p14:creationId xmlns:p14="http://schemas.microsoft.com/office/powerpoint/2010/main" val="1388172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2416-B3DD-920F-1E2D-AC63810A536E}"/>
              </a:ext>
            </a:extLst>
          </p:cNvPr>
          <p:cNvSpPr>
            <a:spLocks noGrp="1"/>
          </p:cNvSpPr>
          <p:nvPr>
            <p:ph type="title"/>
          </p:nvPr>
        </p:nvSpPr>
        <p:spPr/>
        <p:txBody>
          <a:bodyPr/>
          <a:lstStyle/>
          <a:p>
            <a:pPr algn="ctr"/>
            <a:r>
              <a:rPr lang="en-US" cap="none" dirty="0">
                <a:latin typeface="Tahoma" panose="020B0604030504040204" pitchFamily="34" charset="0"/>
                <a:cs typeface="B Lotus" panose="00000400000000000000" pitchFamily="2" charset="-78"/>
              </a:rPr>
              <a:t>LinkedList&lt;T&gt;</a:t>
            </a:r>
          </a:p>
        </p:txBody>
      </p:sp>
      <p:sp>
        <p:nvSpPr>
          <p:cNvPr id="3" name="Content Placeholder 2">
            <a:extLst>
              <a:ext uri="{FF2B5EF4-FFF2-40B4-BE49-F238E27FC236}">
                <a16:creationId xmlns:a16="http://schemas.microsoft.com/office/drawing/2014/main" id="{E22DB625-3035-E58A-78AF-734BBE972FEE}"/>
              </a:ext>
            </a:extLst>
          </p:cNvPr>
          <p:cNvSpPr>
            <a:spLocks noGrp="1"/>
          </p:cNvSpPr>
          <p:nvPr>
            <p:ph idx="1"/>
          </p:nvPr>
        </p:nvSpPr>
        <p:spPr>
          <a:xfrm>
            <a:off x="184245" y="3375482"/>
            <a:ext cx="6353033" cy="6137007"/>
          </a:xfrm>
        </p:spPr>
        <p:txBody>
          <a:bodyPr>
            <a:normAutofit/>
          </a:bodyPr>
          <a:lstStyle/>
          <a:p>
            <a:pPr marL="0" indent="0" algn="r" rtl="1">
              <a:buNone/>
            </a:pPr>
            <a:r>
              <a:rPr lang="fa-IR" sz="2400" dirty="0">
                <a:latin typeface="Tahoma" panose="020B0604030504040204" pitchFamily="34" charset="0"/>
                <a:cs typeface="B Lotus" panose="00000400000000000000" pitchFamily="2" charset="-78"/>
              </a:rPr>
              <a:t>و در انتها متدهایی برای جستجو در لیست و کپی لیست در یک آرایه برای کار با </a:t>
            </a:r>
            <a:r>
              <a:rPr lang="en-US" sz="2400" dirty="0">
                <a:latin typeface="Tahoma" panose="020B0604030504040204" pitchFamily="34" charset="0"/>
                <a:cs typeface="B Lotus" panose="00000400000000000000" pitchFamily="2" charset="-78"/>
              </a:rPr>
              <a:t>index</a:t>
            </a:r>
            <a:r>
              <a:rPr lang="fa-IR" sz="2400" dirty="0">
                <a:latin typeface="Tahoma" panose="020B0604030504040204" pitchFamily="34" charset="0"/>
                <a:cs typeface="B Lotus" panose="00000400000000000000" pitchFamily="2" charset="-78"/>
              </a:rPr>
              <a:t> ها وجود دارد:</a:t>
            </a:r>
          </a:p>
          <a:p>
            <a:pPr marL="0" indent="0" algn="r" rtl="1">
              <a:buNone/>
            </a:pPr>
            <a:endParaRPr lang="fa-IR" sz="2400" dirty="0">
              <a:latin typeface="Tahoma" panose="020B0604030504040204" pitchFamily="34" charset="0"/>
              <a:cs typeface="B Lotus" panose="00000400000000000000" pitchFamily="2" charset="-78"/>
            </a:endParaRPr>
          </a:p>
          <a:p>
            <a:pPr marL="0" indent="0" algn="r" rtl="1">
              <a:buNone/>
            </a:pPr>
            <a:endParaRPr lang="fa-IR" sz="2400" dirty="0">
              <a:latin typeface="Tahoma" panose="020B0604030504040204" pitchFamily="34" charset="0"/>
              <a:cs typeface="B Lotus" panose="00000400000000000000" pitchFamily="2" charset="-78"/>
            </a:endParaRPr>
          </a:p>
          <a:p>
            <a:pPr marL="0" indent="0" algn="r" rtl="1">
              <a:buNone/>
            </a:pPr>
            <a:endParaRPr lang="fa-IR" sz="2400" dirty="0">
              <a:latin typeface="Tahoma" panose="020B0604030504040204" pitchFamily="34" charset="0"/>
              <a:cs typeface="B Lotus" panose="00000400000000000000" pitchFamily="2" charset="-78"/>
            </a:endParaRPr>
          </a:p>
          <a:p>
            <a:pPr marL="0" indent="0" algn="r" rtl="1">
              <a:buNone/>
            </a:pPr>
            <a:endParaRPr lang="fa-IR" sz="2400" dirty="0">
              <a:latin typeface="Tahoma" panose="020B0604030504040204" pitchFamily="34" charset="0"/>
              <a:cs typeface="B Lotus" panose="00000400000000000000" pitchFamily="2" charset="-78"/>
            </a:endParaRPr>
          </a:p>
          <a:p>
            <a:pPr marL="0" indent="0" algn="r" rtl="1">
              <a:buNone/>
            </a:pPr>
            <a:r>
              <a:rPr lang="fa-IR" sz="2400" dirty="0">
                <a:latin typeface="Tahoma" panose="020B0604030504040204" pitchFamily="34" charset="0"/>
                <a:cs typeface="B Lotus" panose="00000400000000000000" pitchFamily="2" charset="-78"/>
              </a:rPr>
              <a:t>متد </a:t>
            </a:r>
            <a:r>
              <a:rPr lang="en-US" sz="2400" dirty="0" err="1">
                <a:latin typeface="Tahoma" panose="020B0604030504040204" pitchFamily="34" charset="0"/>
                <a:cs typeface="B Lotus" panose="00000400000000000000" pitchFamily="2" charset="-78"/>
              </a:rPr>
              <a:t>GetEnumerator</a:t>
            </a:r>
            <a:r>
              <a:rPr lang="en-US" sz="2400" dirty="0">
                <a:latin typeface="Tahoma" panose="020B0604030504040204" pitchFamily="34" charset="0"/>
                <a:cs typeface="B Lotus" panose="00000400000000000000" pitchFamily="2" charset="-78"/>
              </a:rPr>
              <a:t>()</a:t>
            </a:r>
            <a:r>
              <a:rPr lang="fa-IR" sz="2400" dirty="0">
                <a:latin typeface="Tahoma" panose="020B0604030504040204" pitchFamily="34" charset="0"/>
                <a:cs typeface="B Lotus" panose="00000400000000000000" pitchFamily="2" charset="-78"/>
              </a:rPr>
              <a:t> برای استفاده از </a:t>
            </a:r>
            <a:r>
              <a:rPr lang="en-US" sz="2400" dirty="0" err="1">
                <a:latin typeface="Tahoma" panose="020B0604030504040204" pitchFamily="34" charset="0"/>
                <a:cs typeface="B Lotus" panose="00000400000000000000" pitchFamily="2" charset="-78"/>
              </a:rPr>
              <a:t>LinkrdList</a:t>
            </a:r>
            <a:r>
              <a:rPr lang="en-US" sz="2400" dirty="0">
                <a:latin typeface="Tahoma" panose="020B0604030504040204" pitchFamily="34" charset="0"/>
                <a:cs typeface="B Lotus" panose="00000400000000000000" pitchFamily="2" charset="-78"/>
              </a:rPr>
              <a:t>&lt;T&gt;</a:t>
            </a:r>
            <a:r>
              <a:rPr lang="fa-IR" sz="2400" dirty="0">
                <a:latin typeface="Tahoma" panose="020B0604030504040204" pitchFamily="34" charset="0"/>
                <a:cs typeface="B Lotus" panose="00000400000000000000" pitchFamily="2" charset="-78"/>
              </a:rPr>
              <a:t> در دستور </a:t>
            </a:r>
            <a:r>
              <a:rPr lang="en-US" sz="2400" dirty="0">
                <a:latin typeface="Tahoma" panose="020B0604030504040204" pitchFamily="34" charset="0"/>
                <a:cs typeface="B Lotus" panose="00000400000000000000" pitchFamily="2" charset="-78"/>
              </a:rPr>
              <a:t>foreach</a:t>
            </a:r>
            <a:r>
              <a:rPr lang="fa-IR" sz="2400" dirty="0">
                <a:latin typeface="Tahoma" panose="020B0604030504040204" pitchFamily="34" charset="0"/>
                <a:cs typeface="B Lotus" panose="00000400000000000000" pitchFamily="2" charset="-78"/>
              </a:rPr>
              <a:t> کاربرد دارد.</a:t>
            </a:r>
          </a:p>
        </p:txBody>
      </p:sp>
      <p:pic>
        <p:nvPicPr>
          <p:cNvPr id="4" name="Picture 3">
            <a:extLst>
              <a:ext uri="{FF2B5EF4-FFF2-40B4-BE49-F238E27FC236}">
                <a16:creationId xmlns:a16="http://schemas.microsoft.com/office/drawing/2014/main" id="{4B99371C-3100-3999-D0B8-E9AC100CA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3946" y="968991"/>
            <a:ext cx="982639" cy="1821535"/>
          </a:xfrm>
          <a:prstGeom prst="rect">
            <a:avLst/>
          </a:prstGeom>
        </p:spPr>
      </p:pic>
      <p:pic>
        <p:nvPicPr>
          <p:cNvPr id="7" name="Picture 6">
            <a:extLst>
              <a:ext uri="{FF2B5EF4-FFF2-40B4-BE49-F238E27FC236}">
                <a16:creationId xmlns:a16="http://schemas.microsoft.com/office/drawing/2014/main" id="{818689FF-5070-C8C2-C8B8-096AC525B999}"/>
              </a:ext>
            </a:extLst>
          </p:cNvPr>
          <p:cNvPicPr>
            <a:picLocks noChangeAspect="1"/>
          </p:cNvPicPr>
          <p:nvPr/>
        </p:nvPicPr>
        <p:blipFill>
          <a:blip r:embed="rId4"/>
          <a:stretch>
            <a:fillRect/>
          </a:stretch>
        </p:blipFill>
        <p:spPr>
          <a:xfrm>
            <a:off x="485802" y="4505308"/>
            <a:ext cx="5886395" cy="1152542"/>
          </a:xfrm>
          <a:prstGeom prst="rect">
            <a:avLst/>
          </a:prstGeom>
        </p:spPr>
      </p:pic>
    </p:spTree>
    <p:extLst>
      <p:ext uri="{BB962C8B-B14F-4D97-AF65-F5344CB8AC3E}">
        <p14:creationId xmlns:p14="http://schemas.microsoft.com/office/powerpoint/2010/main" val="1080401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2416-B3DD-920F-1E2D-AC63810A536E}"/>
              </a:ext>
            </a:extLst>
          </p:cNvPr>
          <p:cNvSpPr>
            <a:spLocks noGrp="1"/>
          </p:cNvSpPr>
          <p:nvPr>
            <p:ph type="title"/>
          </p:nvPr>
        </p:nvSpPr>
        <p:spPr/>
        <p:txBody>
          <a:bodyPr/>
          <a:lstStyle/>
          <a:p>
            <a:pPr algn="ctr"/>
            <a:r>
              <a:rPr lang="en-US" cap="none" dirty="0">
                <a:latin typeface="Tahoma" panose="020B0604030504040204" pitchFamily="34" charset="0"/>
                <a:cs typeface="B Lotus" panose="00000400000000000000" pitchFamily="2" charset="-78"/>
              </a:rPr>
              <a:t>LinkedList&lt;T&gt;</a:t>
            </a:r>
          </a:p>
        </p:txBody>
      </p:sp>
      <p:sp>
        <p:nvSpPr>
          <p:cNvPr id="3" name="Content Placeholder 2">
            <a:extLst>
              <a:ext uri="{FF2B5EF4-FFF2-40B4-BE49-F238E27FC236}">
                <a16:creationId xmlns:a16="http://schemas.microsoft.com/office/drawing/2014/main" id="{E22DB625-3035-E58A-78AF-734BBE972FEE}"/>
              </a:ext>
            </a:extLst>
          </p:cNvPr>
          <p:cNvSpPr>
            <a:spLocks noGrp="1"/>
          </p:cNvSpPr>
          <p:nvPr>
            <p:ph idx="1"/>
          </p:nvPr>
        </p:nvSpPr>
        <p:spPr>
          <a:xfrm>
            <a:off x="184245" y="3375482"/>
            <a:ext cx="6353033" cy="6137007"/>
          </a:xfrm>
        </p:spPr>
        <p:txBody>
          <a:bodyPr>
            <a:normAutofit/>
          </a:bodyPr>
          <a:lstStyle/>
          <a:p>
            <a:pPr marL="0" indent="0" algn="r" rtl="1">
              <a:buNone/>
            </a:pPr>
            <a:r>
              <a:rPr lang="fa-IR" sz="2400" dirty="0">
                <a:latin typeface="Tahoma" panose="020B0604030504040204" pitchFamily="34" charset="0"/>
                <a:cs typeface="B Lotus" panose="00000400000000000000" pitchFamily="2" charset="-78"/>
              </a:rPr>
              <a:t>یک مثال هم ببینیم و بریم سراغ بحث بعدی:</a:t>
            </a:r>
          </a:p>
        </p:txBody>
      </p:sp>
      <p:pic>
        <p:nvPicPr>
          <p:cNvPr id="4" name="Picture 3">
            <a:extLst>
              <a:ext uri="{FF2B5EF4-FFF2-40B4-BE49-F238E27FC236}">
                <a16:creationId xmlns:a16="http://schemas.microsoft.com/office/drawing/2014/main" id="{4B99371C-3100-3999-D0B8-E9AC100CA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3946" y="968991"/>
            <a:ext cx="982639" cy="1821535"/>
          </a:xfrm>
          <a:prstGeom prst="rect">
            <a:avLst/>
          </a:prstGeom>
        </p:spPr>
      </p:pic>
      <p:pic>
        <p:nvPicPr>
          <p:cNvPr id="6" name="Picture 5">
            <a:extLst>
              <a:ext uri="{FF2B5EF4-FFF2-40B4-BE49-F238E27FC236}">
                <a16:creationId xmlns:a16="http://schemas.microsoft.com/office/drawing/2014/main" id="{FE343E34-75FE-5479-A99C-A75A3B55C0F3}"/>
              </a:ext>
            </a:extLst>
          </p:cNvPr>
          <p:cNvPicPr>
            <a:picLocks noChangeAspect="1"/>
          </p:cNvPicPr>
          <p:nvPr/>
        </p:nvPicPr>
        <p:blipFill>
          <a:blip r:embed="rId4"/>
          <a:stretch>
            <a:fillRect/>
          </a:stretch>
        </p:blipFill>
        <p:spPr>
          <a:xfrm>
            <a:off x="184245" y="4090868"/>
            <a:ext cx="6488072" cy="3610095"/>
          </a:xfrm>
          <a:prstGeom prst="rect">
            <a:avLst/>
          </a:prstGeom>
        </p:spPr>
      </p:pic>
    </p:spTree>
    <p:extLst>
      <p:ext uri="{BB962C8B-B14F-4D97-AF65-F5344CB8AC3E}">
        <p14:creationId xmlns:p14="http://schemas.microsoft.com/office/powerpoint/2010/main" val="386241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2416-B3DD-920F-1E2D-AC63810A536E}"/>
              </a:ext>
            </a:extLst>
          </p:cNvPr>
          <p:cNvSpPr>
            <a:spLocks noGrp="1"/>
          </p:cNvSpPr>
          <p:nvPr>
            <p:ph type="title"/>
          </p:nvPr>
        </p:nvSpPr>
        <p:spPr/>
        <p:txBody>
          <a:bodyPr/>
          <a:lstStyle/>
          <a:p>
            <a:pPr algn="ctr"/>
            <a:r>
              <a:rPr lang="en-US" cap="none" dirty="0">
                <a:latin typeface="Tahoma" panose="020B0604030504040204" pitchFamily="34" charset="0"/>
                <a:cs typeface="B Lotus" panose="00000400000000000000" pitchFamily="2" charset="-78"/>
              </a:rPr>
              <a:t>Queue&lt;T&gt; and Queue</a:t>
            </a:r>
          </a:p>
        </p:txBody>
      </p:sp>
      <p:sp>
        <p:nvSpPr>
          <p:cNvPr id="3" name="Content Placeholder 2">
            <a:extLst>
              <a:ext uri="{FF2B5EF4-FFF2-40B4-BE49-F238E27FC236}">
                <a16:creationId xmlns:a16="http://schemas.microsoft.com/office/drawing/2014/main" id="{E22DB625-3035-E58A-78AF-734BBE972FEE}"/>
              </a:ext>
            </a:extLst>
          </p:cNvPr>
          <p:cNvSpPr>
            <a:spLocks noGrp="1"/>
          </p:cNvSpPr>
          <p:nvPr>
            <p:ph idx="1"/>
          </p:nvPr>
        </p:nvSpPr>
        <p:spPr>
          <a:xfrm>
            <a:off x="184245" y="3375482"/>
            <a:ext cx="6353033" cy="6137007"/>
          </a:xfrm>
        </p:spPr>
        <p:txBody>
          <a:bodyPr>
            <a:normAutofit/>
          </a:bodyPr>
          <a:lstStyle/>
          <a:p>
            <a:pPr marL="0" indent="0" algn="r" rtl="1">
              <a:buNone/>
            </a:pPr>
            <a:r>
              <a:rPr lang="en-US" sz="2400" dirty="0">
                <a:latin typeface="Tahoma" panose="020B0604030504040204" pitchFamily="34" charset="0"/>
                <a:cs typeface="B Lotus" panose="00000400000000000000" pitchFamily="2" charset="-78"/>
              </a:rPr>
              <a:t>Queue&lt;T&gt; and Queue</a:t>
            </a:r>
            <a:r>
              <a:rPr lang="fa-IR" sz="2400" dirty="0">
                <a:latin typeface="Tahoma" panose="020B0604030504040204" pitchFamily="34" charset="0"/>
                <a:cs typeface="B Lotus" panose="00000400000000000000" pitchFamily="2" charset="-78"/>
              </a:rPr>
              <a:t> یک ساختار داده </a:t>
            </a:r>
            <a:r>
              <a:rPr lang="en-US" sz="2400" dirty="0">
                <a:latin typeface="Tahoma" panose="020B0604030504040204" pitchFamily="34" charset="0"/>
                <a:cs typeface="B Lotus" panose="00000400000000000000" pitchFamily="2" charset="-78"/>
              </a:rPr>
              <a:t>FIFO</a:t>
            </a:r>
            <a:r>
              <a:rPr lang="fa-IR" sz="2400" dirty="0">
                <a:latin typeface="Tahoma" panose="020B0604030504040204" pitchFamily="34" charset="0"/>
                <a:cs typeface="B Lotus" panose="00000400000000000000" pitchFamily="2" charset="-78"/>
              </a:rPr>
              <a:t> هست، (</a:t>
            </a:r>
            <a:r>
              <a:rPr lang="fa-IR" sz="2400" dirty="0">
                <a:solidFill>
                  <a:srgbClr val="FFFF00"/>
                </a:solidFill>
                <a:latin typeface="Tahoma" panose="020B0604030504040204" pitchFamily="34" charset="0"/>
                <a:cs typeface="B Lotus" panose="00000400000000000000" pitchFamily="2" charset="-78"/>
              </a:rPr>
              <a:t>ازینجا به بعد صف صداش میکنیم</a:t>
            </a:r>
            <a:r>
              <a:rPr lang="fa-IR" sz="2400" dirty="0">
                <a:latin typeface="Tahoma" panose="020B0604030504040204" pitchFamily="34" charset="0"/>
                <a:cs typeface="B Lotus" panose="00000400000000000000" pitchFamily="2" charset="-78"/>
              </a:rPr>
              <a:t>) </a:t>
            </a:r>
            <a:br>
              <a:rPr lang="fa-IR" sz="2400" dirty="0">
                <a:latin typeface="Tahoma" panose="020B0604030504040204" pitchFamily="34" charset="0"/>
                <a:cs typeface="B Lotus" panose="00000400000000000000" pitchFamily="2" charset="-78"/>
              </a:rPr>
            </a:br>
            <a:r>
              <a:rPr lang="fa-IR" sz="2400" dirty="0">
                <a:latin typeface="Tahoma" panose="020B0604030504040204" pitchFamily="34" charset="0"/>
                <a:cs typeface="B Lotus" panose="00000400000000000000" pitchFamily="2" charset="-78"/>
              </a:rPr>
              <a:t>متد </a:t>
            </a:r>
            <a:r>
              <a:rPr lang="en-US" sz="2400" dirty="0">
                <a:latin typeface="Tahoma" panose="020B0604030504040204" pitchFamily="34" charset="0"/>
                <a:cs typeface="B Lotus" panose="00000400000000000000" pitchFamily="2" charset="-78"/>
              </a:rPr>
              <a:t>Enqueue</a:t>
            </a:r>
            <a:r>
              <a:rPr lang="fa-IR" sz="2400" dirty="0">
                <a:latin typeface="Tahoma" panose="020B0604030504040204" pitchFamily="34" charset="0"/>
                <a:cs typeface="B Lotus" panose="00000400000000000000" pitchFamily="2" charset="-78"/>
              </a:rPr>
              <a:t> یک عنصر به انتهای صف اضافه میکنه و </a:t>
            </a:r>
            <a:br>
              <a:rPr lang="fa-IR" sz="2400" dirty="0">
                <a:latin typeface="Tahoma" panose="020B0604030504040204" pitchFamily="34" charset="0"/>
                <a:cs typeface="B Lotus" panose="00000400000000000000" pitchFamily="2" charset="-78"/>
              </a:rPr>
            </a:br>
            <a:r>
              <a:rPr lang="fa-IR" sz="2400" dirty="0">
                <a:latin typeface="Tahoma" panose="020B0604030504040204" pitchFamily="34" charset="0"/>
                <a:cs typeface="B Lotus" panose="00000400000000000000" pitchFamily="2" charset="-78"/>
              </a:rPr>
              <a:t>متد </a:t>
            </a:r>
            <a:r>
              <a:rPr lang="en-US" sz="2400" dirty="0">
                <a:latin typeface="Tahoma" panose="020B0604030504040204" pitchFamily="34" charset="0"/>
                <a:cs typeface="B Lotus" panose="00000400000000000000" pitchFamily="2" charset="-78"/>
              </a:rPr>
              <a:t>Dequeue</a:t>
            </a:r>
            <a:r>
              <a:rPr lang="fa-IR" sz="2400" dirty="0">
                <a:latin typeface="Tahoma" panose="020B0604030504040204" pitchFamily="34" charset="0"/>
                <a:cs typeface="B Lotus" panose="00000400000000000000" pitchFamily="2" charset="-78"/>
              </a:rPr>
              <a:t> عنصر اول صف رو برمیگردونه و حذفش میکنه.</a:t>
            </a:r>
            <a:br>
              <a:rPr lang="fa-IR" sz="2400" dirty="0">
                <a:latin typeface="Tahoma" panose="020B0604030504040204" pitchFamily="34" charset="0"/>
                <a:cs typeface="B Lotus" panose="00000400000000000000" pitchFamily="2" charset="-78"/>
              </a:rPr>
            </a:br>
            <a:r>
              <a:rPr lang="fa-IR" sz="2400" dirty="0">
                <a:latin typeface="Tahoma" panose="020B0604030504040204" pitchFamily="34" charset="0"/>
                <a:cs typeface="B Lotus" panose="00000400000000000000" pitchFamily="2" charset="-78"/>
              </a:rPr>
              <a:t>متد </a:t>
            </a:r>
            <a:r>
              <a:rPr lang="en-US" sz="2400" dirty="0">
                <a:latin typeface="Tahoma" panose="020B0604030504040204" pitchFamily="34" charset="0"/>
                <a:cs typeface="B Lotus" panose="00000400000000000000" pitchFamily="2" charset="-78"/>
              </a:rPr>
              <a:t>Peek</a:t>
            </a:r>
            <a:r>
              <a:rPr lang="fa-IR" sz="2400" dirty="0">
                <a:latin typeface="Tahoma" panose="020B0604030504040204" pitchFamily="34" charset="0"/>
                <a:cs typeface="B Lotus" panose="00000400000000000000" pitchFamily="2" charset="-78"/>
              </a:rPr>
              <a:t> بدون حذف عنصر اول، اون رو برمیگردونه.</a:t>
            </a:r>
            <a:endParaRPr lang="en-US" sz="2400" dirty="0">
              <a:latin typeface="Tahoma" panose="020B0604030504040204" pitchFamily="34" charset="0"/>
              <a:cs typeface="B Lotus" panose="00000400000000000000" pitchFamily="2" charset="-78"/>
            </a:endParaRPr>
          </a:p>
          <a:p>
            <a:pPr marL="0" indent="0" algn="r" rtl="1">
              <a:buNone/>
            </a:pPr>
            <a:r>
              <a:rPr lang="fa-IR" sz="2400" dirty="0">
                <a:latin typeface="Tahoma" panose="020B0604030504040204" pitchFamily="34" charset="0"/>
                <a:cs typeface="B Lotus" panose="00000400000000000000" pitchFamily="2" charset="-78"/>
              </a:rPr>
              <a:t>پراپرتی </a:t>
            </a:r>
            <a:r>
              <a:rPr lang="en-US" sz="2400" dirty="0">
                <a:latin typeface="Tahoma" panose="020B0604030504040204" pitchFamily="34" charset="0"/>
                <a:cs typeface="B Lotus" panose="00000400000000000000" pitchFamily="2" charset="-78"/>
              </a:rPr>
              <a:t>Count</a:t>
            </a:r>
            <a:r>
              <a:rPr lang="fa-IR" sz="2400" dirty="0">
                <a:latin typeface="Tahoma" panose="020B0604030504040204" pitchFamily="34" charset="0"/>
                <a:cs typeface="B Lotus" panose="00000400000000000000" pitchFamily="2" charset="-78"/>
              </a:rPr>
              <a:t> برای بررسی اینکه آیا عنصر وجود داره قبل از </a:t>
            </a:r>
            <a:r>
              <a:rPr lang="en-US" sz="2400" dirty="0">
                <a:latin typeface="Tahoma" panose="020B0604030504040204" pitchFamily="34" charset="0"/>
                <a:cs typeface="B Lotus" panose="00000400000000000000" pitchFamily="2" charset="-78"/>
              </a:rPr>
              <a:t>Dequeue</a:t>
            </a:r>
            <a:r>
              <a:rPr lang="fa-IR" sz="2400" dirty="0">
                <a:latin typeface="Tahoma" panose="020B0604030504040204" pitchFamily="34" charset="0"/>
                <a:cs typeface="B Lotus" panose="00000400000000000000" pitchFamily="2" charset="-78"/>
              </a:rPr>
              <a:t> میتونه مفید باشه.</a:t>
            </a:r>
          </a:p>
          <a:p>
            <a:pPr marL="0" indent="0" algn="r" rtl="1">
              <a:buNone/>
            </a:pPr>
            <a:r>
              <a:rPr lang="fa-IR" sz="2400" dirty="0">
                <a:latin typeface="Tahoma" panose="020B0604030504040204" pitchFamily="34" charset="0"/>
                <a:cs typeface="B Lotus" panose="00000400000000000000" pitchFamily="2" charset="-78"/>
              </a:rPr>
              <a:t>همچنین صف‎ها </a:t>
            </a:r>
            <a:r>
              <a:rPr lang="en-US" sz="2400" dirty="0">
                <a:latin typeface="Tahoma" panose="020B0604030504040204" pitchFamily="34" charset="0"/>
                <a:cs typeface="B Lotus" panose="00000400000000000000" pitchFamily="2" charset="-78"/>
              </a:rPr>
              <a:t>enumerable</a:t>
            </a:r>
            <a:r>
              <a:rPr lang="fa-IR" sz="2400" dirty="0">
                <a:latin typeface="Tahoma" panose="020B0604030504040204" pitchFamily="34" charset="0"/>
                <a:cs typeface="B Lotus" panose="00000400000000000000" pitchFamily="2" charset="-78"/>
              </a:rPr>
              <a:t> هستند و اینترفیس </a:t>
            </a:r>
            <a:r>
              <a:rPr lang="en-US" sz="2400" dirty="0">
                <a:latin typeface="Tahoma" panose="020B0604030504040204" pitchFamily="34" charset="0"/>
                <a:cs typeface="B Lotus" panose="00000400000000000000" pitchFamily="2" charset="-78"/>
              </a:rPr>
              <a:t>ILIST</a:t>
            </a:r>
            <a:r>
              <a:rPr lang="fa-IR" sz="2400" dirty="0">
                <a:latin typeface="Tahoma" panose="020B0604030504040204" pitchFamily="34" charset="0"/>
                <a:cs typeface="B Lotus" panose="00000400000000000000" pitchFamily="2" charset="-78"/>
              </a:rPr>
              <a:t> رو پیاده‌سازی نمیکنند چون عناصرش از طریق ایندکس در دسترس نیستند.</a:t>
            </a:r>
          </a:p>
          <a:p>
            <a:pPr marL="0" indent="0" algn="r" rtl="1">
              <a:buNone/>
            </a:pPr>
            <a:r>
              <a:rPr lang="fa-IR" sz="2400" dirty="0">
                <a:latin typeface="Tahoma" panose="020B0604030504040204" pitchFamily="34" charset="0"/>
                <a:cs typeface="B Lotus" panose="00000400000000000000" pitchFamily="2" charset="-78"/>
              </a:rPr>
              <a:t>البته با استفاده از متد </a:t>
            </a:r>
            <a:r>
              <a:rPr lang="en-US" sz="2400" dirty="0" err="1">
                <a:latin typeface="Tahoma" panose="020B0604030504040204" pitchFamily="34" charset="0"/>
                <a:cs typeface="B Lotus" panose="00000400000000000000" pitchFamily="2" charset="-78"/>
              </a:rPr>
              <a:t>ToArray</a:t>
            </a:r>
            <a:r>
              <a:rPr lang="fa-IR" sz="2400" dirty="0">
                <a:latin typeface="Tahoma" panose="020B0604030504040204" pitchFamily="34" charset="0"/>
                <a:cs typeface="B Lotus" panose="00000400000000000000" pitchFamily="2" charset="-78"/>
              </a:rPr>
              <a:t> میتونید یک صف رو به آرایه تبدیل کنید و به عناصرش به صورت تصادفی دسترسی داشته باشید.</a:t>
            </a:r>
          </a:p>
          <a:p>
            <a:pPr marL="0" indent="0" algn="r" rtl="1">
              <a:buNone/>
            </a:pPr>
            <a:r>
              <a:rPr lang="fa-IR" sz="2400" dirty="0">
                <a:latin typeface="Tahoma" panose="020B0604030504040204" pitchFamily="34" charset="0"/>
                <a:cs typeface="B Lotus" panose="00000400000000000000" pitchFamily="2" charset="-78"/>
              </a:rPr>
              <a:t>متدهای دیگری هم وجود دارد که در اسلاید بعد به طور کامل میتونید همشونو ببینید:</a:t>
            </a:r>
            <a:br>
              <a:rPr lang="fa-IR" sz="2400" dirty="0">
                <a:latin typeface="Tahoma" panose="020B0604030504040204" pitchFamily="34" charset="0"/>
                <a:cs typeface="B Lotus" panose="00000400000000000000" pitchFamily="2" charset="-78"/>
              </a:rPr>
            </a:br>
            <a:endParaRPr lang="fa-IR" sz="2400" dirty="0">
              <a:latin typeface="Tahoma" panose="020B0604030504040204" pitchFamily="34" charset="0"/>
              <a:cs typeface="B Lotus" panose="00000400000000000000" pitchFamily="2" charset="-78"/>
            </a:endParaRPr>
          </a:p>
        </p:txBody>
      </p:sp>
      <p:pic>
        <p:nvPicPr>
          <p:cNvPr id="4" name="Picture 3">
            <a:extLst>
              <a:ext uri="{FF2B5EF4-FFF2-40B4-BE49-F238E27FC236}">
                <a16:creationId xmlns:a16="http://schemas.microsoft.com/office/drawing/2014/main" id="{4B99371C-3100-3999-D0B8-E9AC100CA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3946" y="968991"/>
            <a:ext cx="982639" cy="1821535"/>
          </a:xfrm>
          <a:prstGeom prst="rect">
            <a:avLst/>
          </a:prstGeom>
        </p:spPr>
      </p:pic>
    </p:spTree>
    <p:extLst>
      <p:ext uri="{BB962C8B-B14F-4D97-AF65-F5344CB8AC3E}">
        <p14:creationId xmlns:p14="http://schemas.microsoft.com/office/powerpoint/2010/main" val="519042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2416-B3DD-920F-1E2D-AC63810A536E}"/>
              </a:ext>
            </a:extLst>
          </p:cNvPr>
          <p:cNvSpPr>
            <a:spLocks noGrp="1"/>
          </p:cNvSpPr>
          <p:nvPr>
            <p:ph type="title"/>
          </p:nvPr>
        </p:nvSpPr>
        <p:spPr/>
        <p:txBody>
          <a:bodyPr/>
          <a:lstStyle/>
          <a:p>
            <a:pPr algn="ctr"/>
            <a:r>
              <a:rPr lang="en-US" cap="none" dirty="0">
                <a:latin typeface="Tahoma" panose="020B0604030504040204" pitchFamily="34" charset="0"/>
                <a:cs typeface="B Lotus" panose="00000400000000000000" pitchFamily="2" charset="-78"/>
              </a:rPr>
              <a:t>Queue&lt;T&gt; and Queue</a:t>
            </a:r>
          </a:p>
        </p:txBody>
      </p:sp>
      <p:pic>
        <p:nvPicPr>
          <p:cNvPr id="6" name="Content Placeholder 5">
            <a:extLst>
              <a:ext uri="{FF2B5EF4-FFF2-40B4-BE49-F238E27FC236}">
                <a16:creationId xmlns:a16="http://schemas.microsoft.com/office/drawing/2014/main" id="{BCACC552-2B5D-E199-0349-A8B6C2D35422}"/>
              </a:ext>
            </a:extLst>
          </p:cNvPr>
          <p:cNvPicPr>
            <a:picLocks noGrp="1" noChangeAspect="1"/>
          </p:cNvPicPr>
          <p:nvPr>
            <p:ph idx="1"/>
          </p:nvPr>
        </p:nvPicPr>
        <p:blipFill>
          <a:blip r:embed="rId3"/>
          <a:stretch>
            <a:fillRect/>
          </a:stretch>
        </p:blipFill>
        <p:spPr>
          <a:xfrm>
            <a:off x="285949" y="3084513"/>
            <a:ext cx="6190852" cy="6516687"/>
          </a:xfrm>
        </p:spPr>
      </p:pic>
      <p:pic>
        <p:nvPicPr>
          <p:cNvPr id="4" name="Picture 3">
            <a:extLst>
              <a:ext uri="{FF2B5EF4-FFF2-40B4-BE49-F238E27FC236}">
                <a16:creationId xmlns:a16="http://schemas.microsoft.com/office/drawing/2014/main" id="{4B99371C-3100-3999-D0B8-E9AC100CA4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3946" y="968991"/>
            <a:ext cx="982639" cy="1821535"/>
          </a:xfrm>
          <a:prstGeom prst="rect">
            <a:avLst/>
          </a:prstGeom>
        </p:spPr>
      </p:pic>
    </p:spTree>
    <p:extLst>
      <p:ext uri="{BB962C8B-B14F-4D97-AF65-F5344CB8AC3E}">
        <p14:creationId xmlns:p14="http://schemas.microsoft.com/office/powerpoint/2010/main" val="4240880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2416-B3DD-920F-1E2D-AC63810A536E}"/>
              </a:ext>
            </a:extLst>
          </p:cNvPr>
          <p:cNvSpPr>
            <a:spLocks noGrp="1"/>
          </p:cNvSpPr>
          <p:nvPr>
            <p:ph type="title"/>
          </p:nvPr>
        </p:nvSpPr>
        <p:spPr/>
        <p:txBody>
          <a:bodyPr/>
          <a:lstStyle/>
          <a:p>
            <a:pPr algn="ctr"/>
            <a:r>
              <a:rPr lang="en-US" cap="none" dirty="0">
                <a:latin typeface="Tahoma" panose="020B0604030504040204" pitchFamily="34" charset="0"/>
                <a:cs typeface="B Lotus" panose="00000400000000000000" pitchFamily="2" charset="-78"/>
              </a:rPr>
              <a:t>Queue&lt;T&gt; and Queue</a:t>
            </a:r>
          </a:p>
        </p:txBody>
      </p:sp>
      <p:sp>
        <p:nvSpPr>
          <p:cNvPr id="3" name="Content Placeholder 2">
            <a:extLst>
              <a:ext uri="{FF2B5EF4-FFF2-40B4-BE49-F238E27FC236}">
                <a16:creationId xmlns:a16="http://schemas.microsoft.com/office/drawing/2014/main" id="{E22DB625-3035-E58A-78AF-734BBE972FEE}"/>
              </a:ext>
            </a:extLst>
          </p:cNvPr>
          <p:cNvSpPr>
            <a:spLocks noGrp="1"/>
          </p:cNvSpPr>
          <p:nvPr>
            <p:ph idx="1"/>
          </p:nvPr>
        </p:nvSpPr>
        <p:spPr>
          <a:xfrm>
            <a:off x="184245" y="3375482"/>
            <a:ext cx="6353033" cy="6137007"/>
          </a:xfrm>
        </p:spPr>
        <p:txBody>
          <a:bodyPr>
            <a:normAutofit/>
          </a:bodyPr>
          <a:lstStyle/>
          <a:p>
            <a:pPr marL="0" indent="0" algn="r" rtl="1">
              <a:buNone/>
            </a:pPr>
            <a:r>
              <a:rPr lang="fa-IR" sz="2400" dirty="0">
                <a:latin typeface="Tahoma" panose="020B0604030504040204" pitchFamily="34" charset="0"/>
                <a:cs typeface="B Lotus" panose="00000400000000000000" pitchFamily="2" charset="-78"/>
              </a:rPr>
              <a:t>صف‌ در داخل خود (مثل </a:t>
            </a:r>
            <a:r>
              <a:rPr lang="en-US" sz="2400" dirty="0">
                <a:latin typeface="Tahoma" panose="020B0604030504040204" pitchFamily="34" charset="0"/>
                <a:cs typeface="B Lotus" panose="00000400000000000000" pitchFamily="2" charset="-78"/>
              </a:rPr>
              <a:t>List&lt;T&gt;</a:t>
            </a:r>
            <a:r>
              <a:rPr lang="fa-IR" sz="2400" dirty="0">
                <a:latin typeface="Tahoma" panose="020B0604030504040204" pitchFamily="34" charset="0"/>
                <a:cs typeface="B Lotus" panose="00000400000000000000" pitchFamily="2" charset="-78"/>
              </a:rPr>
              <a:t>) یک آرایه دارند که در صورت نیاز میتونه سایزش تغییر کنه.</a:t>
            </a:r>
          </a:p>
          <a:p>
            <a:pPr marL="0" indent="0" algn="r" rtl="1">
              <a:buNone/>
            </a:pPr>
            <a:r>
              <a:rPr lang="fa-IR" sz="2400" dirty="0">
                <a:latin typeface="Tahoma" panose="020B0604030504040204" pitchFamily="34" charset="0"/>
                <a:cs typeface="B Lotus" panose="00000400000000000000" pitchFamily="2" charset="-78"/>
              </a:rPr>
              <a:t>صف ایندکس‌های عناصر ابتدایی و انتهایی رو نگه میداره به همین علت </a:t>
            </a:r>
            <a:r>
              <a:rPr lang="en-US" sz="2400" dirty="0">
                <a:latin typeface="Tahoma" panose="020B0604030504040204" pitchFamily="34" charset="0"/>
                <a:cs typeface="B Lotus" panose="00000400000000000000" pitchFamily="2" charset="-78"/>
              </a:rPr>
              <a:t>enqueuing </a:t>
            </a:r>
            <a:r>
              <a:rPr lang="fa-IR" sz="2400" dirty="0">
                <a:latin typeface="Tahoma" panose="020B0604030504040204" pitchFamily="34" charset="0"/>
                <a:cs typeface="B Lotus" panose="00000400000000000000" pitchFamily="2" charset="-78"/>
              </a:rPr>
              <a:t> و </a:t>
            </a:r>
            <a:r>
              <a:rPr lang="en-US" sz="2400" dirty="0">
                <a:latin typeface="Tahoma" panose="020B0604030504040204" pitchFamily="34" charset="0"/>
                <a:cs typeface="B Lotus" panose="00000400000000000000" pitchFamily="2" charset="-78"/>
              </a:rPr>
              <a:t> dequeuing</a:t>
            </a:r>
            <a:r>
              <a:rPr lang="fa-IR" sz="2400" dirty="0">
                <a:latin typeface="Tahoma" panose="020B0604030504040204" pitchFamily="34" charset="0"/>
                <a:cs typeface="B Lotus" panose="00000400000000000000" pitchFamily="2" charset="-78"/>
              </a:rPr>
              <a:t>با سرعت بالایی اتفاق میفته. (مگر در مواردی که نیاز به تغییر سایز آرایه داخلی باشد.)</a:t>
            </a:r>
          </a:p>
          <a:p>
            <a:pPr marL="0" indent="0" algn="r" rtl="1">
              <a:buNone/>
            </a:pPr>
            <a:endParaRPr lang="fa-IR" sz="2400" dirty="0">
              <a:latin typeface="Tahoma" panose="020B0604030504040204" pitchFamily="34" charset="0"/>
              <a:cs typeface="B Lotus" panose="00000400000000000000" pitchFamily="2" charset="-78"/>
            </a:endParaRPr>
          </a:p>
        </p:txBody>
      </p:sp>
      <p:pic>
        <p:nvPicPr>
          <p:cNvPr id="4" name="Picture 3">
            <a:extLst>
              <a:ext uri="{FF2B5EF4-FFF2-40B4-BE49-F238E27FC236}">
                <a16:creationId xmlns:a16="http://schemas.microsoft.com/office/drawing/2014/main" id="{4B99371C-3100-3999-D0B8-E9AC100CA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3946" y="968991"/>
            <a:ext cx="982639" cy="1821535"/>
          </a:xfrm>
          <a:prstGeom prst="rect">
            <a:avLst/>
          </a:prstGeom>
        </p:spPr>
      </p:pic>
      <p:pic>
        <p:nvPicPr>
          <p:cNvPr id="6" name="Picture 5">
            <a:extLst>
              <a:ext uri="{FF2B5EF4-FFF2-40B4-BE49-F238E27FC236}">
                <a16:creationId xmlns:a16="http://schemas.microsoft.com/office/drawing/2014/main" id="{530C2DC6-7A82-DB79-63EE-5712375AA7CC}"/>
              </a:ext>
            </a:extLst>
          </p:cNvPr>
          <p:cNvPicPr>
            <a:picLocks noChangeAspect="1"/>
          </p:cNvPicPr>
          <p:nvPr/>
        </p:nvPicPr>
        <p:blipFill>
          <a:blip r:embed="rId4"/>
          <a:stretch>
            <a:fillRect/>
          </a:stretch>
        </p:blipFill>
        <p:spPr>
          <a:xfrm>
            <a:off x="372958" y="5929251"/>
            <a:ext cx="6112083" cy="1833625"/>
          </a:xfrm>
          <a:prstGeom prst="rect">
            <a:avLst/>
          </a:prstGeom>
        </p:spPr>
      </p:pic>
    </p:spTree>
    <p:extLst>
      <p:ext uri="{BB962C8B-B14F-4D97-AF65-F5344CB8AC3E}">
        <p14:creationId xmlns:p14="http://schemas.microsoft.com/office/powerpoint/2010/main" val="606928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2416-B3DD-920F-1E2D-AC63810A536E}"/>
              </a:ext>
            </a:extLst>
          </p:cNvPr>
          <p:cNvSpPr>
            <a:spLocks noGrp="1"/>
          </p:cNvSpPr>
          <p:nvPr>
            <p:ph type="title"/>
          </p:nvPr>
        </p:nvSpPr>
        <p:spPr/>
        <p:txBody>
          <a:bodyPr/>
          <a:lstStyle/>
          <a:p>
            <a:pPr algn="ctr"/>
            <a:r>
              <a:rPr lang="en-US" cap="none" dirty="0">
                <a:latin typeface="Tahoma" panose="020B0604030504040204" pitchFamily="34" charset="0"/>
                <a:cs typeface="B Lotus" panose="00000400000000000000" pitchFamily="2" charset="-78"/>
              </a:rPr>
              <a:t>Stack&lt;T&gt; and Stack</a:t>
            </a:r>
          </a:p>
        </p:txBody>
      </p:sp>
      <p:sp>
        <p:nvSpPr>
          <p:cNvPr id="3" name="Content Placeholder 2">
            <a:extLst>
              <a:ext uri="{FF2B5EF4-FFF2-40B4-BE49-F238E27FC236}">
                <a16:creationId xmlns:a16="http://schemas.microsoft.com/office/drawing/2014/main" id="{E22DB625-3035-E58A-78AF-734BBE972FEE}"/>
              </a:ext>
            </a:extLst>
          </p:cNvPr>
          <p:cNvSpPr>
            <a:spLocks noGrp="1"/>
          </p:cNvSpPr>
          <p:nvPr>
            <p:ph idx="1"/>
          </p:nvPr>
        </p:nvSpPr>
        <p:spPr>
          <a:xfrm>
            <a:off x="184245" y="3375482"/>
            <a:ext cx="6353033" cy="6137007"/>
          </a:xfrm>
        </p:spPr>
        <p:txBody>
          <a:bodyPr>
            <a:normAutofit/>
          </a:bodyPr>
          <a:lstStyle/>
          <a:p>
            <a:pPr marL="0" indent="0" algn="r" rtl="1">
              <a:buNone/>
            </a:pPr>
            <a:r>
              <a:rPr lang="en-US" sz="2400" dirty="0">
                <a:latin typeface="Tahoma" panose="020B0604030504040204" pitchFamily="34" charset="0"/>
                <a:cs typeface="B Lotus" panose="00000400000000000000" pitchFamily="2" charset="-78"/>
              </a:rPr>
              <a:t>Stack&lt;T&gt; and Stack</a:t>
            </a:r>
            <a:r>
              <a:rPr lang="fa-IR" sz="2400" dirty="0">
                <a:latin typeface="Tahoma" panose="020B0604030504040204" pitchFamily="34" charset="0"/>
                <a:cs typeface="B Lotus" panose="00000400000000000000" pitchFamily="2" charset="-78"/>
              </a:rPr>
              <a:t> یک ساختار داده </a:t>
            </a:r>
            <a:r>
              <a:rPr lang="en-US" sz="2400" dirty="0">
                <a:latin typeface="Tahoma" panose="020B0604030504040204" pitchFamily="34" charset="0"/>
                <a:cs typeface="B Lotus" panose="00000400000000000000" pitchFamily="2" charset="-78"/>
              </a:rPr>
              <a:t>LIFO</a:t>
            </a:r>
            <a:r>
              <a:rPr lang="fa-IR" sz="2400" dirty="0">
                <a:latin typeface="Tahoma" panose="020B0604030504040204" pitchFamily="34" charset="0"/>
                <a:cs typeface="B Lotus" panose="00000400000000000000" pitchFamily="2" charset="-78"/>
              </a:rPr>
              <a:t> هست.</a:t>
            </a:r>
          </a:p>
          <a:p>
            <a:pPr marL="0" indent="0" algn="r" rtl="1">
              <a:buNone/>
            </a:pPr>
            <a:r>
              <a:rPr lang="fa-IR" sz="2400" dirty="0">
                <a:latin typeface="Tahoma" panose="020B0604030504040204" pitchFamily="34" charset="0"/>
                <a:cs typeface="B Lotus" panose="00000400000000000000" pitchFamily="2" charset="-78"/>
              </a:rPr>
              <a:t>متد </a:t>
            </a:r>
            <a:r>
              <a:rPr lang="en-US" sz="2400" dirty="0">
                <a:latin typeface="Tahoma" panose="020B0604030504040204" pitchFamily="34" charset="0"/>
                <a:cs typeface="B Lotus" panose="00000400000000000000" pitchFamily="2" charset="-78"/>
              </a:rPr>
              <a:t>Push</a:t>
            </a:r>
            <a:r>
              <a:rPr lang="fa-IR" sz="2400" dirty="0">
                <a:latin typeface="Tahoma" panose="020B0604030504040204" pitchFamily="34" charset="0"/>
                <a:cs typeface="B Lotus" panose="00000400000000000000" pitchFamily="2" charset="-78"/>
              </a:rPr>
              <a:t> یک عنصر به بالای </a:t>
            </a:r>
            <a:r>
              <a:rPr lang="en-US" sz="2400" dirty="0">
                <a:latin typeface="Tahoma" panose="020B0604030504040204" pitchFamily="34" charset="0"/>
                <a:cs typeface="B Lotus" panose="00000400000000000000" pitchFamily="2" charset="-78"/>
              </a:rPr>
              <a:t>stack</a:t>
            </a:r>
            <a:r>
              <a:rPr lang="fa-IR" sz="2400" dirty="0">
                <a:latin typeface="Tahoma" panose="020B0604030504040204" pitchFamily="34" charset="0"/>
                <a:cs typeface="B Lotus" panose="00000400000000000000" pitchFamily="2" charset="-78"/>
              </a:rPr>
              <a:t> اضافه میکنه.</a:t>
            </a:r>
            <a:br>
              <a:rPr lang="fa-IR" sz="2400" dirty="0">
                <a:latin typeface="Tahoma" panose="020B0604030504040204" pitchFamily="34" charset="0"/>
                <a:cs typeface="B Lotus" panose="00000400000000000000" pitchFamily="2" charset="-78"/>
              </a:rPr>
            </a:br>
            <a:r>
              <a:rPr lang="fa-IR" sz="2400" dirty="0">
                <a:latin typeface="Tahoma" panose="020B0604030504040204" pitchFamily="34" charset="0"/>
                <a:cs typeface="B Lotus" panose="00000400000000000000" pitchFamily="2" charset="-78"/>
              </a:rPr>
              <a:t>متد </a:t>
            </a:r>
            <a:r>
              <a:rPr lang="en-US" sz="2400" dirty="0">
                <a:latin typeface="Tahoma" panose="020B0604030504040204" pitchFamily="34" charset="0"/>
                <a:cs typeface="B Lotus" panose="00000400000000000000" pitchFamily="2" charset="-78"/>
              </a:rPr>
              <a:t>POP</a:t>
            </a:r>
            <a:r>
              <a:rPr lang="fa-IR" sz="2400" dirty="0">
                <a:latin typeface="Tahoma" panose="020B0604030504040204" pitchFamily="34" charset="0"/>
                <a:cs typeface="B Lotus" panose="00000400000000000000" pitchFamily="2" charset="-78"/>
              </a:rPr>
              <a:t> عنصر بالای </a:t>
            </a:r>
            <a:r>
              <a:rPr lang="en-US" sz="2400" dirty="0">
                <a:latin typeface="Tahoma" panose="020B0604030504040204" pitchFamily="34" charset="0"/>
                <a:cs typeface="B Lotus" panose="00000400000000000000" pitchFamily="2" charset="-78"/>
              </a:rPr>
              <a:t>stack</a:t>
            </a:r>
            <a:r>
              <a:rPr lang="fa-IR" sz="2400" dirty="0">
                <a:latin typeface="Tahoma" panose="020B0604030504040204" pitchFamily="34" charset="0"/>
                <a:cs typeface="B Lotus" panose="00000400000000000000" pitchFamily="2" charset="-78"/>
              </a:rPr>
              <a:t> را برمیگردونه و حذفش میکنه.</a:t>
            </a:r>
            <a:br>
              <a:rPr lang="fa-IR" sz="2400" dirty="0">
                <a:latin typeface="Tahoma" panose="020B0604030504040204" pitchFamily="34" charset="0"/>
                <a:cs typeface="B Lotus" panose="00000400000000000000" pitchFamily="2" charset="-78"/>
              </a:rPr>
            </a:br>
            <a:r>
              <a:rPr lang="fa-IR" sz="2400" dirty="0">
                <a:latin typeface="Tahoma" panose="020B0604030504040204" pitchFamily="34" charset="0"/>
                <a:cs typeface="B Lotus" panose="00000400000000000000" pitchFamily="2" charset="-78"/>
              </a:rPr>
              <a:t>متد </a:t>
            </a:r>
            <a:r>
              <a:rPr lang="en-US" sz="2400" dirty="0">
                <a:latin typeface="Tahoma" panose="020B0604030504040204" pitchFamily="34" charset="0"/>
                <a:cs typeface="B Lotus" panose="00000400000000000000" pitchFamily="2" charset="-78"/>
              </a:rPr>
              <a:t>Peek</a:t>
            </a:r>
            <a:r>
              <a:rPr lang="fa-IR" sz="2400" dirty="0">
                <a:latin typeface="Tahoma" panose="020B0604030504040204" pitchFamily="34" charset="0"/>
                <a:cs typeface="B Lotus" panose="00000400000000000000" pitchFamily="2" charset="-78"/>
              </a:rPr>
              <a:t> عنصر بالای </a:t>
            </a:r>
            <a:r>
              <a:rPr lang="en-US" sz="2400" dirty="0">
                <a:latin typeface="Tahoma" panose="020B0604030504040204" pitchFamily="34" charset="0"/>
                <a:cs typeface="B Lotus" panose="00000400000000000000" pitchFamily="2" charset="-78"/>
              </a:rPr>
              <a:t>stack</a:t>
            </a:r>
            <a:r>
              <a:rPr lang="fa-IR" sz="2400" dirty="0">
                <a:latin typeface="Tahoma" panose="020B0604030504040204" pitchFamily="34" charset="0"/>
                <a:cs typeface="B Lotus" panose="00000400000000000000" pitchFamily="2" charset="-78"/>
              </a:rPr>
              <a:t> رو بدون حذف کردن، برمیگردونه.</a:t>
            </a:r>
          </a:p>
          <a:p>
            <a:pPr marL="0" indent="0" algn="r" rtl="1">
              <a:buNone/>
            </a:pPr>
            <a:r>
              <a:rPr lang="fa-IR" sz="2400" dirty="0">
                <a:latin typeface="Tahoma" panose="020B0604030504040204" pitchFamily="34" charset="0"/>
                <a:cs typeface="B Lotus" panose="00000400000000000000" pitchFamily="2" charset="-78"/>
              </a:rPr>
              <a:t>پراپرتی </a:t>
            </a:r>
            <a:r>
              <a:rPr lang="en-US" sz="2400" dirty="0">
                <a:latin typeface="Tahoma" panose="020B0604030504040204" pitchFamily="34" charset="0"/>
                <a:cs typeface="B Lotus" panose="00000400000000000000" pitchFamily="2" charset="-78"/>
              </a:rPr>
              <a:t>Count</a:t>
            </a:r>
            <a:r>
              <a:rPr lang="fa-IR" sz="2400" dirty="0">
                <a:latin typeface="Tahoma" panose="020B0604030504040204" pitchFamily="34" charset="0"/>
                <a:cs typeface="B Lotus" panose="00000400000000000000" pitchFamily="2" charset="-78"/>
              </a:rPr>
              <a:t> تعداد عناصر </a:t>
            </a:r>
            <a:r>
              <a:rPr lang="en-US" sz="2400" dirty="0">
                <a:latin typeface="Tahoma" panose="020B0604030504040204" pitchFamily="34" charset="0"/>
                <a:cs typeface="B Lotus" panose="00000400000000000000" pitchFamily="2" charset="-78"/>
              </a:rPr>
              <a:t>stack</a:t>
            </a:r>
            <a:r>
              <a:rPr lang="fa-IR" sz="2400" dirty="0">
                <a:latin typeface="Tahoma" panose="020B0604030504040204" pitchFamily="34" charset="0"/>
                <a:cs typeface="B Lotus" panose="00000400000000000000" pitchFamily="2" charset="-78"/>
              </a:rPr>
              <a:t> رو برمیگردونه.</a:t>
            </a:r>
          </a:p>
          <a:p>
            <a:pPr marL="0" indent="0" algn="r" rtl="1">
              <a:buNone/>
            </a:pPr>
            <a:r>
              <a:rPr lang="fa-IR" sz="2400" dirty="0">
                <a:latin typeface="Tahoma" panose="020B0604030504040204" pitchFamily="34" charset="0"/>
                <a:cs typeface="B Lotus" panose="00000400000000000000" pitchFamily="2" charset="-78"/>
              </a:rPr>
              <a:t>متد </a:t>
            </a:r>
            <a:r>
              <a:rPr lang="en-US" sz="2400" dirty="0" err="1">
                <a:latin typeface="Tahoma" panose="020B0604030504040204" pitchFamily="34" charset="0"/>
                <a:cs typeface="B Lotus" panose="00000400000000000000" pitchFamily="2" charset="-78"/>
              </a:rPr>
              <a:t>ToArray</a:t>
            </a:r>
            <a:r>
              <a:rPr lang="fa-IR" sz="2400" dirty="0">
                <a:latin typeface="Tahoma" panose="020B0604030504040204" pitchFamily="34" charset="0"/>
                <a:cs typeface="B Lotus" panose="00000400000000000000" pitchFamily="2" charset="-78"/>
              </a:rPr>
              <a:t> یک </a:t>
            </a:r>
            <a:r>
              <a:rPr lang="en-US" sz="2400" dirty="0">
                <a:latin typeface="Tahoma" panose="020B0604030504040204" pitchFamily="34" charset="0"/>
                <a:cs typeface="B Lotus" panose="00000400000000000000" pitchFamily="2" charset="-78"/>
              </a:rPr>
              <a:t>stack</a:t>
            </a:r>
            <a:r>
              <a:rPr lang="fa-IR" sz="2400" dirty="0">
                <a:latin typeface="Tahoma" panose="020B0604030504040204" pitchFamily="34" charset="0"/>
                <a:cs typeface="B Lotus" panose="00000400000000000000" pitchFamily="2" charset="-78"/>
              </a:rPr>
              <a:t> رو تبدیل به آرایه میکنه تا بتونیم به صورت تصادفی به ایندکس‌های مختلف اون دسترسی داشته باشیم.</a:t>
            </a:r>
          </a:p>
          <a:p>
            <a:pPr marL="0" indent="0" algn="r" rtl="1">
              <a:buNone/>
            </a:pPr>
            <a:endParaRPr lang="fa-IR" sz="2400" dirty="0">
              <a:latin typeface="Tahoma" panose="020B0604030504040204" pitchFamily="34" charset="0"/>
              <a:cs typeface="B Lotus" panose="00000400000000000000" pitchFamily="2" charset="-78"/>
            </a:endParaRPr>
          </a:p>
          <a:p>
            <a:pPr marL="0" indent="0" algn="r" rtl="1">
              <a:buNone/>
            </a:pPr>
            <a:r>
              <a:rPr lang="fa-IR" sz="2400" dirty="0">
                <a:latin typeface="Tahoma" panose="020B0604030504040204" pitchFamily="34" charset="0"/>
                <a:cs typeface="B Lotus" panose="00000400000000000000" pitchFamily="2" charset="-78"/>
              </a:rPr>
              <a:t>در اسلاید بعد میتونید چگونگی تعریف کلاس </a:t>
            </a:r>
            <a:r>
              <a:rPr lang="en-US" sz="2400" dirty="0">
                <a:latin typeface="Tahoma" panose="020B0604030504040204" pitchFamily="34" charset="0"/>
                <a:cs typeface="B Lotus" panose="00000400000000000000" pitchFamily="2" charset="-78"/>
              </a:rPr>
              <a:t>Stack</a:t>
            </a:r>
            <a:r>
              <a:rPr lang="fa-IR" sz="2400" dirty="0">
                <a:latin typeface="Tahoma" panose="020B0604030504040204" pitchFamily="34" charset="0"/>
                <a:cs typeface="B Lotus" panose="00000400000000000000" pitchFamily="2" charset="-78"/>
              </a:rPr>
              <a:t> رو ببینید:</a:t>
            </a:r>
          </a:p>
        </p:txBody>
      </p:sp>
      <p:pic>
        <p:nvPicPr>
          <p:cNvPr id="4" name="Picture 3">
            <a:extLst>
              <a:ext uri="{FF2B5EF4-FFF2-40B4-BE49-F238E27FC236}">
                <a16:creationId xmlns:a16="http://schemas.microsoft.com/office/drawing/2014/main" id="{4B99371C-3100-3999-D0B8-E9AC100CA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3946" y="968991"/>
            <a:ext cx="982639" cy="1821535"/>
          </a:xfrm>
          <a:prstGeom prst="rect">
            <a:avLst/>
          </a:prstGeom>
        </p:spPr>
      </p:pic>
    </p:spTree>
    <p:extLst>
      <p:ext uri="{BB962C8B-B14F-4D97-AF65-F5344CB8AC3E}">
        <p14:creationId xmlns:p14="http://schemas.microsoft.com/office/powerpoint/2010/main" val="3972220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2416-B3DD-920F-1E2D-AC63810A536E}"/>
              </a:ext>
            </a:extLst>
          </p:cNvPr>
          <p:cNvSpPr>
            <a:spLocks noGrp="1"/>
          </p:cNvSpPr>
          <p:nvPr>
            <p:ph type="title"/>
          </p:nvPr>
        </p:nvSpPr>
        <p:spPr/>
        <p:txBody>
          <a:bodyPr/>
          <a:lstStyle/>
          <a:p>
            <a:pPr algn="ctr"/>
            <a:r>
              <a:rPr lang="en-US" cap="none" dirty="0">
                <a:latin typeface="Tahoma" panose="020B0604030504040204" pitchFamily="34" charset="0"/>
                <a:cs typeface="B Lotus" panose="00000400000000000000" pitchFamily="2" charset="-78"/>
              </a:rPr>
              <a:t>Stack&lt;T&gt; and Stack</a:t>
            </a:r>
          </a:p>
        </p:txBody>
      </p:sp>
      <p:pic>
        <p:nvPicPr>
          <p:cNvPr id="6" name="Content Placeholder 5">
            <a:extLst>
              <a:ext uri="{FF2B5EF4-FFF2-40B4-BE49-F238E27FC236}">
                <a16:creationId xmlns:a16="http://schemas.microsoft.com/office/drawing/2014/main" id="{14E28BF2-439A-C7EA-D20D-719437D46581}"/>
              </a:ext>
            </a:extLst>
          </p:cNvPr>
          <p:cNvPicPr>
            <a:picLocks noGrp="1" noChangeAspect="1"/>
          </p:cNvPicPr>
          <p:nvPr>
            <p:ph idx="1"/>
          </p:nvPr>
        </p:nvPicPr>
        <p:blipFill>
          <a:blip r:embed="rId3"/>
          <a:stretch>
            <a:fillRect/>
          </a:stretch>
        </p:blipFill>
        <p:spPr>
          <a:xfrm>
            <a:off x="98425" y="3478577"/>
            <a:ext cx="6582729" cy="5485607"/>
          </a:xfrm>
        </p:spPr>
      </p:pic>
      <p:pic>
        <p:nvPicPr>
          <p:cNvPr id="4" name="Picture 3">
            <a:extLst>
              <a:ext uri="{FF2B5EF4-FFF2-40B4-BE49-F238E27FC236}">
                <a16:creationId xmlns:a16="http://schemas.microsoft.com/office/drawing/2014/main" id="{4B99371C-3100-3999-D0B8-E9AC100CA4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3946" y="968991"/>
            <a:ext cx="982639" cy="1821535"/>
          </a:xfrm>
          <a:prstGeom prst="rect">
            <a:avLst/>
          </a:prstGeom>
        </p:spPr>
      </p:pic>
    </p:spTree>
    <p:extLst>
      <p:ext uri="{BB962C8B-B14F-4D97-AF65-F5344CB8AC3E}">
        <p14:creationId xmlns:p14="http://schemas.microsoft.com/office/powerpoint/2010/main" val="2230927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2416-B3DD-920F-1E2D-AC63810A536E}"/>
              </a:ext>
            </a:extLst>
          </p:cNvPr>
          <p:cNvSpPr>
            <a:spLocks noGrp="1"/>
          </p:cNvSpPr>
          <p:nvPr>
            <p:ph type="title"/>
          </p:nvPr>
        </p:nvSpPr>
        <p:spPr/>
        <p:txBody>
          <a:bodyPr/>
          <a:lstStyle/>
          <a:p>
            <a:pPr algn="ctr"/>
            <a:r>
              <a:rPr lang="en-US" cap="none" dirty="0">
                <a:latin typeface="Tahoma" panose="020B0604030504040204" pitchFamily="34" charset="0"/>
                <a:cs typeface="B Lotus" panose="00000400000000000000" pitchFamily="2" charset="-78"/>
              </a:rPr>
              <a:t>Stack&lt;T&gt; and Stack</a:t>
            </a:r>
          </a:p>
        </p:txBody>
      </p:sp>
      <p:sp>
        <p:nvSpPr>
          <p:cNvPr id="3" name="Content Placeholder 2">
            <a:extLst>
              <a:ext uri="{FF2B5EF4-FFF2-40B4-BE49-F238E27FC236}">
                <a16:creationId xmlns:a16="http://schemas.microsoft.com/office/drawing/2014/main" id="{E22DB625-3035-E58A-78AF-734BBE972FEE}"/>
              </a:ext>
            </a:extLst>
          </p:cNvPr>
          <p:cNvSpPr>
            <a:spLocks noGrp="1"/>
          </p:cNvSpPr>
          <p:nvPr>
            <p:ph idx="1"/>
          </p:nvPr>
        </p:nvSpPr>
        <p:spPr>
          <a:xfrm>
            <a:off x="184245" y="3375482"/>
            <a:ext cx="6353033" cy="6137007"/>
          </a:xfrm>
        </p:spPr>
        <p:txBody>
          <a:bodyPr>
            <a:normAutofit/>
          </a:bodyPr>
          <a:lstStyle/>
          <a:p>
            <a:pPr marL="0" indent="0" algn="r" rtl="1">
              <a:buNone/>
            </a:pPr>
            <a:r>
              <a:rPr lang="en-US" sz="2400" dirty="0">
                <a:latin typeface="Tahoma" panose="020B0604030504040204" pitchFamily="34" charset="0"/>
                <a:cs typeface="B Lotus" panose="00000400000000000000" pitchFamily="2" charset="-78"/>
              </a:rPr>
              <a:t>Stack</a:t>
            </a:r>
            <a:r>
              <a:rPr lang="fa-IR" sz="2400" dirty="0">
                <a:latin typeface="Tahoma" panose="020B0604030504040204" pitchFamily="34" charset="0"/>
                <a:cs typeface="B Lotus" panose="00000400000000000000" pitchFamily="2" charset="-78"/>
              </a:rPr>
              <a:t> هم مثل </a:t>
            </a:r>
            <a:r>
              <a:rPr lang="en-US" sz="2400" dirty="0">
                <a:latin typeface="Tahoma" panose="020B0604030504040204" pitchFamily="34" charset="0"/>
                <a:cs typeface="B Lotus" panose="00000400000000000000" pitchFamily="2" charset="-78"/>
              </a:rPr>
              <a:t>Queue</a:t>
            </a:r>
            <a:r>
              <a:rPr lang="fa-IR" sz="2400" dirty="0">
                <a:latin typeface="Tahoma" panose="020B0604030504040204" pitchFamily="34" charset="0"/>
                <a:cs typeface="B Lotus" panose="00000400000000000000" pitchFamily="2" charset="-78"/>
              </a:rPr>
              <a:t> و </a:t>
            </a:r>
            <a:r>
              <a:rPr lang="en-US" sz="2400" dirty="0">
                <a:latin typeface="Tahoma" panose="020B0604030504040204" pitchFamily="34" charset="0"/>
                <a:cs typeface="B Lotus" panose="00000400000000000000" pitchFamily="2" charset="-78"/>
              </a:rPr>
              <a:t>List</a:t>
            </a:r>
            <a:r>
              <a:rPr lang="fa-IR" sz="2400" dirty="0">
                <a:latin typeface="Tahoma" panose="020B0604030504040204" pitchFamily="34" charset="0"/>
                <a:cs typeface="B Lotus" panose="00000400000000000000" pitchFamily="2" charset="-78"/>
              </a:rPr>
              <a:t> یک آرایه داخلی داره که در صورت نیاز اونو تغییر سایز میده.</a:t>
            </a:r>
          </a:p>
          <a:p>
            <a:pPr marL="0" indent="0" algn="r" rtl="1">
              <a:buNone/>
            </a:pPr>
            <a:endParaRPr lang="fa-IR" sz="2400" dirty="0">
              <a:latin typeface="Tahoma" panose="020B0604030504040204" pitchFamily="34" charset="0"/>
              <a:cs typeface="B Lotus" panose="00000400000000000000" pitchFamily="2" charset="-78"/>
            </a:endParaRPr>
          </a:p>
        </p:txBody>
      </p:sp>
      <p:pic>
        <p:nvPicPr>
          <p:cNvPr id="4" name="Picture 3">
            <a:extLst>
              <a:ext uri="{FF2B5EF4-FFF2-40B4-BE49-F238E27FC236}">
                <a16:creationId xmlns:a16="http://schemas.microsoft.com/office/drawing/2014/main" id="{4B99371C-3100-3999-D0B8-E9AC100CA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3946" y="968991"/>
            <a:ext cx="982639" cy="1821535"/>
          </a:xfrm>
          <a:prstGeom prst="rect">
            <a:avLst/>
          </a:prstGeom>
        </p:spPr>
      </p:pic>
      <p:pic>
        <p:nvPicPr>
          <p:cNvPr id="6" name="Picture 5">
            <a:extLst>
              <a:ext uri="{FF2B5EF4-FFF2-40B4-BE49-F238E27FC236}">
                <a16:creationId xmlns:a16="http://schemas.microsoft.com/office/drawing/2014/main" id="{F5AA16E5-00F1-4E4D-F34D-695BD7D80186}"/>
              </a:ext>
            </a:extLst>
          </p:cNvPr>
          <p:cNvPicPr>
            <a:picLocks noChangeAspect="1"/>
          </p:cNvPicPr>
          <p:nvPr/>
        </p:nvPicPr>
        <p:blipFill>
          <a:blip r:embed="rId4"/>
          <a:stretch>
            <a:fillRect/>
          </a:stretch>
        </p:blipFill>
        <p:spPr>
          <a:xfrm>
            <a:off x="934220" y="4287136"/>
            <a:ext cx="5179717" cy="1866014"/>
          </a:xfrm>
          <a:prstGeom prst="rect">
            <a:avLst/>
          </a:prstGeom>
        </p:spPr>
      </p:pic>
    </p:spTree>
    <p:extLst>
      <p:ext uri="{BB962C8B-B14F-4D97-AF65-F5344CB8AC3E}">
        <p14:creationId xmlns:p14="http://schemas.microsoft.com/office/powerpoint/2010/main" val="3243979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2416-B3DD-920F-1E2D-AC63810A536E}"/>
              </a:ext>
            </a:extLst>
          </p:cNvPr>
          <p:cNvSpPr>
            <a:spLocks noGrp="1"/>
          </p:cNvSpPr>
          <p:nvPr>
            <p:ph type="title"/>
          </p:nvPr>
        </p:nvSpPr>
        <p:spPr/>
        <p:txBody>
          <a:bodyPr/>
          <a:lstStyle/>
          <a:p>
            <a:pPr algn="ctr"/>
            <a:r>
              <a:rPr lang="en-US" cap="none" dirty="0" err="1">
                <a:latin typeface="Tahoma" panose="020B0604030504040204" pitchFamily="34" charset="0"/>
                <a:cs typeface="B Lotus" panose="00000400000000000000" pitchFamily="2" charset="-78"/>
              </a:rPr>
              <a:t>BitArray</a:t>
            </a:r>
            <a:endParaRPr lang="en-US" cap="none" dirty="0">
              <a:latin typeface="Tahoma" panose="020B0604030504040204" pitchFamily="34" charset="0"/>
              <a:cs typeface="B Lotus" panose="00000400000000000000" pitchFamily="2" charset="-78"/>
            </a:endParaRPr>
          </a:p>
        </p:txBody>
      </p:sp>
      <p:sp>
        <p:nvSpPr>
          <p:cNvPr id="3" name="Content Placeholder 2">
            <a:extLst>
              <a:ext uri="{FF2B5EF4-FFF2-40B4-BE49-F238E27FC236}">
                <a16:creationId xmlns:a16="http://schemas.microsoft.com/office/drawing/2014/main" id="{E22DB625-3035-E58A-78AF-734BBE972FEE}"/>
              </a:ext>
            </a:extLst>
          </p:cNvPr>
          <p:cNvSpPr>
            <a:spLocks noGrp="1"/>
          </p:cNvSpPr>
          <p:nvPr>
            <p:ph idx="1"/>
          </p:nvPr>
        </p:nvSpPr>
        <p:spPr>
          <a:xfrm>
            <a:off x="184245" y="3375482"/>
            <a:ext cx="6353033" cy="6137007"/>
          </a:xfrm>
        </p:spPr>
        <p:txBody>
          <a:bodyPr>
            <a:normAutofit/>
          </a:bodyPr>
          <a:lstStyle/>
          <a:p>
            <a:pPr marL="0" indent="0" algn="r" rtl="1">
              <a:buNone/>
            </a:pPr>
            <a:r>
              <a:rPr lang="en-US" sz="2400" dirty="0" err="1">
                <a:latin typeface="Tahoma" panose="020B0604030504040204" pitchFamily="34" charset="0"/>
                <a:cs typeface="B Lotus" panose="00000400000000000000" pitchFamily="2" charset="-78"/>
              </a:rPr>
              <a:t>BitArray</a:t>
            </a:r>
            <a:r>
              <a:rPr lang="fa-IR" sz="2400" dirty="0">
                <a:latin typeface="Tahoma" panose="020B0604030504040204" pitchFamily="34" charset="0"/>
                <a:cs typeface="B Lotus" panose="00000400000000000000" pitchFamily="2" charset="-78"/>
              </a:rPr>
              <a:t> یک کالکشن با سایز متغیر هست که عناصر آن </a:t>
            </a:r>
            <a:r>
              <a:rPr lang="en-US" sz="2400" dirty="0">
                <a:latin typeface="Tahoma" panose="020B0604030504040204" pitchFamily="34" charset="0"/>
                <a:cs typeface="B Lotus" panose="00000400000000000000" pitchFamily="2" charset="-78"/>
              </a:rPr>
              <a:t>bool</a:t>
            </a:r>
            <a:r>
              <a:rPr lang="fa-IR" sz="2400" dirty="0">
                <a:latin typeface="Tahoma" panose="020B0604030504040204" pitchFamily="34" charset="0"/>
                <a:cs typeface="B Lotus" panose="00000400000000000000" pitchFamily="2" charset="-78"/>
              </a:rPr>
              <a:t> هستند. استفاده از این کالکشن از نظر اشغال حافظه به صرفه تر از یک آرایه معمولی با عناصر </a:t>
            </a:r>
            <a:r>
              <a:rPr lang="en-US" sz="2400" dirty="0">
                <a:latin typeface="Tahoma" panose="020B0604030504040204" pitchFamily="34" charset="0"/>
                <a:cs typeface="B Lotus" panose="00000400000000000000" pitchFamily="2" charset="-78"/>
              </a:rPr>
              <a:t>bool</a:t>
            </a:r>
            <a:r>
              <a:rPr lang="fa-IR" sz="2400" dirty="0">
                <a:latin typeface="Tahoma" panose="020B0604030504040204" pitchFamily="34" charset="0"/>
                <a:cs typeface="B Lotus" panose="00000400000000000000" pitchFamily="2" charset="-78"/>
              </a:rPr>
              <a:t> یا یک </a:t>
            </a:r>
            <a:r>
              <a:rPr lang="en-US" sz="2400" dirty="0">
                <a:latin typeface="Tahoma" panose="020B0604030504040204" pitchFamily="34" charset="0"/>
                <a:cs typeface="B Lotus" panose="00000400000000000000" pitchFamily="2" charset="-78"/>
              </a:rPr>
              <a:t>List&lt;bool&gt;</a:t>
            </a:r>
            <a:r>
              <a:rPr lang="fa-IR" sz="2400" dirty="0">
                <a:latin typeface="Tahoma" panose="020B0604030504040204" pitchFamily="34" charset="0"/>
                <a:cs typeface="B Lotus" panose="00000400000000000000" pitchFamily="2" charset="-78"/>
              </a:rPr>
              <a:t> است چرا که </a:t>
            </a:r>
            <a:r>
              <a:rPr lang="en-US" sz="2400" dirty="0" err="1">
                <a:latin typeface="Tahoma" panose="020B0604030504040204" pitchFamily="34" charset="0"/>
                <a:cs typeface="B Lotus" panose="00000400000000000000" pitchFamily="2" charset="-78"/>
              </a:rPr>
              <a:t>BitArray</a:t>
            </a:r>
            <a:r>
              <a:rPr lang="fa-IR" sz="2400" dirty="0">
                <a:latin typeface="Tahoma" panose="020B0604030504040204" pitchFamily="34" charset="0"/>
                <a:cs typeface="B Lotus" panose="00000400000000000000" pitchFamily="2" charset="-78"/>
              </a:rPr>
              <a:t> برای هر مقدار یک بیت از حافظه را اشغال میکند ولی عناصر لیست از جنس </a:t>
            </a:r>
            <a:r>
              <a:rPr lang="en-US" sz="2400" dirty="0">
                <a:latin typeface="Tahoma" panose="020B0604030504040204" pitchFamily="34" charset="0"/>
                <a:cs typeface="B Lotus" panose="00000400000000000000" pitchFamily="2" charset="-78"/>
              </a:rPr>
              <a:t>bool</a:t>
            </a:r>
            <a:r>
              <a:rPr lang="fa-IR" sz="2400" dirty="0">
                <a:latin typeface="Tahoma" panose="020B0604030504040204" pitchFamily="34" charset="0"/>
                <a:cs typeface="B Lotus" panose="00000400000000000000" pitchFamily="2" charset="-78"/>
              </a:rPr>
              <a:t> هر کدام یک بایت از حافظه را اشغال میکنند.</a:t>
            </a:r>
          </a:p>
          <a:p>
            <a:pPr marL="0" indent="0" algn="r" rtl="1">
              <a:buNone/>
            </a:pPr>
            <a:r>
              <a:rPr lang="fa-IR" sz="2400" dirty="0">
                <a:latin typeface="Tahoma" panose="020B0604030504040204" pitchFamily="34" charset="0"/>
                <a:cs typeface="B Lotus" panose="00000400000000000000" pitchFamily="2" charset="-78"/>
              </a:rPr>
              <a:t>با استفاده از </a:t>
            </a:r>
            <a:r>
              <a:rPr lang="en-US" sz="2400" dirty="0">
                <a:latin typeface="Tahoma" panose="020B0604030504040204" pitchFamily="34" charset="0"/>
                <a:cs typeface="B Lotus" panose="00000400000000000000" pitchFamily="2" charset="-78"/>
              </a:rPr>
              <a:t>indexer</a:t>
            </a:r>
            <a:r>
              <a:rPr lang="fa-IR" sz="2400" dirty="0">
                <a:latin typeface="Tahoma" panose="020B0604030504040204" pitchFamily="34" charset="0"/>
                <a:cs typeface="B Lotus" panose="00000400000000000000" pitchFamily="2" charset="-78"/>
              </a:rPr>
              <a:t> میتونیم یک عنصر از </a:t>
            </a:r>
            <a:r>
              <a:rPr lang="en-US" sz="2400" dirty="0" err="1">
                <a:latin typeface="Tahoma" panose="020B0604030504040204" pitchFamily="34" charset="0"/>
                <a:cs typeface="B Lotus" panose="00000400000000000000" pitchFamily="2" charset="-78"/>
              </a:rPr>
              <a:t>bitArray</a:t>
            </a:r>
            <a:r>
              <a:rPr lang="fa-IR" sz="2400" dirty="0">
                <a:latin typeface="Tahoma" panose="020B0604030504040204" pitchFamily="34" charset="0"/>
                <a:cs typeface="B Lotus" panose="00000400000000000000" pitchFamily="2" charset="-78"/>
              </a:rPr>
              <a:t> را بخوانیم یا تغییر دهیم.</a:t>
            </a:r>
          </a:p>
          <a:p>
            <a:pPr marL="0" indent="0" algn="r" rtl="1">
              <a:buNone/>
            </a:pPr>
            <a:r>
              <a:rPr lang="fa-IR" sz="2400" dirty="0">
                <a:latin typeface="Tahoma" panose="020B0604030504040204" pitchFamily="34" charset="0"/>
                <a:cs typeface="B Lotus" panose="00000400000000000000" pitchFamily="2" charset="-78"/>
              </a:rPr>
              <a:t>همچنین این کالکشن چهار عملگر برای کار با بیت ها در اختیارمون میذاره: </a:t>
            </a:r>
            <a:r>
              <a:rPr lang="en-US" sz="2400" dirty="0">
                <a:latin typeface="Tahoma" panose="020B0604030504040204" pitchFamily="34" charset="0"/>
                <a:cs typeface="B Lotus" panose="00000400000000000000" pitchFamily="2" charset="-78"/>
              </a:rPr>
              <a:t>or, and, </a:t>
            </a:r>
            <a:r>
              <a:rPr lang="en-US" sz="2400" dirty="0" err="1">
                <a:latin typeface="Tahoma" panose="020B0604030504040204" pitchFamily="34" charset="0"/>
                <a:cs typeface="B Lotus" panose="00000400000000000000" pitchFamily="2" charset="-78"/>
              </a:rPr>
              <a:t>xor</a:t>
            </a:r>
            <a:r>
              <a:rPr lang="en-US" sz="2400" dirty="0">
                <a:latin typeface="Tahoma" panose="020B0604030504040204" pitchFamily="34" charset="0"/>
                <a:cs typeface="B Lotus" panose="00000400000000000000" pitchFamily="2" charset="-78"/>
              </a:rPr>
              <a:t>, not</a:t>
            </a:r>
            <a:endParaRPr lang="fa-IR" sz="2400" dirty="0">
              <a:latin typeface="Tahoma" panose="020B0604030504040204" pitchFamily="34" charset="0"/>
              <a:cs typeface="B Lotus" panose="00000400000000000000" pitchFamily="2" charset="-78"/>
            </a:endParaRPr>
          </a:p>
        </p:txBody>
      </p:sp>
      <p:pic>
        <p:nvPicPr>
          <p:cNvPr id="4" name="Picture 3">
            <a:extLst>
              <a:ext uri="{FF2B5EF4-FFF2-40B4-BE49-F238E27FC236}">
                <a16:creationId xmlns:a16="http://schemas.microsoft.com/office/drawing/2014/main" id="{4B99371C-3100-3999-D0B8-E9AC100CA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3946" y="968991"/>
            <a:ext cx="982639" cy="1821535"/>
          </a:xfrm>
          <a:prstGeom prst="rect">
            <a:avLst/>
          </a:prstGeom>
        </p:spPr>
      </p:pic>
      <p:pic>
        <p:nvPicPr>
          <p:cNvPr id="7" name="Picture 6">
            <a:extLst>
              <a:ext uri="{FF2B5EF4-FFF2-40B4-BE49-F238E27FC236}">
                <a16:creationId xmlns:a16="http://schemas.microsoft.com/office/drawing/2014/main" id="{5A094BA1-ADD6-9A1F-CC0B-83AA8B078B69}"/>
              </a:ext>
            </a:extLst>
          </p:cNvPr>
          <p:cNvPicPr>
            <a:picLocks noChangeAspect="1"/>
          </p:cNvPicPr>
          <p:nvPr/>
        </p:nvPicPr>
        <p:blipFill>
          <a:blip r:embed="rId4"/>
          <a:stretch>
            <a:fillRect/>
          </a:stretch>
        </p:blipFill>
        <p:spPr>
          <a:xfrm>
            <a:off x="614548" y="7374851"/>
            <a:ext cx="5690717" cy="1562158"/>
          </a:xfrm>
          <a:prstGeom prst="rect">
            <a:avLst/>
          </a:prstGeom>
        </p:spPr>
      </p:pic>
    </p:spTree>
    <p:extLst>
      <p:ext uri="{BB962C8B-B14F-4D97-AF65-F5344CB8AC3E}">
        <p14:creationId xmlns:p14="http://schemas.microsoft.com/office/powerpoint/2010/main" val="964479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2416-B3DD-920F-1E2D-AC63810A536E}"/>
              </a:ext>
            </a:extLst>
          </p:cNvPr>
          <p:cNvSpPr>
            <a:spLocks noGrp="1"/>
          </p:cNvSpPr>
          <p:nvPr>
            <p:ph type="title"/>
          </p:nvPr>
        </p:nvSpPr>
        <p:spPr/>
        <p:txBody>
          <a:bodyPr/>
          <a:lstStyle/>
          <a:p>
            <a:pPr algn="ctr"/>
            <a:r>
              <a:rPr lang="en-US" cap="none" dirty="0">
                <a:latin typeface="Tahoma" panose="020B0604030504040204" pitchFamily="34" charset="0"/>
                <a:cs typeface="B Lotus" panose="00000400000000000000" pitchFamily="2" charset="-78"/>
              </a:rPr>
              <a:t>HashSet&lt;T&gt; and </a:t>
            </a:r>
            <a:r>
              <a:rPr lang="en-US" cap="none" dirty="0" err="1">
                <a:latin typeface="Tahoma" panose="020B0604030504040204" pitchFamily="34" charset="0"/>
                <a:cs typeface="B Lotus" panose="00000400000000000000" pitchFamily="2" charset="-78"/>
              </a:rPr>
              <a:t>SortedSet</a:t>
            </a:r>
            <a:r>
              <a:rPr lang="en-US" cap="none" dirty="0">
                <a:latin typeface="Tahoma" panose="020B0604030504040204" pitchFamily="34" charset="0"/>
                <a:cs typeface="B Lotus" panose="00000400000000000000" pitchFamily="2" charset="-78"/>
              </a:rPr>
              <a:t>&lt;T&gt;</a:t>
            </a:r>
          </a:p>
        </p:txBody>
      </p:sp>
      <p:sp>
        <p:nvSpPr>
          <p:cNvPr id="3" name="Content Placeholder 2">
            <a:extLst>
              <a:ext uri="{FF2B5EF4-FFF2-40B4-BE49-F238E27FC236}">
                <a16:creationId xmlns:a16="http://schemas.microsoft.com/office/drawing/2014/main" id="{E22DB625-3035-E58A-78AF-734BBE972FEE}"/>
              </a:ext>
            </a:extLst>
          </p:cNvPr>
          <p:cNvSpPr>
            <a:spLocks noGrp="1"/>
          </p:cNvSpPr>
          <p:nvPr>
            <p:ph idx="1"/>
          </p:nvPr>
        </p:nvSpPr>
        <p:spPr>
          <a:xfrm>
            <a:off x="184245" y="3375482"/>
            <a:ext cx="6353033" cy="6137007"/>
          </a:xfrm>
        </p:spPr>
        <p:txBody>
          <a:bodyPr>
            <a:normAutofit/>
          </a:bodyPr>
          <a:lstStyle/>
          <a:p>
            <a:pPr marL="0" indent="0" algn="r" rtl="1">
              <a:buNone/>
            </a:pPr>
            <a:r>
              <a:rPr lang="en-US" sz="2400" dirty="0">
                <a:latin typeface="Tahoma" panose="020B0604030504040204" pitchFamily="34" charset="0"/>
                <a:cs typeface="B Lotus" panose="00000400000000000000" pitchFamily="2" charset="-78"/>
              </a:rPr>
              <a:t>HashSet&lt;T&gt; and </a:t>
            </a:r>
            <a:r>
              <a:rPr lang="en-US" sz="2400" dirty="0" err="1">
                <a:latin typeface="Tahoma" panose="020B0604030504040204" pitchFamily="34" charset="0"/>
                <a:cs typeface="B Lotus" panose="00000400000000000000" pitchFamily="2" charset="-78"/>
              </a:rPr>
              <a:t>SortedSet</a:t>
            </a:r>
            <a:r>
              <a:rPr lang="en-US" sz="2400" dirty="0">
                <a:latin typeface="Tahoma" panose="020B0604030504040204" pitchFamily="34" charset="0"/>
                <a:cs typeface="B Lotus" panose="00000400000000000000" pitchFamily="2" charset="-78"/>
              </a:rPr>
              <a:t>&lt;T&gt;</a:t>
            </a:r>
            <a:r>
              <a:rPr lang="fa-IR" sz="2400" dirty="0">
                <a:latin typeface="Tahoma" panose="020B0604030504040204" pitchFamily="34" charset="0"/>
                <a:cs typeface="B Lotus" panose="00000400000000000000" pitchFamily="2" charset="-78"/>
              </a:rPr>
              <a:t> ویژگی‌های متمایز زیر را دارند:</a:t>
            </a:r>
          </a:p>
          <a:p>
            <a:pPr algn="r" rtl="1"/>
            <a:r>
              <a:rPr lang="fa-IR" sz="2400" dirty="0">
                <a:latin typeface="Tahoma" panose="020B0604030504040204" pitchFamily="34" charset="0"/>
                <a:cs typeface="B Lotus" panose="00000400000000000000" pitchFamily="2" charset="-78"/>
              </a:rPr>
              <a:t>متد </a:t>
            </a:r>
            <a:r>
              <a:rPr lang="en-US" sz="2400" dirty="0">
                <a:latin typeface="Tahoma" panose="020B0604030504040204" pitchFamily="34" charset="0"/>
                <a:cs typeface="B Lotus" panose="00000400000000000000" pitchFamily="2" charset="-78"/>
              </a:rPr>
              <a:t>Contains</a:t>
            </a:r>
            <a:r>
              <a:rPr lang="fa-IR" sz="2400" dirty="0">
                <a:latin typeface="Tahoma" panose="020B0604030504040204" pitchFamily="34" charset="0"/>
                <a:cs typeface="B Lotus" panose="00000400000000000000" pitchFamily="2" charset="-78"/>
              </a:rPr>
              <a:t> با استفاده از جستجوی مبتنی بر </a:t>
            </a:r>
            <a:r>
              <a:rPr lang="en-US" sz="2400" dirty="0">
                <a:latin typeface="Tahoma" panose="020B0604030504040204" pitchFamily="34" charset="0"/>
                <a:cs typeface="B Lotus" panose="00000400000000000000" pitchFamily="2" charset="-78"/>
              </a:rPr>
              <a:t>hash</a:t>
            </a:r>
            <a:r>
              <a:rPr lang="fa-IR" sz="2400" dirty="0">
                <a:latin typeface="Tahoma" panose="020B0604030504040204" pitchFamily="34" charset="0"/>
                <a:cs typeface="B Lotus" panose="00000400000000000000" pitchFamily="2" charset="-78"/>
              </a:rPr>
              <a:t> «</a:t>
            </a:r>
            <a:r>
              <a:rPr lang="en-US" sz="2400" dirty="0">
                <a:latin typeface="Tahoma" panose="020B0604030504040204" pitchFamily="34" charset="0"/>
                <a:cs typeface="B Lotus" panose="00000400000000000000" pitchFamily="2" charset="-78"/>
              </a:rPr>
              <a:t>hash-based</a:t>
            </a:r>
            <a:r>
              <a:rPr lang="fa-IR" sz="2400" dirty="0">
                <a:latin typeface="Tahoma" panose="020B0604030504040204" pitchFamily="34" charset="0"/>
                <a:cs typeface="B Lotus" panose="00000400000000000000" pitchFamily="2" charset="-78"/>
              </a:rPr>
              <a:t>» با سرعت بالایی اجرا میشه.</a:t>
            </a:r>
          </a:p>
          <a:p>
            <a:pPr algn="r" rtl="1"/>
            <a:r>
              <a:rPr lang="fa-IR" sz="2400" dirty="0">
                <a:latin typeface="Tahoma" panose="020B0604030504040204" pitchFamily="34" charset="0"/>
                <a:cs typeface="B Lotus" panose="00000400000000000000" pitchFamily="2" charset="-78"/>
              </a:rPr>
              <a:t>اونها مقادیر تکراری رو نگه نمیدارند و در صورتی که بخواییم مقدار تکراری بهش اضافه کنیم اونو </a:t>
            </a:r>
            <a:r>
              <a:rPr lang="en-US" sz="2400" dirty="0">
                <a:latin typeface="Tahoma" panose="020B0604030504040204" pitchFamily="34" charset="0"/>
                <a:cs typeface="B Lotus" panose="00000400000000000000" pitchFamily="2" charset="-78"/>
              </a:rPr>
              <a:t>ignore</a:t>
            </a:r>
            <a:r>
              <a:rPr lang="fa-IR" sz="2400" dirty="0">
                <a:latin typeface="Tahoma" panose="020B0604030504040204" pitchFamily="34" charset="0"/>
                <a:cs typeface="B Lotus" panose="00000400000000000000" pitchFamily="2" charset="-78"/>
              </a:rPr>
              <a:t> میکنه.</a:t>
            </a:r>
          </a:p>
          <a:p>
            <a:pPr algn="r" rtl="1"/>
            <a:r>
              <a:rPr lang="fa-IR" sz="2400" dirty="0">
                <a:latin typeface="Tahoma" panose="020B0604030504040204" pitchFamily="34" charset="0"/>
                <a:cs typeface="B Lotus" panose="00000400000000000000" pitchFamily="2" charset="-78"/>
              </a:rPr>
              <a:t>نمیتونید به یه عنصر براساس موقعیتش دسترسی داشته باشید.</a:t>
            </a:r>
          </a:p>
          <a:p>
            <a:pPr marL="0" indent="0" algn="r" rtl="1">
              <a:buNone/>
            </a:pPr>
            <a:r>
              <a:rPr lang="en-US" sz="2400" dirty="0" err="1">
                <a:latin typeface="Tahoma" panose="020B0604030504040204" pitchFamily="34" charset="0"/>
                <a:cs typeface="B Lotus" panose="00000400000000000000" pitchFamily="2" charset="-78"/>
              </a:rPr>
              <a:t>SortedSet</a:t>
            </a:r>
            <a:r>
              <a:rPr lang="en-US" sz="2400" dirty="0">
                <a:latin typeface="Tahoma" panose="020B0604030504040204" pitchFamily="34" charset="0"/>
                <a:cs typeface="B Lotus" panose="00000400000000000000" pitchFamily="2" charset="-78"/>
              </a:rPr>
              <a:t>&lt;T&gt;</a:t>
            </a:r>
            <a:r>
              <a:rPr lang="fa-IR" sz="2400" dirty="0">
                <a:latin typeface="Tahoma" panose="020B0604030504040204" pitchFamily="34" charset="0"/>
                <a:cs typeface="B Lotus" panose="00000400000000000000" pitchFamily="2" charset="-78"/>
              </a:rPr>
              <a:t> عناصر رو به صورت مرتب نگه میداره ولی </a:t>
            </a:r>
            <a:r>
              <a:rPr lang="en-US" sz="2400" dirty="0">
                <a:latin typeface="Tahoma" panose="020B0604030504040204" pitchFamily="34" charset="0"/>
                <a:cs typeface="B Lotus" panose="00000400000000000000" pitchFamily="2" charset="-78"/>
              </a:rPr>
              <a:t>HashSet&lt;T&gt;</a:t>
            </a:r>
            <a:r>
              <a:rPr lang="fa-IR" sz="2400" dirty="0">
                <a:latin typeface="Tahoma" panose="020B0604030504040204" pitchFamily="34" charset="0"/>
                <a:cs typeface="B Lotus" panose="00000400000000000000" pitchFamily="2" charset="-78"/>
              </a:rPr>
              <a:t> اینکار رو نمیکنه.</a:t>
            </a:r>
            <a:endParaRPr lang="en-US" sz="2400" dirty="0">
              <a:latin typeface="Tahoma" panose="020B0604030504040204" pitchFamily="34" charset="0"/>
              <a:cs typeface="B Lotus" panose="00000400000000000000" pitchFamily="2" charset="-78"/>
            </a:endParaRPr>
          </a:p>
          <a:p>
            <a:pPr marL="0" indent="0" algn="r" rtl="1">
              <a:buNone/>
            </a:pPr>
            <a:r>
              <a:rPr lang="fa-IR" sz="2400" dirty="0">
                <a:latin typeface="Tahoma" panose="020B0604030504040204" pitchFamily="34" charset="0"/>
                <a:cs typeface="B Lotus" panose="00000400000000000000" pitchFamily="2" charset="-78"/>
              </a:rPr>
              <a:t>هر دو کالکشن از اینترفیس </a:t>
            </a:r>
            <a:r>
              <a:rPr lang="en-US" sz="2400" dirty="0" err="1">
                <a:latin typeface="Tahoma" panose="020B0604030504040204" pitchFamily="34" charset="0"/>
                <a:cs typeface="B Lotus" panose="00000400000000000000" pitchFamily="2" charset="-78"/>
              </a:rPr>
              <a:t>ISet</a:t>
            </a:r>
            <a:r>
              <a:rPr lang="en-US" sz="2400" dirty="0">
                <a:latin typeface="Tahoma" panose="020B0604030504040204" pitchFamily="34" charset="0"/>
                <a:cs typeface="B Lotus" panose="00000400000000000000" pitchFamily="2" charset="-78"/>
              </a:rPr>
              <a:t>&lt;T&gt;</a:t>
            </a:r>
            <a:r>
              <a:rPr lang="fa-IR" sz="2400" dirty="0">
                <a:latin typeface="Tahoma" panose="020B0604030504040204" pitchFamily="34" charset="0"/>
                <a:cs typeface="B Lotus" panose="00000400000000000000" pitchFamily="2" charset="-78"/>
              </a:rPr>
              <a:t> ارث بردند. از </a:t>
            </a:r>
            <a:r>
              <a:rPr lang="en-US" sz="2400" dirty="0" err="1">
                <a:latin typeface="Tahoma" panose="020B0604030504040204" pitchFamily="34" charset="0"/>
                <a:cs typeface="B Lotus" panose="00000400000000000000" pitchFamily="2" charset="-78"/>
              </a:rPr>
              <a:t>.Net</a:t>
            </a:r>
            <a:r>
              <a:rPr lang="en-US" sz="2400" dirty="0">
                <a:latin typeface="Tahoma" panose="020B0604030504040204" pitchFamily="34" charset="0"/>
                <a:cs typeface="B Lotus" panose="00000400000000000000" pitchFamily="2" charset="-78"/>
              </a:rPr>
              <a:t> 5</a:t>
            </a:r>
            <a:r>
              <a:rPr lang="fa-IR" sz="2400" dirty="0">
                <a:latin typeface="Tahoma" panose="020B0604030504040204" pitchFamily="34" charset="0"/>
                <a:cs typeface="B Lotus" panose="00000400000000000000" pitchFamily="2" charset="-78"/>
              </a:rPr>
              <a:t> به بعد این هر دو کلاس اینترفیس </a:t>
            </a:r>
            <a:r>
              <a:rPr lang="en-US" sz="2400" dirty="0" err="1">
                <a:latin typeface="Tahoma" panose="020B0604030504040204" pitchFamily="34" charset="0"/>
                <a:cs typeface="B Lotus" panose="00000400000000000000" pitchFamily="2" charset="-78"/>
              </a:rPr>
              <a:t>IReadOnlySet</a:t>
            </a:r>
            <a:r>
              <a:rPr lang="en-US" sz="2400" dirty="0">
                <a:latin typeface="Tahoma" panose="020B0604030504040204" pitchFamily="34" charset="0"/>
                <a:cs typeface="B Lotus" panose="00000400000000000000" pitchFamily="2" charset="-78"/>
              </a:rPr>
              <a:t>&lt;T&gt;</a:t>
            </a:r>
            <a:r>
              <a:rPr lang="fa-IR" sz="2400" dirty="0">
                <a:latin typeface="Tahoma" panose="020B0604030504040204" pitchFamily="34" charset="0"/>
                <a:cs typeface="B Lotus" panose="00000400000000000000" pitchFamily="2" charset="-78"/>
              </a:rPr>
              <a:t> را نیز پیاده‌سازی کردند.</a:t>
            </a:r>
          </a:p>
        </p:txBody>
      </p:sp>
      <p:pic>
        <p:nvPicPr>
          <p:cNvPr id="4" name="Picture 3">
            <a:extLst>
              <a:ext uri="{FF2B5EF4-FFF2-40B4-BE49-F238E27FC236}">
                <a16:creationId xmlns:a16="http://schemas.microsoft.com/office/drawing/2014/main" id="{4B99371C-3100-3999-D0B8-E9AC100CA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3946" y="968991"/>
            <a:ext cx="982639" cy="1821535"/>
          </a:xfrm>
          <a:prstGeom prst="rect">
            <a:avLst/>
          </a:prstGeom>
        </p:spPr>
      </p:pic>
      <p:pic>
        <p:nvPicPr>
          <p:cNvPr id="6" name="Picture 5">
            <a:extLst>
              <a:ext uri="{FF2B5EF4-FFF2-40B4-BE49-F238E27FC236}">
                <a16:creationId xmlns:a16="http://schemas.microsoft.com/office/drawing/2014/main" id="{7A75A7B3-9983-2BF1-73B9-3038C1926F60}"/>
              </a:ext>
            </a:extLst>
          </p:cNvPr>
          <p:cNvPicPr>
            <a:picLocks noChangeAspect="1"/>
          </p:cNvPicPr>
          <p:nvPr/>
        </p:nvPicPr>
        <p:blipFill>
          <a:blip r:embed="rId4"/>
          <a:stretch>
            <a:fillRect/>
          </a:stretch>
        </p:blipFill>
        <p:spPr>
          <a:xfrm>
            <a:off x="355867" y="7696201"/>
            <a:ext cx="4266984" cy="1943180"/>
          </a:xfrm>
          <a:prstGeom prst="rect">
            <a:avLst/>
          </a:prstGeom>
        </p:spPr>
      </p:pic>
    </p:spTree>
    <p:extLst>
      <p:ext uri="{BB962C8B-B14F-4D97-AF65-F5344CB8AC3E}">
        <p14:creationId xmlns:p14="http://schemas.microsoft.com/office/powerpoint/2010/main" val="4118149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2416-B3DD-920F-1E2D-AC63810A536E}"/>
              </a:ext>
            </a:extLst>
          </p:cNvPr>
          <p:cNvSpPr>
            <a:spLocks noGrp="1"/>
          </p:cNvSpPr>
          <p:nvPr>
            <p:ph type="title"/>
          </p:nvPr>
        </p:nvSpPr>
        <p:spPr/>
        <p:txBody>
          <a:bodyPr/>
          <a:lstStyle/>
          <a:p>
            <a:pPr algn="ctr"/>
            <a:r>
              <a:rPr lang="en-US" cap="none" dirty="0">
                <a:latin typeface="Tahoma" panose="020B0604030504040204" pitchFamily="34" charset="0"/>
                <a:cs typeface="B Lotus" panose="00000400000000000000" pitchFamily="2" charset="-78"/>
              </a:rPr>
              <a:t>List&lt;T&gt; and </a:t>
            </a:r>
            <a:r>
              <a:rPr lang="en-US" cap="none" dirty="0" err="1">
                <a:latin typeface="Tahoma" panose="020B0604030504040204" pitchFamily="34" charset="0"/>
                <a:cs typeface="B Lotus" panose="00000400000000000000" pitchFamily="2" charset="-78"/>
              </a:rPr>
              <a:t>ArrayList</a:t>
            </a:r>
            <a:endParaRPr lang="en-US" cap="none" dirty="0">
              <a:latin typeface="Tahoma" panose="020B0604030504040204" pitchFamily="34" charset="0"/>
              <a:cs typeface="B Lotus" panose="00000400000000000000" pitchFamily="2" charset="-78"/>
            </a:endParaRPr>
          </a:p>
        </p:txBody>
      </p:sp>
      <p:sp>
        <p:nvSpPr>
          <p:cNvPr id="3" name="Content Placeholder 2">
            <a:extLst>
              <a:ext uri="{FF2B5EF4-FFF2-40B4-BE49-F238E27FC236}">
                <a16:creationId xmlns:a16="http://schemas.microsoft.com/office/drawing/2014/main" id="{E22DB625-3035-E58A-78AF-734BBE972FEE}"/>
              </a:ext>
            </a:extLst>
          </p:cNvPr>
          <p:cNvSpPr>
            <a:spLocks noGrp="1"/>
          </p:cNvSpPr>
          <p:nvPr>
            <p:ph idx="1"/>
          </p:nvPr>
        </p:nvSpPr>
        <p:spPr>
          <a:xfrm>
            <a:off x="184245" y="3375482"/>
            <a:ext cx="6353033" cy="6137007"/>
          </a:xfrm>
        </p:spPr>
        <p:txBody>
          <a:bodyPr>
            <a:normAutofit/>
          </a:bodyPr>
          <a:lstStyle/>
          <a:p>
            <a:pPr marL="0" indent="0" algn="r" rtl="1">
              <a:buNone/>
            </a:pPr>
            <a:r>
              <a:rPr lang="fa-IR" sz="2400" dirty="0">
                <a:latin typeface="Tahoma" panose="020B0604030504040204" pitchFamily="34" charset="0"/>
                <a:cs typeface="B Lotus" panose="00000400000000000000" pitchFamily="2" charset="-78"/>
              </a:rPr>
              <a:t>کلاس جنریک </a:t>
            </a:r>
            <a:r>
              <a:rPr lang="en-US" sz="2400" dirty="0">
                <a:latin typeface="Tahoma" panose="020B0604030504040204" pitchFamily="34" charset="0"/>
                <a:cs typeface="B Lotus" panose="00000400000000000000" pitchFamily="2" charset="-78"/>
              </a:rPr>
              <a:t>List</a:t>
            </a:r>
            <a:r>
              <a:rPr lang="fa-IR" sz="2400" dirty="0">
                <a:latin typeface="Tahoma" panose="020B0604030504040204" pitchFamily="34" charset="0"/>
                <a:cs typeface="B Lotus" panose="00000400000000000000" pitchFamily="2" charset="-78"/>
              </a:rPr>
              <a:t> و غیر جنریک </a:t>
            </a:r>
            <a:r>
              <a:rPr lang="en-US" sz="2400" dirty="0" err="1">
                <a:latin typeface="Tahoma" panose="020B0604030504040204" pitchFamily="34" charset="0"/>
                <a:cs typeface="B Lotus" panose="00000400000000000000" pitchFamily="2" charset="-78"/>
              </a:rPr>
              <a:t>ArrayList</a:t>
            </a:r>
            <a:r>
              <a:rPr lang="fa-IR" sz="2400" dirty="0">
                <a:latin typeface="Tahoma" panose="020B0604030504040204" pitchFamily="34" charset="0"/>
                <a:cs typeface="B Lotus" panose="00000400000000000000" pitchFamily="2" charset="-78"/>
              </a:rPr>
              <a:t> به ما اجازه میدن تا آرایه هایی از هر نوع با اندازه‌های غیر ثابت بسازیم و همچنین یکی از پرکاربردترین نوع‌های </a:t>
            </a:r>
            <a:r>
              <a:rPr lang="en-US" sz="2400" dirty="0">
                <a:latin typeface="Tahoma" panose="020B0604030504040204" pitchFamily="34" charset="0"/>
                <a:cs typeface="B Lotus" panose="00000400000000000000" pitchFamily="2" charset="-78"/>
              </a:rPr>
              <a:t>Collection</a:t>
            </a:r>
            <a:r>
              <a:rPr lang="fa-IR" sz="2400" dirty="0">
                <a:latin typeface="Tahoma" panose="020B0604030504040204" pitchFamily="34" charset="0"/>
                <a:cs typeface="B Lotus" panose="00000400000000000000" pitchFamily="2" charset="-78"/>
              </a:rPr>
              <a:t> ها هستند.</a:t>
            </a:r>
          </a:p>
          <a:p>
            <a:pPr marL="0" indent="0" algn="r" rtl="1">
              <a:buNone/>
            </a:pPr>
            <a:r>
              <a:rPr lang="en-US" sz="2400" dirty="0" err="1">
                <a:latin typeface="Tahoma" panose="020B0604030504040204" pitchFamily="34" charset="0"/>
                <a:cs typeface="B Lotus" panose="00000400000000000000" pitchFamily="2" charset="-78"/>
              </a:rPr>
              <a:t>ArrayList</a:t>
            </a:r>
            <a:r>
              <a:rPr lang="fa-IR" sz="2400" dirty="0">
                <a:latin typeface="Tahoma" panose="020B0604030504040204" pitchFamily="34" charset="0"/>
                <a:cs typeface="B Lotus" panose="00000400000000000000" pitchFamily="2" charset="-78"/>
              </a:rPr>
              <a:t> اینترفیس </a:t>
            </a:r>
            <a:r>
              <a:rPr lang="en-US" sz="2400" dirty="0" err="1">
                <a:latin typeface="Tahoma" panose="020B0604030504040204" pitchFamily="34" charset="0"/>
                <a:cs typeface="B Lotus" panose="00000400000000000000" pitchFamily="2" charset="-78"/>
              </a:rPr>
              <a:t>IList</a:t>
            </a:r>
            <a:r>
              <a:rPr lang="fa-IR" sz="2400" dirty="0">
                <a:latin typeface="Tahoma" panose="020B0604030504040204" pitchFamily="34" charset="0"/>
                <a:cs typeface="B Lotus" panose="00000400000000000000" pitchFamily="2" charset="-78"/>
              </a:rPr>
              <a:t> رو پیاده‌سازی میکنه در صورتی که </a:t>
            </a:r>
            <a:r>
              <a:rPr lang="en-US" sz="2400" dirty="0">
                <a:latin typeface="Tahoma" panose="020B0604030504040204" pitchFamily="34" charset="0"/>
                <a:cs typeface="B Lotus" panose="00000400000000000000" pitchFamily="2" charset="-78"/>
              </a:rPr>
              <a:t>List&lt;T&gt;</a:t>
            </a:r>
            <a:r>
              <a:rPr lang="fa-IR" sz="2400" dirty="0">
                <a:latin typeface="Tahoma" panose="020B0604030504040204" pitchFamily="34" charset="0"/>
                <a:cs typeface="B Lotus" panose="00000400000000000000" pitchFamily="2" charset="-78"/>
              </a:rPr>
              <a:t> هر دو اینترفیس </a:t>
            </a:r>
            <a:r>
              <a:rPr lang="en-US" sz="2400" dirty="0" err="1">
                <a:latin typeface="Tahoma" panose="020B0604030504040204" pitchFamily="34" charset="0"/>
                <a:cs typeface="B Lotus" panose="00000400000000000000" pitchFamily="2" charset="-78"/>
              </a:rPr>
              <a:t>IList</a:t>
            </a:r>
            <a:r>
              <a:rPr lang="fa-IR" sz="2400" dirty="0">
                <a:latin typeface="Tahoma" panose="020B0604030504040204" pitchFamily="34" charset="0"/>
                <a:cs typeface="B Lotus" panose="00000400000000000000" pitchFamily="2" charset="-78"/>
              </a:rPr>
              <a:t> و </a:t>
            </a:r>
            <a:r>
              <a:rPr lang="en-US" sz="2400" dirty="0" err="1">
                <a:latin typeface="Tahoma" panose="020B0604030504040204" pitchFamily="34" charset="0"/>
                <a:cs typeface="B Lotus" panose="00000400000000000000" pitchFamily="2" charset="-78"/>
              </a:rPr>
              <a:t>IList</a:t>
            </a:r>
            <a:r>
              <a:rPr lang="en-US" sz="2400" dirty="0">
                <a:latin typeface="Tahoma" panose="020B0604030504040204" pitchFamily="34" charset="0"/>
                <a:cs typeface="B Lotus" panose="00000400000000000000" pitchFamily="2" charset="-78"/>
              </a:rPr>
              <a:t>&lt;T&gt;</a:t>
            </a:r>
            <a:r>
              <a:rPr lang="fa-IR" sz="2400" dirty="0">
                <a:latin typeface="Tahoma" panose="020B0604030504040204" pitchFamily="34" charset="0"/>
                <a:cs typeface="B Lotus" panose="00000400000000000000" pitchFamily="2" charset="-78"/>
              </a:rPr>
              <a:t> رو پیاده‌سازی میکنه.</a:t>
            </a:r>
            <a:endParaRPr lang="en-US" sz="2400" dirty="0">
              <a:latin typeface="Tahoma" panose="020B0604030504040204" pitchFamily="34" charset="0"/>
              <a:cs typeface="B Lotus" panose="00000400000000000000" pitchFamily="2" charset="-78"/>
            </a:endParaRPr>
          </a:p>
          <a:p>
            <a:pPr marL="0" indent="0" algn="r" rtl="1">
              <a:buNone/>
            </a:pPr>
            <a:r>
              <a:rPr lang="fa-IR" sz="2400" dirty="0">
                <a:latin typeface="Tahoma" panose="020B0604030504040204" pitchFamily="34" charset="0"/>
                <a:cs typeface="B Lotus" panose="00000400000000000000" pitchFamily="2" charset="-78"/>
              </a:rPr>
              <a:t>برخلاف کلاس </a:t>
            </a:r>
            <a:r>
              <a:rPr lang="en-US" sz="2400" dirty="0">
                <a:latin typeface="Tahoma" panose="020B0604030504040204" pitchFamily="34" charset="0"/>
                <a:cs typeface="B Lotus" panose="00000400000000000000" pitchFamily="2" charset="-78"/>
              </a:rPr>
              <a:t>Array</a:t>
            </a:r>
            <a:r>
              <a:rPr lang="fa-IR" sz="2400" dirty="0">
                <a:latin typeface="Tahoma" panose="020B0604030504040204" pitchFamily="34" charset="0"/>
                <a:cs typeface="B Lotus" panose="00000400000000000000" pitchFamily="2" charset="-78"/>
              </a:rPr>
              <a:t> این دو کلاس همه متدهای اینترفیس‌ها رو به صورت </a:t>
            </a:r>
            <a:r>
              <a:rPr lang="en-US" sz="2400" dirty="0">
                <a:latin typeface="Tahoma" panose="020B0604030504040204" pitchFamily="34" charset="0"/>
                <a:cs typeface="B Lotus" panose="00000400000000000000" pitchFamily="2" charset="-78"/>
              </a:rPr>
              <a:t>public</a:t>
            </a:r>
            <a:r>
              <a:rPr lang="fa-IR" sz="2400" dirty="0">
                <a:latin typeface="Tahoma" panose="020B0604030504040204" pitchFamily="34" charset="0"/>
                <a:cs typeface="B Lotus" panose="00000400000000000000" pitchFamily="2" charset="-78"/>
              </a:rPr>
              <a:t> پیاده‌سازی کردند و متدهایی مثل </a:t>
            </a:r>
            <a:r>
              <a:rPr lang="en-US" sz="2400" dirty="0">
                <a:latin typeface="Tahoma" panose="020B0604030504040204" pitchFamily="34" charset="0"/>
                <a:cs typeface="B Lotus" panose="00000400000000000000" pitchFamily="2" charset="-78"/>
              </a:rPr>
              <a:t>Add</a:t>
            </a:r>
            <a:r>
              <a:rPr lang="fa-IR" sz="2400" dirty="0">
                <a:latin typeface="Tahoma" panose="020B0604030504040204" pitchFamily="34" charset="0"/>
                <a:cs typeface="B Lotus" panose="00000400000000000000" pitchFamily="2" charset="-78"/>
              </a:rPr>
              <a:t> یا </a:t>
            </a:r>
            <a:r>
              <a:rPr lang="en-US" sz="2400" dirty="0">
                <a:latin typeface="Tahoma" panose="020B0604030504040204" pitchFamily="34" charset="0"/>
                <a:cs typeface="B Lotus" panose="00000400000000000000" pitchFamily="2" charset="-78"/>
              </a:rPr>
              <a:t>Remove</a:t>
            </a:r>
            <a:r>
              <a:rPr lang="fa-IR" sz="2400" dirty="0">
                <a:latin typeface="Tahoma" panose="020B0604030504040204" pitchFamily="34" charset="0"/>
                <a:cs typeface="B Lotus" panose="00000400000000000000" pitchFamily="2" charset="-78"/>
              </a:rPr>
              <a:t> به همون شکلی که انتظار داریم کار میکنند.</a:t>
            </a:r>
          </a:p>
          <a:p>
            <a:pPr marL="0" indent="0" algn="r" rtl="1">
              <a:buNone/>
            </a:pPr>
            <a:r>
              <a:rPr lang="fa-IR" sz="2400" dirty="0">
                <a:latin typeface="Tahoma" panose="020B0604030504040204" pitchFamily="34" charset="0"/>
                <a:cs typeface="B Lotus" panose="00000400000000000000" pitchFamily="2" charset="-78"/>
              </a:rPr>
              <a:t>این دو کلاس در اصل با یک آرایه داخلی کار میکنند که به محض پر شدن ظرفیتش با یک آرایه بزرگتر جایگزین میشه، در نتیجه امکان افزودن عنصر جدید همیشه وجود دارد چون همیشه حداقل خونه آخر این آرایه خالیست، ولی با این وجود افزودن و حذف عنصر میتونه سرعت پایینی داشته باشه چون تمامی عناصر لیست باید شیفت پیدا کنند.</a:t>
            </a:r>
          </a:p>
          <a:p>
            <a:pPr marL="0" indent="0" algn="r" rtl="1">
              <a:buNone/>
            </a:pPr>
            <a:r>
              <a:rPr lang="en-US" sz="2400" dirty="0">
                <a:latin typeface="Tahoma" panose="020B0604030504040204" pitchFamily="34" charset="0"/>
                <a:cs typeface="B Lotus" panose="00000400000000000000" pitchFamily="2" charset="-78"/>
              </a:rPr>
              <a:t>List&lt;T&gt;</a:t>
            </a:r>
            <a:r>
              <a:rPr lang="fa-IR" sz="2400" dirty="0">
                <a:latin typeface="Tahoma" panose="020B0604030504040204" pitchFamily="34" charset="0"/>
                <a:cs typeface="B Lotus" panose="00000400000000000000" pitchFamily="2" charset="-78"/>
              </a:rPr>
              <a:t> اگر </a:t>
            </a:r>
            <a:r>
              <a:rPr lang="en-US" sz="2400" dirty="0">
                <a:latin typeface="Tahoma" panose="020B0604030504040204" pitchFamily="34" charset="0"/>
                <a:cs typeface="B Lotus" panose="00000400000000000000" pitchFamily="2" charset="-78"/>
              </a:rPr>
              <a:t>T</a:t>
            </a:r>
            <a:r>
              <a:rPr lang="fa-IR" sz="2400" dirty="0">
                <a:latin typeface="Tahoma" panose="020B0604030504040204" pitchFamily="34" charset="0"/>
                <a:cs typeface="B Lotus" panose="00000400000000000000" pitchFamily="2" charset="-78"/>
              </a:rPr>
              <a:t> یک نوع </a:t>
            </a:r>
            <a:r>
              <a:rPr lang="en-US" sz="2400" dirty="0">
                <a:latin typeface="Tahoma" panose="020B0604030504040204" pitchFamily="34" charset="0"/>
                <a:cs typeface="B Lotus" panose="00000400000000000000" pitchFamily="2" charset="-78"/>
              </a:rPr>
              <a:t>value-type</a:t>
            </a:r>
            <a:r>
              <a:rPr lang="fa-IR" sz="2400" dirty="0">
                <a:latin typeface="Tahoma" panose="020B0604030504040204" pitchFamily="34" charset="0"/>
                <a:cs typeface="B Lotus" panose="00000400000000000000" pitchFamily="2" charset="-78"/>
              </a:rPr>
              <a:t> باشه به مراتب سریعتر از </a:t>
            </a:r>
            <a:r>
              <a:rPr lang="en-US" sz="2400" dirty="0" err="1">
                <a:latin typeface="Tahoma" panose="020B0604030504040204" pitchFamily="34" charset="0"/>
                <a:cs typeface="B Lotus" panose="00000400000000000000" pitchFamily="2" charset="-78"/>
              </a:rPr>
              <a:t>ArrayList</a:t>
            </a:r>
            <a:r>
              <a:rPr lang="fa-IR" sz="2400" dirty="0">
                <a:latin typeface="Tahoma" panose="020B0604030504040204" pitchFamily="34" charset="0"/>
                <a:cs typeface="B Lotus" panose="00000400000000000000" pitchFamily="2" charset="-78"/>
              </a:rPr>
              <a:t> عمل میکنه چرا که نیاز به تبدیل نوع نداره.</a:t>
            </a:r>
          </a:p>
        </p:txBody>
      </p:sp>
      <p:pic>
        <p:nvPicPr>
          <p:cNvPr id="4" name="Picture 3">
            <a:extLst>
              <a:ext uri="{FF2B5EF4-FFF2-40B4-BE49-F238E27FC236}">
                <a16:creationId xmlns:a16="http://schemas.microsoft.com/office/drawing/2014/main" id="{4B99371C-3100-3999-D0B8-E9AC100CA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3946" y="968991"/>
            <a:ext cx="982639" cy="1821535"/>
          </a:xfrm>
          <a:prstGeom prst="rect">
            <a:avLst/>
          </a:prstGeom>
        </p:spPr>
      </p:pic>
    </p:spTree>
    <p:extLst>
      <p:ext uri="{BB962C8B-B14F-4D97-AF65-F5344CB8AC3E}">
        <p14:creationId xmlns:p14="http://schemas.microsoft.com/office/powerpoint/2010/main" val="3742704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2416-B3DD-920F-1E2D-AC63810A536E}"/>
              </a:ext>
            </a:extLst>
          </p:cNvPr>
          <p:cNvSpPr>
            <a:spLocks noGrp="1"/>
          </p:cNvSpPr>
          <p:nvPr>
            <p:ph type="title"/>
          </p:nvPr>
        </p:nvSpPr>
        <p:spPr/>
        <p:txBody>
          <a:bodyPr/>
          <a:lstStyle/>
          <a:p>
            <a:pPr algn="ctr"/>
            <a:r>
              <a:rPr lang="en-US" cap="none" dirty="0">
                <a:latin typeface="Tahoma" panose="020B0604030504040204" pitchFamily="34" charset="0"/>
                <a:cs typeface="B Lotus" panose="00000400000000000000" pitchFamily="2" charset="-78"/>
              </a:rPr>
              <a:t>HashSet&lt;T&gt; and </a:t>
            </a:r>
            <a:r>
              <a:rPr lang="en-US" cap="none" dirty="0" err="1">
                <a:latin typeface="Tahoma" panose="020B0604030504040204" pitchFamily="34" charset="0"/>
                <a:cs typeface="B Lotus" panose="00000400000000000000" pitchFamily="2" charset="-78"/>
              </a:rPr>
              <a:t>SortedSet</a:t>
            </a:r>
            <a:r>
              <a:rPr lang="en-US" cap="none" dirty="0">
                <a:latin typeface="Tahoma" panose="020B0604030504040204" pitchFamily="34" charset="0"/>
                <a:cs typeface="B Lotus" panose="00000400000000000000" pitchFamily="2" charset="-78"/>
              </a:rPr>
              <a:t>&lt;T&gt;</a:t>
            </a:r>
          </a:p>
        </p:txBody>
      </p:sp>
      <p:sp>
        <p:nvSpPr>
          <p:cNvPr id="3" name="Content Placeholder 2">
            <a:extLst>
              <a:ext uri="{FF2B5EF4-FFF2-40B4-BE49-F238E27FC236}">
                <a16:creationId xmlns:a16="http://schemas.microsoft.com/office/drawing/2014/main" id="{E22DB625-3035-E58A-78AF-734BBE972FEE}"/>
              </a:ext>
            </a:extLst>
          </p:cNvPr>
          <p:cNvSpPr>
            <a:spLocks noGrp="1"/>
          </p:cNvSpPr>
          <p:nvPr>
            <p:ph idx="1"/>
          </p:nvPr>
        </p:nvSpPr>
        <p:spPr>
          <a:xfrm>
            <a:off x="184245" y="3375482"/>
            <a:ext cx="6353033" cy="6137007"/>
          </a:xfrm>
        </p:spPr>
        <p:txBody>
          <a:bodyPr>
            <a:normAutofit/>
          </a:bodyPr>
          <a:lstStyle/>
          <a:p>
            <a:pPr marL="0" indent="0" algn="r" rtl="1">
              <a:buNone/>
            </a:pPr>
            <a:r>
              <a:rPr lang="en-US" sz="2400" dirty="0">
                <a:latin typeface="Tahoma" panose="020B0604030504040204" pitchFamily="34" charset="0"/>
                <a:cs typeface="B Lotus" panose="00000400000000000000" pitchFamily="2" charset="-78"/>
              </a:rPr>
              <a:t>HashSet&lt;T&gt;</a:t>
            </a:r>
            <a:r>
              <a:rPr lang="fa-IR" sz="2400" dirty="0">
                <a:latin typeface="Tahoma" panose="020B0604030504040204" pitchFamily="34" charset="0"/>
                <a:cs typeface="B Lotus" panose="00000400000000000000" pitchFamily="2" charset="-78"/>
              </a:rPr>
              <a:t> با یک </a:t>
            </a:r>
            <a:r>
              <a:rPr lang="en-US" sz="2400" dirty="0" err="1">
                <a:latin typeface="Tahoma" panose="020B0604030504040204" pitchFamily="34" charset="0"/>
                <a:cs typeface="B Lotus" panose="00000400000000000000" pitchFamily="2" charset="-78"/>
              </a:rPr>
              <a:t>hashtable</a:t>
            </a:r>
            <a:r>
              <a:rPr lang="fa-IR" sz="2400" dirty="0">
                <a:latin typeface="Tahoma" panose="020B0604030504040204" pitchFamily="34" charset="0"/>
                <a:cs typeface="B Lotus" panose="00000400000000000000" pitchFamily="2" charset="-78"/>
              </a:rPr>
              <a:t> که فقط کلیدها رو ذخیره میکنه پیاده‌سازی میشه.</a:t>
            </a:r>
            <a:r>
              <a:rPr lang="en-US" sz="2400" dirty="0">
                <a:latin typeface="Tahoma" panose="020B0604030504040204" pitchFamily="34" charset="0"/>
                <a:cs typeface="B Lotus" panose="00000400000000000000" pitchFamily="2" charset="-78"/>
              </a:rPr>
              <a:t> </a:t>
            </a:r>
            <a:endParaRPr lang="fa-IR" sz="2400" dirty="0">
              <a:latin typeface="Tahoma" panose="020B0604030504040204" pitchFamily="34" charset="0"/>
              <a:cs typeface="B Lotus" panose="00000400000000000000" pitchFamily="2" charset="-78"/>
            </a:endParaRPr>
          </a:p>
          <a:p>
            <a:pPr marL="0" indent="0" algn="r" rtl="1">
              <a:buNone/>
            </a:pPr>
            <a:r>
              <a:rPr lang="en-US" sz="2400" dirty="0" err="1">
                <a:latin typeface="Tahoma" panose="020B0604030504040204" pitchFamily="34" charset="0"/>
                <a:cs typeface="B Lotus" panose="00000400000000000000" pitchFamily="2" charset="-78"/>
              </a:rPr>
              <a:t>SortedSet</a:t>
            </a:r>
            <a:r>
              <a:rPr lang="en-US" sz="2400" dirty="0">
                <a:latin typeface="Tahoma" panose="020B0604030504040204" pitchFamily="34" charset="0"/>
                <a:cs typeface="B Lotus" panose="00000400000000000000" pitchFamily="2" charset="-78"/>
              </a:rPr>
              <a:t>&lt;T&gt;</a:t>
            </a:r>
            <a:r>
              <a:rPr lang="fa-IR" sz="2400" dirty="0">
                <a:latin typeface="Tahoma" panose="020B0604030504040204" pitchFamily="34" charset="0"/>
                <a:cs typeface="B Lotus" panose="00000400000000000000" pitchFamily="2" charset="-78"/>
              </a:rPr>
              <a:t> با یک </a:t>
            </a:r>
            <a:r>
              <a:rPr lang="en-US" sz="2400" dirty="0">
                <a:latin typeface="Tahoma" panose="020B0604030504040204" pitchFamily="34" charset="0"/>
                <a:cs typeface="B Lotus" panose="00000400000000000000" pitchFamily="2" charset="-78"/>
              </a:rPr>
              <a:t>red/black tree</a:t>
            </a:r>
            <a:r>
              <a:rPr lang="fa-IR" sz="2400" dirty="0">
                <a:latin typeface="Tahoma" panose="020B0604030504040204" pitchFamily="34" charset="0"/>
                <a:cs typeface="B Lotus" panose="00000400000000000000" pitchFamily="2" charset="-78"/>
              </a:rPr>
              <a:t> پیاده‌سازی میشه.</a:t>
            </a:r>
          </a:p>
          <a:p>
            <a:pPr marL="0" indent="0" algn="r" rtl="1">
              <a:buNone/>
            </a:pPr>
            <a:r>
              <a:rPr lang="fa-IR" sz="2400" dirty="0">
                <a:latin typeface="Tahoma" panose="020B0604030504040204" pitchFamily="34" charset="0"/>
                <a:cs typeface="B Lotus" panose="00000400000000000000" pitchFamily="2" charset="-78"/>
              </a:rPr>
              <a:t>هر دوی این کالکشن‌ها اینترفیس </a:t>
            </a:r>
            <a:r>
              <a:rPr lang="en-US" sz="2400" dirty="0" err="1">
                <a:latin typeface="Tahoma" panose="020B0604030504040204" pitchFamily="34" charset="0"/>
                <a:cs typeface="B Lotus" panose="00000400000000000000" pitchFamily="2" charset="-78"/>
              </a:rPr>
              <a:t>ICollection</a:t>
            </a:r>
            <a:r>
              <a:rPr lang="en-US" sz="2400" dirty="0">
                <a:latin typeface="Tahoma" panose="020B0604030504040204" pitchFamily="34" charset="0"/>
                <a:cs typeface="B Lotus" panose="00000400000000000000" pitchFamily="2" charset="-78"/>
              </a:rPr>
              <a:t>&lt;T&gt;</a:t>
            </a:r>
            <a:r>
              <a:rPr lang="fa-IR" sz="2400" dirty="0">
                <a:latin typeface="Tahoma" panose="020B0604030504040204" pitchFamily="34" charset="0"/>
                <a:cs typeface="B Lotus" panose="00000400000000000000" pitchFamily="2" charset="-78"/>
              </a:rPr>
              <a:t> را پیاده‌سازی میکنند و متدهایی مثل </a:t>
            </a:r>
            <a:r>
              <a:rPr lang="en-US" sz="2400" dirty="0">
                <a:latin typeface="Tahoma" panose="020B0604030504040204" pitchFamily="34" charset="0"/>
                <a:cs typeface="B Lotus" panose="00000400000000000000" pitchFamily="2" charset="-78"/>
              </a:rPr>
              <a:t>Contain</a:t>
            </a:r>
            <a:r>
              <a:rPr lang="fa-IR" sz="2400" dirty="0">
                <a:latin typeface="Tahoma" panose="020B0604030504040204" pitchFamily="34" charset="0"/>
                <a:cs typeface="B Lotus" panose="00000400000000000000" pitchFamily="2" charset="-78"/>
              </a:rPr>
              <a:t>، </a:t>
            </a:r>
            <a:r>
              <a:rPr lang="en-US" sz="2400" dirty="0">
                <a:latin typeface="Tahoma" panose="020B0604030504040204" pitchFamily="34" charset="0"/>
                <a:cs typeface="B Lotus" panose="00000400000000000000" pitchFamily="2" charset="-78"/>
              </a:rPr>
              <a:t>Add</a:t>
            </a:r>
            <a:r>
              <a:rPr lang="fa-IR" sz="2400" dirty="0">
                <a:latin typeface="Tahoma" panose="020B0604030504040204" pitchFamily="34" charset="0"/>
                <a:cs typeface="B Lotus" panose="00000400000000000000" pitchFamily="2" charset="-78"/>
              </a:rPr>
              <a:t> و </a:t>
            </a:r>
            <a:r>
              <a:rPr lang="en-US" sz="2400" dirty="0">
                <a:latin typeface="Tahoma" panose="020B0604030504040204" pitchFamily="34" charset="0"/>
                <a:cs typeface="B Lotus" panose="00000400000000000000" pitchFamily="2" charset="-78"/>
              </a:rPr>
              <a:t>Remove</a:t>
            </a:r>
            <a:r>
              <a:rPr lang="fa-IR" sz="2400" dirty="0">
                <a:latin typeface="Tahoma" panose="020B0604030504040204" pitchFamily="34" charset="0"/>
                <a:cs typeface="B Lotus" panose="00000400000000000000" pitchFamily="2" charset="-78"/>
              </a:rPr>
              <a:t> را در اختیار داریم. همچنین متدی برای حذف مبتنی بر شرط به نام </a:t>
            </a:r>
            <a:r>
              <a:rPr lang="en-US" sz="2400" dirty="0" err="1">
                <a:latin typeface="Tahoma" panose="020B0604030504040204" pitchFamily="34" charset="0"/>
                <a:cs typeface="B Lotus" panose="00000400000000000000" pitchFamily="2" charset="-78"/>
              </a:rPr>
              <a:t>RemoveWhere</a:t>
            </a:r>
            <a:r>
              <a:rPr lang="fa-IR" sz="2400" dirty="0">
                <a:latin typeface="Tahoma" panose="020B0604030504040204" pitchFamily="34" charset="0"/>
                <a:cs typeface="B Lotus" panose="00000400000000000000" pitchFamily="2" charset="-78"/>
              </a:rPr>
              <a:t> هم وجود داره.</a:t>
            </a:r>
          </a:p>
          <a:p>
            <a:pPr marL="0" indent="0" algn="r" rtl="1">
              <a:buNone/>
            </a:pPr>
            <a:r>
              <a:rPr lang="fa-IR" sz="2400" dirty="0">
                <a:latin typeface="Tahoma" panose="020B0604030504040204" pitchFamily="34" charset="0"/>
                <a:cs typeface="B Lotus" panose="00000400000000000000" pitchFamily="2" charset="-78"/>
              </a:rPr>
              <a:t>مثال زیر نشون میده چطور یک </a:t>
            </a:r>
            <a:r>
              <a:rPr lang="en-US" sz="2400" dirty="0">
                <a:latin typeface="Tahoma" panose="020B0604030504040204" pitchFamily="34" charset="0"/>
                <a:cs typeface="B Lotus" panose="00000400000000000000" pitchFamily="2" charset="-78"/>
              </a:rPr>
              <a:t>HashSet&lt;char&gt;</a:t>
            </a:r>
            <a:r>
              <a:rPr lang="fa-IR" sz="2400" dirty="0">
                <a:latin typeface="Tahoma" panose="020B0604030504040204" pitchFamily="34" charset="0"/>
                <a:cs typeface="B Lotus" panose="00000400000000000000" pitchFamily="2" charset="-78"/>
              </a:rPr>
              <a:t> جدید از روی کالکشن موجود میسازیم، همونطور که میبینید عناصر تکراری حذف شدند:</a:t>
            </a:r>
          </a:p>
          <a:p>
            <a:pPr marL="0" indent="0" algn="r" rtl="1">
              <a:buNone/>
            </a:pPr>
            <a:endParaRPr lang="fa-IR" sz="2400" dirty="0">
              <a:latin typeface="Tahoma" panose="020B0604030504040204" pitchFamily="34" charset="0"/>
              <a:cs typeface="B Lotus" panose="00000400000000000000" pitchFamily="2" charset="-78"/>
            </a:endParaRPr>
          </a:p>
        </p:txBody>
      </p:sp>
      <p:pic>
        <p:nvPicPr>
          <p:cNvPr id="4" name="Picture 3">
            <a:extLst>
              <a:ext uri="{FF2B5EF4-FFF2-40B4-BE49-F238E27FC236}">
                <a16:creationId xmlns:a16="http://schemas.microsoft.com/office/drawing/2014/main" id="{4B99371C-3100-3999-D0B8-E9AC100CA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3946" y="968991"/>
            <a:ext cx="982639" cy="1821535"/>
          </a:xfrm>
          <a:prstGeom prst="rect">
            <a:avLst/>
          </a:prstGeom>
        </p:spPr>
      </p:pic>
      <p:pic>
        <p:nvPicPr>
          <p:cNvPr id="7" name="Picture 6">
            <a:extLst>
              <a:ext uri="{FF2B5EF4-FFF2-40B4-BE49-F238E27FC236}">
                <a16:creationId xmlns:a16="http://schemas.microsoft.com/office/drawing/2014/main" id="{BA74234B-4694-96C7-FD73-76D3E2AB17AD}"/>
              </a:ext>
            </a:extLst>
          </p:cNvPr>
          <p:cNvPicPr>
            <a:picLocks noChangeAspect="1"/>
          </p:cNvPicPr>
          <p:nvPr/>
        </p:nvPicPr>
        <p:blipFill>
          <a:blip r:embed="rId4"/>
          <a:stretch>
            <a:fillRect/>
          </a:stretch>
        </p:blipFill>
        <p:spPr>
          <a:xfrm>
            <a:off x="566537" y="7278009"/>
            <a:ext cx="5542681" cy="1223054"/>
          </a:xfrm>
          <a:prstGeom prst="rect">
            <a:avLst/>
          </a:prstGeom>
        </p:spPr>
      </p:pic>
    </p:spTree>
    <p:extLst>
      <p:ext uri="{BB962C8B-B14F-4D97-AF65-F5344CB8AC3E}">
        <p14:creationId xmlns:p14="http://schemas.microsoft.com/office/powerpoint/2010/main" val="427421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2416-B3DD-920F-1E2D-AC63810A536E}"/>
              </a:ext>
            </a:extLst>
          </p:cNvPr>
          <p:cNvSpPr>
            <a:spLocks noGrp="1"/>
          </p:cNvSpPr>
          <p:nvPr>
            <p:ph type="title"/>
          </p:nvPr>
        </p:nvSpPr>
        <p:spPr/>
        <p:txBody>
          <a:bodyPr/>
          <a:lstStyle/>
          <a:p>
            <a:pPr algn="ctr"/>
            <a:r>
              <a:rPr lang="en-US" cap="none" dirty="0">
                <a:latin typeface="Tahoma" panose="020B0604030504040204" pitchFamily="34" charset="0"/>
                <a:cs typeface="B Lotus" panose="00000400000000000000" pitchFamily="2" charset="-78"/>
              </a:rPr>
              <a:t>HashSet&lt;T&gt; and </a:t>
            </a:r>
            <a:r>
              <a:rPr lang="en-US" cap="none" dirty="0" err="1">
                <a:latin typeface="Tahoma" panose="020B0604030504040204" pitchFamily="34" charset="0"/>
                <a:cs typeface="B Lotus" panose="00000400000000000000" pitchFamily="2" charset="-78"/>
              </a:rPr>
              <a:t>SortedSet</a:t>
            </a:r>
            <a:r>
              <a:rPr lang="en-US" cap="none" dirty="0">
                <a:latin typeface="Tahoma" panose="020B0604030504040204" pitchFamily="34" charset="0"/>
                <a:cs typeface="B Lotus" panose="00000400000000000000" pitchFamily="2" charset="-78"/>
              </a:rPr>
              <a:t>&lt;T&gt;</a:t>
            </a:r>
          </a:p>
        </p:txBody>
      </p:sp>
      <p:sp>
        <p:nvSpPr>
          <p:cNvPr id="3" name="Content Placeholder 2">
            <a:extLst>
              <a:ext uri="{FF2B5EF4-FFF2-40B4-BE49-F238E27FC236}">
                <a16:creationId xmlns:a16="http://schemas.microsoft.com/office/drawing/2014/main" id="{E22DB625-3035-E58A-78AF-734BBE972FEE}"/>
              </a:ext>
            </a:extLst>
          </p:cNvPr>
          <p:cNvSpPr>
            <a:spLocks noGrp="1"/>
          </p:cNvSpPr>
          <p:nvPr>
            <p:ph idx="1"/>
          </p:nvPr>
        </p:nvSpPr>
        <p:spPr>
          <a:xfrm>
            <a:off x="184245" y="3375482"/>
            <a:ext cx="6353033" cy="6137007"/>
          </a:xfrm>
        </p:spPr>
        <p:txBody>
          <a:bodyPr>
            <a:normAutofit/>
          </a:bodyPr>
          <a:lstStyle/>
          <a:p>
            <a:pPr marL="0" indent="0" algn="r" rtl="1">
              <a:buNone/>
            </a:pPr>
            <a:r>
              <a:rPr lang="fa-IR" sz="2400" dirty="0">
                <a:latin typeface="Tahoma" panose="020B0604030504040204" pitchFamily="34" charset="0"/>
                <a:cs typeface="B Lotus" panose="00000400000000000000" pitchFamily="2" charset="-78"/>
              </a:rPr>
              <a:t>متدهای جذابی برای عملیات‌های مختلف با این کالکشن‌ها وجود داره، چهار متد اول </a:t>
            </a:r>
            <a:r>
              <a:rPr lang="en-US" sz="2400" dirty="0">
                <a:latin typeface="Tahoma" panose="020B0604030504040204" pitchFamily="34" charset="0"/>
                <a:cs typeface="B Lotus" panose="00000400000000000000" pitchFamily="2" charset="-78"/>
              </a:rPr>
              <a:t>destructive</a:t>
            </a:r>
            <a:r>
              <a:rPr lang="fa-IR" sz="2400" dirty="0">
                <a:latin typeface="Tahoma" panose="020B0604030504040204" pitchFamily="34" charset="0"/>
                <a:cs typeface="B Lotus" panose="00000400000000000000" pitchFamily="2" charset="-78"/>
              </a:rPr>
              <a:t> هستند چرا که عناصر یک </a:t>
            </a:r>
            <a:r>
              <a:rPr lang="en-US" sz="2400" dirty="0">
                <a:latin typeface="Tahoma" panose="020B0604030504040204" pitchFamily="34" charset="0"/>
                <a:cs typeface="B Lotus" panose="00000400000000000000" pitchFamily="2" charset="-78"/>
              </a:rPr>
              <a:t>set</a:t>
            </a:r>
            <a:r>
              <a:rPr lang="fa-IR" sz="2400" dirty="0">
                <a:latin typeface="Tahoma" panose="020B0604030504040204" pitchFamily="34" charset="0"/>
                <a:cs typeface="B Lotus" panose="00000400000000000000" pitchFamily="2" charset="-78"/>
              </a:rPr>
              <a:t> را دچار تغییر میکنند و مابقی متدها </a:t>
            </a:r>
            <a:r>
              <a:rPr lang="en-US" sz="2400" dirty="0">
                <a:latin typeface="Tahoma" panose="020B0604030504040204" pitchFamily="34" charset="0"/>
                <a:cs typeface="B Lotus" panose="00000400000000000000" pitchFamily="2" charset="-78"/>
              </a:rPr>
              <a:t>nondestructive</a:t>
            </a:r>
            <a:r>
              <a:rPr lang="fa-IR" sz="2400" dirty="0">
                <a:latin typeface="Tahoma" panose="020B0604030504040204" pitchFamily="34" charset="0"/>
                <a:cs typeface="B Lotus" panose="00000400000000000000" pitchFamily="2" charset="-78"/>
              </a:rPr>
              <a:t> هستند:</a:t>
            </a:r>
          </a:p>
          <a:p>
            <a:pPr marL="0" indent="0" algn="r" rtl="1">
              <a:buNone/>
            </a:pPr>
            <a:endParaRPr lang="fa-IR" sz="2400" dirty="0">
              <a:latin typeface="Tahoma" panose="020B0604030504040204" pitchFamily="34" charset="0"/>
              <a:cs typeface="B Lotus" panose="00000400000000000000" pitchFamily="2" charset="-78"/>
            </a:endParaRPr>
          </a:p>
          <a:p>
            <a:pPr marL="0" indent="0" algn="r" rtl="1">
              <a:buNone/>
            </a:pPr>
            <a:endParaRPr lang="fa-IR" sz="2400" dirty="0">
              <a:latin typeface="Tahoma" panose="020B0604030504040204" pitchFamily="34" charset="0"/>
              <a:cs typeface="B Lotus" panose="00000400000000000000" pitchFamily="2" charset="-78"/>
            </a:endParaRPr>
          </a:p>
          <a:p>
            <a:pPr marL="0" indent="0" algn="r" rtl="1">
              <a:buNone/>
            </a:pPr>
            <a:endParaRPr lang="fa-IR" sz="2400" dirty="0">
              <a:latin typeface="Tahoma" panose="020B0604030504040204" pitchFamily="34" charset="0"/>
              <a:cs typeface="B Lotus" panose="00000400000000000000" pitchFamily="2" charset="-78"/>
            </a:endParaRPr>
          </a:p>
          <a:p>
            <a:pPr marL="0" indent="0" algn="r" rtl="1">
              <a:buNone/>
            </a:pPr>
            <a:endParaRPr lang="fa-IR" sz="2400" dirty="0">
              <a:latin typeface="Tahoma" panose="020B0604030504040204" pitchFamily="34" charset="0"/>
              <a:cs typeface="B Lotus" panose="00000400000000000000" pitchFamily="2" charset="-78"/>
            </a:endParaRPr>
          </a:p>
          <a:p>
            <a:pPr marL="0" indent="0" algn="r" rtl="1">
              <a:buNone/>
            </a:pPr>
            <a:endParaRPr lang="fa-IR" sz="2400" dirty="0">
              <a:latin typeface="Tahoma" panose="020B0604030504040204" pitchFamily="34" charset="0"/>
              <a:cs typeface="B Lotus" panose="00000400000000000000" pitchFamily="2" charset="-78"/>
            </a:endParaRPr>
          </a:p>
          <a:p>
            <a:pPr marL="0" indent="0" algn="r" rtl="1">
              <a:buNone/>
            </a:pPr>
            <a:r>
              <a:rPr lang="en-US" sz="2400" dirty="0" err="1">
                <a:latin typeface="Tahoma" panose="020B0604030504040204" pitchFamily="34" charset="0"/>
                <a:cs typeface="B Lotus" panose="00000400000000000000" pitchFamily="2" charset="-78"/>
              </a:rPr>
              <a:t>UnionWith</a:t>
            </a:r>
            <a:r>
              <a:rPr lang="fa-IR" sz="2400" dirty="0">
                <a:latin typeface="Tahoma" panose="020B0604030504040204" pitchFamily="34" charset="0"/>
                <a:cs typeface="B Lotus" panose="00000400000000000000" pitchFamily="2" charset="-78"/>
              </a:rPr>
              <a:t> همه عناصر </a:t>
            </a:r>
            <a:r>
              <a:rPr lang="en-US" sz="2400" dirty="0">
                <a:latin typeface="Tahoma" panose="020B0604030504040204" pitchFamily="34" charset="0"/>
                <a:cs typeface="B Lotus" panose="00000400000000000000" pitchFamily="2" charset="-78"/>
              </a:rPr>
              <a:t>set</a:t>
            </a:r>
            <a:r>
              <a:rPr lang="fa-IR" sz="2400" dirty="0">
                <a:latin typeface="Tahoma" panose="020B0604030504040204" pitchFamily="34" charset="0"/>
                <a:cs typeface="B Lotus" panose="00000400000000000000" pitchFamily="2" charset="-78"/>
              </a:rPr>
              <a:t> دوم را به </a:t>
            </a:r>
            <a:r>
              <a:rPr lang="en-US" sz="2400" dirty="0">
                <a:latin typeface="Tahoma" panose="020B0604030504040204" pitchFamily="34" charset="0"/>
                <a:cs typeface="B Lotus" panose="00000400000000000000" pitchFamily="2" charset="-78"/>
              </a:rPr>
              <a:t>set</a:t>
            </a:r>
            <a:r>
              <a:rPr lang="fa-IR" sz="2400" dirty="0">
                <a:latin typeface="Tahoma" panose="020B0604030504040204" pitchFamily="34" charset="0"/>
                <a:cs typeface="B Lotus" panose="00000400000000000000" pitchFamily="2" charset="-78"/>
              </a:rPr>
              <a:t> اصلی اضافه میکنه.</a:t>
            </a:r>
          </a:p>
          <a:p>
            <a:pPr marL="0" indent="0" algn="r" rtl="1">
              <a:buNone/>
            </a:pPr>
            <a:r>
              <a:rPr lang="en-US" sz="2400" dirty="0" err="1">
                <a:latin typeface="Tahoma" panose="020B0604030504040204" pitchFamily="34" charset="0"/>
                <a:cs typeface="B Lotus" panose="00000400000000000000" pitchFamily="2" charset="-78"/>
              </a:rPr>
              <a:t>IntersectWith</a:t>
            </a:r>
            <a:r>
              <a:rPr lang="fa-IR" sz="2400" dirty="0">
                <a:latin typeface="Tahoma" panose="020B0604030504040204" pitchFamily="34" charset="0"/>
                <a:cs typeface="B Lotus" panose="00000400000000000000" pitchFamily="2" charset="-78"/>
              </a:rPr>
              <a:t> همه عناصری که در هردو </a:t>
            </a:r>
            <a:r>
              <a:rPr lang="en-US" sz="2400" dirty="0">
                <a:latin typeface="Tahoma" panose="020B0604030504040204" pitchFamily="34" charset="0"/>
                <a:cs typeface="B Lotus" panose="00000400000000000000" pitchFamily="2" charset="-78"/>
              </a:rPr>
              <a:t>set</a:t>
            </a:r>
            <a:r>
              <a:rPr lang="fa-IR" sz="2400" dirty="0">
                <a:latin typeface="Tahoma" panose="020B0604030504040204" pitchFamily="34" charset="0"/>
                <a:cs typeface="B Lotus" panose="00000400000000000000" pitchFamily="2" charset="-78"/>
              </a:rPr>
              <a:t> وجود نداره رو حذف میکنه، در مثال زیر همه حروف مصوت را استخراج میکنیم:</a:t>
            </a:r>
          </a:p>
        </p:txBody>
      </p:sp>
      <p:pic>
        <p:nvPicPr>
          <p:cNvPr id="4" name="Picture 3">
            <a:extLst>
              <a:ext uri="{FF2B5EF4-FFF2-40B4-BE49-F238E27FC236}">
                <a16:creationId xmlns:a16="http://schemas.microsoft.com/office/drawing/2014/main" id="{4B99371C-3100-3999-D0B8-E9AC100CA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3946" y="968991"/>
            <a:ext cx="982639" cy="1821535"/>
          </a:xfrm>
          <a:prstGeom prst="rect">
            <a:avLst/>
          </a:prstGeom>
        </p:spPr>
      </p:pic>
      <p:pic>
        <p:nvPicPr>
          <p:cNvPr id="6" name="Picture 5">
            <a:extLst>
              <a:ext uri="{FF2B5EF4-FFF2-40B4-BE49-F238E27FC236}">
                <a16:creationId xmlns:a16="http://schemas.microsoft.com/office/drawing/2014/main" id="{C081B884-3712-5263-DF1B-F37DA65AD1F8}"/>
              </a:ext>
            </a:extLst>
          </p:cNvPr>
          <p:cNvPicPr>
            <a:picLocks noChangeAspect="1"/>
          </p:cNvPicPr>
          <p:nvPr/>
        </p:nvPicPr>
        <p:blipFill>
          <a:blip r:embed="rId4"/>
          <a:stretch>
            <a:fillRect/>
          </a:stretch>
        </p:blipFill>
        <p:spPr>
          <a:xfrm>
            <a:off x="515533" y="4710369"/>
            <a:ext cx="5789732" cy="2133343"/>
          </a:xfrm>
          <a:prstGeom prst="rect">
            <a:avLst/>
          </a:prstGeom>
        </p:spPr>
      </p:pic>
      <p:pic>
        <p:nvPicPr>
          <p:cNvPr id="15" name="Picture 14">
            <a:extLst>
              <a:ext uri="{FF2B5EF4-FFF2-40B4-BE49-F238E27FC236}">
                <a16:creationId xmlns:a16="http://schemas.microsoft.com/office/drawing/2014/main" id="{C9950F10-8505-973D-5866-DAA735FB6778}"/>
              </a:ext>
            </a:extLst>
          </p:cNvPr>
          <p:cNvPicPr>
            <a:picLocks noChangeAspect="1"/>
          </p:cNvPicPr>
          <p:nvPr/>
        </p:nvPicPr>
        <p:blipFill>
          <a:blip r:embed="rId5"/>
          <a:stretch>
            <a:fillRect/>
          </a:stretch>
        </p:blipFill>
        <p:spPr>
          <a:xfrm>
            <a:off x="519814" y="8332183"/>
            <a:ext cx="5818371" cy="783242"/>
          </a:xfrm>
          <a:prstGeom prst="rect">
            <a:avLst/>
          </a:prstGeom>
        </p:spPr>
      </p:pic>
    </p:spTree>
    <p:extLst>
      <p:ext uri="{BB962C8B-B14F-4D97-AF65-F5344CB8AC3E}">
        <p14:creationId xmlns:p14="http://schemas.microsoft.com/office/powerpoint/2010/main" val="2761705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2416-B3DD-920F-1E2D-AC63810A536E}"/>
              </a:ext>
            </a:extLst>
          </p:cNvPr>
          <p:cNvSpPr>
            <a:spLocks noGrp="1"/>
          </p:cNvSpPr>
          <p:nvPr>
            <p:ph type="title"/>
          </p:nvPr>
        </p:nvSpPr>
        <p:spPr/>
        <p:txBody>
          <a:bodyPr/>
          <a:lstStyle/>
          <a:p>
            <a:pPr algn="ctr"/>
            <a:r>
              <a:rPr lang="en-US" cap="none" dirty="0">
                <a:latin typeface="Tahoma" panose="020B0604030504040204" pitchFamily="34" charset="0"/>
                <a:cs typeface="B Lotus" panose="00000400000000000000" pitchFamily="2" charset="-78"/>
              </a:rPr>
              <a:t>HashSet&lt;T&gt; and </a:t>
            </a:r>
            <a:r>
              <a:rPr lang="en-US" cap="none" dirty="0" err="1">
                <a:latin typeface="Tahoma" panose="020B0604030504040204" pitchFamily="34" charset="0"/>
                <a:cs typeface="B Lotus" panose="00000400000000000000" pitchFamily="2" charset="-78"/>
              </a:rPr>
              <a:t>SortedSet</a:t>
            </a:r>
            <a:r>
              <a:rPr lang="en-US" cap="none" dirty="0">
                <a:latin typeface="Tahoma" panose="020B0604030504040204" pitchFamily="34" charset="0"/>
                <a:cs typeface="B Lotus" panose="00000400000000000000" pitchFamily="2" charset="-78"/>
              </a:rPr>
              <a:t>&lt;T&gt;</a:t>
            </a:r>
          </a:p>
        </p:txBody>
      </p:sp>
      <p:sp>
        <p:nvSpPr>
          <p:cNvPr id="3" name="Content Placeholder 2">
            <a:extLst>
              <a:ext uri="{FF2B5EF4-FFF2-40B4-BE49-F238E27FC236}">
                <a16:creationId xmlns:a16="http://schemas.microsoft.com/office/drawing/2014/main" id="{E22DB625-3035-E58A-78AF-734BBE972FEE}"/>
              </a:ext>
            </a:extLst>
          </p:cNvPr>
          <p:cNvSpPr>
            <a:spLocks noGrp="1"/>
          </p:cNvSpPr>
          <p:nvPr>
            <p:ph idx="1"/>
          </p:nvPr>
        </p:nvSpPr>
        <p:spPr>
          <a:xfrm>
            <a:off x="184245" y="3375482"/>
            <a:ext cx="6353033" cy="6137007"/>
          </a:xfrm>
        </p:spPr>
        <p:txBody>
          <a:bodyPr>
            <a:normAutofit/>
          </a:bodyPr>
          <a:lstStyle/>
          <a:p>
            <a:pPr marL="0" indent="0" algn="r" rtl="1">
              <a:buNone/>
            </a:pPr>
            <a:r>
              <a:rPr lang="en-US" sz="2400" dirty="0" err="1">
                <a:latin typeface="Tahoma" panose="020B0604030504040204" pitchFamily="34" charset="0"/>
                <a:cs typeface="B Lotus" panose="00000400000000000000" pitchFamily="2" charset="-78"/>
              </a:rPr>
              <a:t>ExceptWith</a:t>
            </a:r>
            <a:r>
              <a:rPr lang="fa-IR" sz="2400" dirty="0">
                <a:latin typeface="Tahoma" panose="020B0604030504040204" pitchFamily="34" charset="0"/>
                <a:cs typeface="B Lotus" panose="00000400000000000000" pitchFamily="2" charset="-78"/>
              </a:rPr>
              <a:t> همه عناصر </a:t>
            </a:r>
            <a:r>
              <a:rPr lang="en-US" sz="2400" dirty="0">
                <a:latin typeface="Tahoma" panose="020B0604030504040204" pitchFamily="34" charset="0"/>
                <a:cs typeface="B Lotus" panose="00000400000000000000" pitchFamily="2" charset="-78"/>
              </a:rPr>
              <a:t>set</a:t>
            </a:r>
            <a:r>
              <a:rPr lang="fa-IR" sz="2400" dirty="0">
                <a:latin typeface="Tahoma" panose="020B0604030504040204" pitchFamily="34" charset="0"/>
                <a:cs typeface="B Lotus" panose="00000400000000000000" pitchFamily="2" charset="-78"/>
              </a:rPr>
              <a:t> دوم را از </a:t>
            </a:r>
            <a:r>
              <a:rPr lang="en-US" sz="2400" dirty="0">
                <a:latin typeface="Tahoma" panose="020B0604030504040204" pitchFamily="34" charset="0"/>
                <a:cs typeface="B Lotus" panose="00000400000000000000" pitchFamily="2" charset="-78"/>
              </a:rPr>
              <a:t>set</a:t>
            </a:r>
            <a:r>
              <a:rPr lang="fa-IR" sz="2400" dirty="0">
                <a:latin typeface="Tahoma" panose="020B0604030504040204" pitchFamily="34" charset="0"/>
                <a:cs typeface="B Lotus" panose="00000400000000000000" pitchFamily="2" charset="-78"/>
              </a:rPr>
              <a:t> اصلی حذف میکنه، در مثال زیر همه حروف مصوت رو حذف کردیم:</a:t>
            </a:r>
            <a:endParaRPr lang="en-US" sz="2400" dirty="0">
              <a:latin typeface="Tahoma" panose="020B0604030504040204" pitchFamily="34" charset="0"/>
              <a:cs typeface="B Lotus" panose="00000400000000000000" pitchFamily="2" charset="-78"/>
            </a:endParaRPr>
          </a:p>
          <a:p>
            <a:pPr marL="0" indent="0" algn="r" rtl="1">
              <a:buNone/>
            </a:pPr>
            <a:endParaRPr lang="en-US" sz="2400" dirty="0">
              <a:latin typeface="Tahoma" panose="020B0604030504040204" pitchFamily="34" charset="0"/>
              <a:cs typeface="B Lotus" panose="00000400000000000000" pitchFamily="2" charset="-78"/>
            </a:endParaRPr>
          </a:p>
          <a:p>
            <a:pPr marL="0" indent="0" algn="r" rtl="1">
              <a:buNone/>
            </a:pPr>
            <a:endParaRPr lang="en-US" sz="2400" dirty="0">
              <a:latin typeface="Tahoma" panose="020B0604030504040204" pitchFamily="34" charset="0"/>
              <a:cs typeface="B Lotus" panose="00000400000000000000" pitchFamily="2" charset="-78"/>
            </a:endParaRPr>
          </a:p>
          <a:p>
            <a:pPr marL="0" indent="0" algn="r" rtl="1">
              <a:buNone/>
            </a:pPr>
            <a:endParaRPr lang="en-US" sz="2400" dirty="0">
              <a:latin typeface="Tahoma" panose="020B0604030504040204" pitchFamily="34" charset="0"/>
              <a:cs typeface="B Lotus" panose="00000400000000000000" pitchFamily="2" charset="-78"/>
            </a:endParaRPr>
          </a:p>
          <a:p>
            <a:pPr marL="0" indent="0" algn="r" rtl="1">
              <a:buNone/>
            </a:pPr>
            <a:r>
              <a:rPr lang="en-US" sz="2400" dirty="0" err="1">
                <a:latin typeface="Tahoma" panose="020B0604030504040204" pitchFamily="34" charset="0"/>
                <a:cs typeface="B Lotus" panose="00000400000000000000" pitchFamily="2" charset="-78"/>
              </a:rPr>
              <a:t>SymmetricExceptWith</a:t>
            </a:r>
            <a:r>
              <a:rPr lang="fa-IR" sz="2400" dirty="0">
                <a:latin typeface="Tahoma" panose="020B0604030504040204" pitchFamily="34" charset="0"/>
                <a:cs typeface="B Lotus" panose="00000400000000000000" pitchFamily="2" charset="-78"/>
              </a:rPr>
              <a:t> همه عناصر مشترک بین دو </a:t>
            </a:r>
            <a:r>
              <a:rPr lang="en-US" sz="2400" dirty="0">
                <a:latin typeface="Tahoma" panose="020B0604030504040204" pitchFamily="34" charset="0"/>
                <a:cs typeface="B Lotus" panose="00000400000000000000" pitchFamily="2" charset="-78"/>
              </a:rPr>
              <a:t>set</a:t>
            </a:r>
            <a:r>
              <a:rPr lang="fa-IR" sz="2400" dirty="0">
                <a:latin typeface="Tahoma" panose="020B0604030504040204" pitchFamily="34" charset="0"/>
                <a:cs typeface="B Lotus" panose="00000400000000000000" pitchFamily="2" charset="-78"/>
              </a:rPr>
              <a:t> رو حذف میکنه و فقط عناصری که در یکی از اونها هستند رو نگه میداره:</a:t>
            </a:r>
          </a:p>
          <a:p>
            <a:pPr marL="0" indent="0" algn="r" rtl="1">
              <a:buNone/>
            </a:pPr>
            <a:endParaRPr lang="fa-IR" sz="2400" dirty="0">
              <a:latin typeface="Tahoma" panose="020B0604030504040204" pitchFamily="34" charset="0"/>
              <a:cs typeface="B Lotus" panose="00000400000000000000" pitchFamily="2" charset="-78"/>
            </a:endParaRPr>
          </a:p>
          <a:p>
            <a:pPr marL="0" indent="0" algn="r" rtl="1">
              <a:buNone/>
            </a:pPr>
            <a:endParaRPr lang="fa-IR" sz="2400" dirty="0">
              <a:latin typeface="Tahoma" panose="020B0604030504040204" pitchFamily="34" charset="0"/>
              <a:cs typeface="B Lotus" panose="00000400000000000000" pitchFamily="2" charset="-78"/>
            </a:endParaRPr>
          </a:p>
        </p:txBody>
      </p:sp>
      <p:pic>
        <p:nvPicPr>
          <p:cNvPr id="4" name="Picture 3">
            <a:extLst>
              <a:ext uri="{FF2B5EF4-FFF2-40B4-BE49-F238E27FC236}">
                <a16:creationId xmlns:a16="http://schemas.microsoft.com/office/drawing/2014/main" id="{4B99371C-3100-3999-D0B8-E9AC100CA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3946" y="968991"/>
            <a:ext cx="982639" cy="1821535"/>
          </a:xfrm>
          <a:prstGeom prst="rect">
            <a:avLst/>
          </a:prstGeom>
        </p:spPr>
      </p:pic>
      <p:pic>
        <p:nvPicPr>
          <p:cNvPr id="8" name="Picture 7">
            <a:extLst>
              <a:ext uri="{FF2B5EF4-FFF2-40B4-BE49-F238E27FC236}">
                <a16:creationId xmlns:a16="http://schemas.microsoft.com/office/drawing/2014/main" id="{DA1EEFA0-A69F-E2A3-F6E2-D9D8C9EFA44F}"/>
              </a:ext>
            </a:extLst>
          </p:cNvPr>
          <p:cNvPicPr>
            <a:picLocks noChangeAspect="1"/>
          </p:cNvPicPr>
          <p:nvPr/>
        </p:nvPicPr>
        <p:blipFill>
          <a:blip r:embed="rId4"/>
          <a:stretch>
            <a:fillRect/>
          </a:stretch>
        </p:blipFill>
        <p:spPr>
          <a:xfrm>
            <a:off x="583264" y="4352901"/>
            <a:ext cx="5722001" cy="690586"/>
          </a:xfrm>
          <a:prstGeom prst="rect">
            <a:avLst/>
          </a:prstGeom>
        </p:spPr>
      </p:pic>
      <p:pic>
        <p:nvPicPr>
          <p:cNvPr id="10" name="Picture 9">
            <a:extLst>
              <a:ext uri="{FF2B5EF4-FFF2-40B4-BE49-F238E27FC236}">
                <a16:creationId xmlns:a16="http://schemas.microsoft.com/office/drawing/2014/main" id="{B194F524-2B42-26A9-0859-4A518B21FE3D}"/>
              </a:ext>
            </a:extLst>
          </p:cNvPr>
          <p:cNvPicPr>
            <a:picLocks noChangeAspect="1"/>
          </p:cNvPicPr>
          <p:nvPr/>
        </p:nvPicPr>
        <p:blipFill>
          <a:blip r:embed="rId5"/>
          <a:stretch>
            <a:fillRect/>
          </a:stretch>
        </p:blipFill>
        <p:spPr>
          <a:xfrm>
            <a:off x="307181" y="6694516"/>
            <a:ext cx="6243638" cy="956233"/>
          </a:xfrm>
          <a:prstGeom prst="rect">
            <a:avLst/>
          </a:prstGeom>
        </p:spPr>
      </p:pic>
    </p:spTree>
    <p:extLst>
      <p:ext uri="{BB962C8B-B14F-4D97-AF65-F5344CB8AC3E}">
        <p14:creationId xmlns:p14="http://schemas.microsoft.com/office/powerpoint/2010/main" val="3423439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2416-B3DD-920F-1E2D-AC63810A536E}"/>
              </a:ext>
            </a:extLst>
          </p:cNvPr>
          <p:cNvSpPr>
            <a:spLocks noGrp="1"/>
          </p:cNvSpPr>
          <p:nvPr>
            <p:ph type="title"/>
          </p:nvPr>
        </p:nvSpPr>
        <p:spPr/>
        <p:txBody>
          <a:bodyPr/>
          <a:lstStyle/>
          <a:p>
            <a:pPr algn="ctr"/>
            <a:r>
              <a:rPr lang="en-US" cap="none" dirty="0">
                <a:latin typeface="Tahoma" panose="020B0604030504040204" pitchFamily="34" charset="0"/>
                <a:cs typeface="B Lotus" panose="00000400000000000000" pitchFamily="2" charset="-78"/>
              </a:rPr>
              <a:t>HashSet&lt;T&gt; and </a:t>
            </a:r>
            <a:r>
              <a:rPr lang="en-US" cap="none" dirty="0" err="1">
                <a:latin typeface="Tahoma" panose="020B0604030504040204" pitchFamily="34" charset="0"/>
                <a:cs typeface="B Lotus" panose="00000400000000000000" pitchFamily="2" charset="-78"/>
              </a:rPr>
              <a:t>SortedSet</a:t>
            </a:r>
            <a:r>
              <a:rPr lang="en-US" cap="none" dirty="0">
                <a:latin typeface="Tahoma" panose="020B0604030504040204" pitchFamily="34" charset="0"/>
                <a:cs typeface="B Lotus" panose="00000400000000000000" pitchFamily="2" charset="-78"/>
              </a:rPr>
              <a:t>&lt;T&gt;</a:t>
            </a:r>
          </a:p>
        </p:txBody>
      </p:sp>
      <p:sp>
        <p:nvSpPr>
          <p:cNvPr id="3" name="Content Placeholder 2">
            <a:extLst>
              <a:ext uri="{FF2B5EF4-FFF2-40B4-BE49-F238E27FC236}">
                <a16:creationId xmlns:a16="http://schemas.microsoft.com/office/drawing/2014/main" id="{E22DB625-3035-E58A-78AF-734BBE972FEE}"/>
              </a:ext>
            </a:extLst>
          </p:cNvPr>
          <p:cNvSpPr>
            <a:spLocks noGrp="1"/>
          </p:cNvSpPr>
          <p:nvPr>
            <p:ph idx="1"/>
          </p:nvPr>
        </p:nvSpPr>
        <p:spPr>
          <a:xfrm>
            <a:off x="184245" y="3375482"/>
            <a:ext cx="6353033" cy="6137007"/>
          </a:xfrm>
        </p:spPr>
        <p:txBody>
          <a:bodyPr>
            <a:normAutofit/>
          </a:bodyPr>
          <a:lstStyle/>
          <a:p>
            <a:pPr marL="0" indent="0" algn="r" rtl="1">
              <a:buNone/>
            </a:pPr>
            <a:r>
              <a:rPr lang="en-US" sz="2400" dirty="0" err="1">
                <a:latin typeface="Tahoma" panose="020B0604030504040204" pitchFamily="34" charset="0"/>
                <a:cs typeface="B Lotus" panose="00000400000000000000" pitchFamily="2" charset="-78"/>
              </a:rPr>
              <a:t>SortedSet</a:t>
            </a:r>
            <a:r>
              <a:rPr lang="en-US" sz="2400" dirty="0">
                <a:latin typeface="Tahoma" panose="020B0604030504040204" pitchFamily="34" charset="0"/>
                <a:cs typeface="B Lotus" panose="00000400000000000000" pitchFamily="2" charset="-78"/>
              </a:rPr>
              <a:t>&lt;T&gt;</a:t>
            </a:r>
            <a:r>
              <a:rPr lang="fa-IR" sz="2400" dirty="0">
                <a:latin typeface="Tahoma" panose="020B0604030504040204" pitchFamily="34" charset="0"/>
                <a:cs typeface="B Lotus" panose="00000400000000000000" pitchFamily="2" charset="-78"/>
              </a:rPr>
              <a:t> همه متدهای </a:t>
            </a:r>
            <a:r>
              <a:rPr lang="en-US" sz="2400" dirty="0">
                <a:latin typeface="Tahoma" panose="020B0604030504040204" pitchFamily="34" charset="0"/>
                <a:cs typeface="B Lotus" panose="00000400000000000000" pitchFamily="2" charset="-78"/>
              </a:rPr>
              <a:t>HashSet&lt;T&gt;</a:t>
            </a:r>
            <a:r>
              <a:rPr lang="fa-IR" sz="2400" dirty="0">
                <a:latin typeface="Tahoma" panose="020B0604030504040204" pitchFamily="34" charset="0"/>
                <a:cs typeface="B Lotus" panose="00000400000000000000" pitchFamily="2" charset="-78"/>
              </a:rPr>
              <a:t> رو داره به اضافه یک سری متد اضافه زیر:</a:t>
            </a:r>
            <a:endParaRPr lang="en-US" sz="2400" dirty="0">
              <a:latin typeface="Tahoma" panose="020B0604030504040204" pitchFamily="34" charset="0"/>
              <a:cs typeface="B Lotus" panose="00000400000000000000" pitchFamily="2" charset="-78"/>
            </a:endParaRPr>
          </a:p>
          <a:p>
            <a:pPr marL="0" indent="0" algn="r" rtl="1">
              <a:buNone/>
            </a:pPr>
            <a:endParaRPr lang="en-US" sz="2400" dirty="0">
              <a:latin typeface="Tahoma" panose="020B0604030504040204" pitchFamily="34" charset="0"/>
              <a:cs typeface="B Lotus" panose="00000400000000000000" pitchFamily="2" charset="-78"/>
            </a:endParaRPr>
          </a:p>
          <a:p>
            <a:pPr marL="0" indent="0" algn="r" rtl="1">
              <a:buNone/>
            </a:pPr>
            <a:endParaRPr lang="en-US" sz="2400" dirty="0">
              <a:latin typeface="Tahoma" panose="020B0604030504040204" pitchFamily="34" charset="0"/>
              <a:cs typeface="B Lotus" panose="00000400000000000000" pitchFamily="2" charset="-78"/>
            </a:endParaRPr>
          </a:p>
          <a:p>
            <a:pPr marL="0" indent="0" algn="r" rtl="1">
              <a:buNone/>
            </a:pPr>
            <a:endParaRPr lang="en-US" sz="2400" dirty="0">
              <a:latin typeface="Tahoma" panose="020B0604030504040204" pitchFamily="34" charset="0"/>
              <a:cs typeface="B Lotus" panose="00000400000000000000" pitchFamily="2" charset="-78"/>
            </a:endParaRPr>
          </a:p>
          <a:p>
            <a:pPr marL="0" indent="0" algn="r" rtl="1">
              <a:buNone/>
            </a:pPr>
            <a:endParaRPr lang="en-US" sz="2400" dirty="0">
              <a:latin typeface="Tahoma" panose="020B0604030504040204" pitchFamily="34" charset="0"/>
              <a:cs typeface="B Lotus" panose="00000400000000000000" pitchFamily="2" charset="-78"/>
            </a:endParaRPr>
          </a:p>
          <a:p>
            <a:pPr marL="0" indent="0" algn="r" rtl="1">
              <a:buNone/>
            </a:pPr>
            <a:r>
              <a:rPr lang="fa-IR" sz="2400" dirty="0">
                <a:latin typeface="Tahoma" panose="020B0604030504040204" pitchFamily="34" charset="0"/>
                <a:cs typeface="B Lotus" panose="00000400000000000000" pitchFamily="2" charset="-78"/>
              </a:rPr>
              <a:t>اینم یه مثال از </a:t>
            </a:r>
            <a:r>
              <a:rPr lang="en-US" sz="2400" dirty="0" err="1">
                <a:latin typeface="Tahoma" panose="020B0604030504040204" pitchFamily="34" charset="0"/>
                <a:cs typeface="B Lotus" panose="00000400000000000000" pitchFamily="2" charset="-78"/>
              </a:rPr>
              <a:t>SortedList</a:t>
            </a:r>
            <a:r>
              <a:rPr lang="en-US" sz="2400" dirty="0">
                <a:latin typeface="Tahoma" panose="020B0604030504040204" pitchFamily="34" charset="0"/>
                <a:cs typeface="B Lotus" panose="00000400000000000000" pitchFamily="2" charset="-78"/>
              </a:rPr>
              <a:t>&lt;T&gt;</a:t>
            </a:r>
            <a:endParaRPr lang="fa-IR" sz="2400" dirty="0">
              <a:latin typeface="Tahoma" panose="020B0604030504040204" pitchFamily="34" charset="0"/>
              <a:cs typeface="B Lotus" panose="00000400000000000000" pitchFamily="2" charset="-78"/>
            </a:endParaRPr>
          </a:p>
          <a:p>
            <a:pPr marL="0" indent="0" algn="r" rtl="1">
              <a:buNone/>
            </a:pPr>
            <a:endParaRPr lang="fa-IR" sz="2400" dirty="0">
              <a:latin typeface="Tahoma" panose="020B0604030504040204" pitchFamily="34" charset="0"/>
              <a:cs typeface="B Lotus" panose="00000400000000000000" pitchFamily="2" charset="-78"/>
            </a:endParaRPr>
          </a:p>
        </p:txBody>
      </p:sp>
      <p:pic>
        <p:nvPicPr>
          <p:cNvPr id="4" name="Picture 3">
            <a:extLst>
              <a:ext uri="{FF2B5EF4-FFF2-40B4-BE49-F238E27FC236}">
                <a16:creationId xmlns:a16="http://schemas.microsoft.com/office/drawing/2014/main" id="{4B99371C-3100-3999-D0B8-E9AC100CA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3946" y="968991"/>
            <a:ext cx="982639" cy="1821535"/>
          </a:xfrm>
          <a:prstGeom prst="rect">
            <a:avLst/>
          </a:prstGeom>
        </p:spPr>
      </p:pic>
      <p:pic>
        <p:nvPicPr>
          <p:cNvPr id="6" name="Picture 5">
            <a:extLst>
              <a:ext uri="{FF2B5EF4-FFF2-40B4-BE49-F238E27FC236}">
                <a16:creationId xmlns:a16="http://schemas.microsoft.com/office/drawing/2014/main" id="{A86D6880-CE9D-30B5-0113-6F334B755250}"/>
              </a:ext>
            </a:extLst>
          </p:cNvPr>
          <p:cNvPicPr>
            <a:picLocks noChangeAspect="1"/>
          </p:cNvPicPr>
          <p:nvPr/>
        </p:nvPicPr>
        <p:blipFill>
          <a:blip r:embed="rId4"/>
          <a:stretch>
            <a:fillRect/>
          </a:stretch>
        </p:blipFill>
        <p:spPr>
          <a:xfrm>
            <a:off x="265620" y="4333844"/>
            <a:ext cx="6326760" cy="771556"/>
          </a:xfrm>
          <a:prstGeom prst="rect">
            <a:avLst/>
          </a:prstGeom>
        </p:spPr>
      </p:pic>
      <p:pic>
        <p:nvPicPr>
          <p:cNvPr id="9" name="Picture 8">
            <a:extLst>
              <a:ext uri="{FF2B5EF4-FFF2-40B4-BE49-F238E27FC236}">
                <a16:creationId xmlns:a16="http://schemas.microsoft.com/office/drawing/2014/main" id="{58AB07EB-6EB3-E843-D9F0-5C6204B44DAB}"/>
              </a:ext>
            </a:extLst>
          </p:cNvPr>
          <p:cNvPicPr>
            <a:picLocks noChangeAspect="1"/>
          </p:cNvPicPr>
          <p:nvPr/>
        </p:nvPicPr>
        <p:blipFill>
          <a:blip r:embed="rId5"/>
          <a:stretch>
            <a:fillRect/>
          </a:stretch>
        </p:blipFill>
        <p:spPr>
          <a:xfrm>
            <a:off x="320722" y="6491254"/>
            <a:ext cx="6107483" cy="966822"/>
          </a:xfrm>
          <a:prstGeom prst="rect">
            <a:avLst/>
          </a:prstGeom>
        </p:spPr>
      </p:pic>
    </p:spTree>
    <p:extLst>
      <p:ext uri="{BB962C8B-B14F-4D97-AF65-F5344CB8AC3E}">
        <p14:creationId xmlns:p14="http://schemas.microsoft.com/office/powerpoint/2010/main" val="2534908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2416-B3DD-920F-1E2D-AC63810A536E}"/>
              </a:ext>
            </a:extLst>
          </p:cNvPr>
          <p:cNvSpPr>
            <a:spLocks noGrp="1"/>
          </p:cNvSpPr>
          <p:nvPr>
            <p:ph type="title"/>
          </p:nvPr>
        </p:nvSpPr>
        <p:spPr/>
        <p:txBody>
          <a:bodyPr/>
          <a:lstStyle/>
          <a:p>
            <a:pPr algn="ctr"/>
            <a:r>
              <a:rPr lang="en-US" cap="none" dirty="0">
                <a:latin typeface="Tahoma" panose="020B0604030504040204" pitchFamily="34" charset="0"/>
                <a:cs typeface="B Lotus" panose="00000400000000000000" pitchFamily="2" charset="-78"/>
              </a:rPr>
              <a:t>List&lt;T&gt; and </a:t>
            </a:r>
            <a:r>
              <a:rPr lang="en-US" cap="none" dirty="0" err="1">
                <a:latin typeface="Tahoma" panose="020B0604030504040204" pitchFamily="34" charset="0"/>
                <a:cs typeface="B Lotus" panose="00000400000000000000" pitchFamily="2" charset="-78"/>
              </a:rPr>
              <a:t>ArrayList</a:t>
            </a:r>
            <a:endParaRPr lang="en-US" cap="none" dirty="0">
              <a:latin typeface="Tahoma" panose="020B0604030504040204" pitchFamily="34" charset="0"/>
              <a:cs typeface="B Lotus" panose="00000400000000000000" pitchFamily="2" charset="-78"/>
            </a:endParaRPr>
          </a:p>
        </p:txBody>
      </p:sp>
      <p:sp>
        <p:nvSpPr>
          <p:cNvPr id="3" name="Content Placeholder 2">
            <a:extLst>
              <a:ext uri="{FF2B5EF4-FFF2-40B4-BE49-F238E27FC236}">
                <a16:creationId xmlns:a16="http://schemas.microsoft.com/office/drawing/2014/main" id="{E22DB625-3035-E58A-78AF-734BBE972FEE}"/>
              </a:ext>
            </a:extLst>
          </p:cNvPr>
          <p:cNvSpPr>
            <a:spLocks noGrp="1"/>
          </p:cNvSpPr>
          <p:nvPr>
            <p:ph idx="1"/>
          </p:nvPr>
        </p:nvSpPr>
        <p:spPr>
          <a:xfrm>
            <a:off x="184245" y="3375482"/>
            <a:ext cx="6353033" cy="6137007"/>
          </a:xfrm>
        </p:spPr>
        <p:txBody>
          <a:bodyPr>
            <a:normAutofit/>
          </a:bodyPr>
          <a:lstStyle/>
          <a:p>
            <a:pPr marL="0" indent="0" algn="r" rtl="1">
              <a:buNone/>
            </a:pPr>
            <a:r>
              <a:rPr lang="fa-IR" sz="2400" dirty="0">
                <a:latin typeface="Tahoma" panose="020B0604030504040204" pitchFamily="34" charset="0"/>
                <a:cs typeface="B Lotus" panose="00000400000000000000" pitchFamily="2" charset="-78"/>
              </a:rPr>
              <a:t>هر دو کلاس </a:t>
            </a:r>
            <a:r>
              <a:rPr lang="en-US" sz="2400" dirty="0" err="1">
                <a:latin typeface="Tahoma" panose="020B0604030504040204" pitchFamily="34" charset="0"/>
                <a:cs typeface="B Lotus" panose="00000400000000000000" pitchFamily="2" charset="-78"/>
              </a:rPr>
              <a:t>ArrayList</a:t>
            </a:r>
            <a:r>
              <a:rPr lang="fa-IR" sz="2400" dirty="0">
                <a:latin typeface="Tahoma" panose="020B0604030504040204" pitchFamily="34" charset="0"/>
                <a:cs typeface="B Lotus" panose="00000400000000000000" pitchFamily="2" charset="-78"/>
              </a:rPr>
              <a:t> و </a:t>
            </a:r>
            <a:r>
              <a:rPr lang="en-US" sz="2400" dirty="0">
                <a:latin typeface="Tahoma" panose="020B0604030504040204" pitchFamily="34" charset="0"/>
                <a:cs typeface="B Lotus" panose="00000400000000000000" pitchFamily="2" charset="-78"/>
              </a:rPr>
              <a:t>List&lt;T&gt;</a:t>
            </a:r>
            <a:r>
              <a:rPr lang="fa-IR" sz="2400" dirty="0">
                <a:latin typeface="Tahoma" panose="020B0604030504040204" pitchFamily="34" charset="0"/>
                <a:cs typeface="B Lotus" panose="00000400000000000000" pitchFamily="2" charset="-78"/>
              </a:rPr>
              <a:t> سازنده‌هایی دارند که یک </a:t>
            </a:r>
            <a:r>
              <a:rPr lang="en-US" sz="2400" dirty="0">
                <a:latin typeface="Tahoma" panose="020B0604030504040204" pitchFamily="34" charset="0"/>
                <a:cs typeface="B Lotus" panose="00000400000000000000" pitchFamily="2" charset="-78"/>
              </a:rPr>
              <a:t>collection</a:t>
            </a:r>
            <a:r>
              <a:rPr lang="fa-IR" sz="2400" dirty="0">
                <a:latin typeface="Tahoma" panose="020B0604030504040204" pitchFamily="34" charset="0"/>
                <a:cs typeface="B Lotus" panose="00000400000000000000" pitchFamily="2" charset="-78"/>
              </a:rPr>
              <a:t> به عنوان ورودی میگیره و یه آبجکت جدید از اون میسازه. این کار همه عناصر </a:t>
            </a:r>
            <a:r>
              <a:rPr lang="en-US" sz="2400" dirty="0">
                <a:latin typeface="Tahoma" panose="020B0604030504040204" pitchFamily="34" charset="0"/>
                <a:cs typeface="B Lotus" panose="00000400000000000000" pitchFamily="2" charset="-78"/>
              </a:rPr>
              <a:t>collection</a:t>
            </a:r>
            <a:r>
              <a:rPr lang="fa-IR" sz="2400" dirty="0">
                <a:latin typeface="Tahoma" panose="020B0604030504040204" pitchFamily="34" charset="0"/>
                <a:cs typeface="B Lotus" panose="00000400000000000000" pitchFamily="2" charset="-78"/>
              </a:rPr>
              <a:t> موجود را در آبجکت جدید ذخیره میکنه.</a:t>
            </a:r>
          </a:p>
        </p:txBody>
      </p:sp>
      <p:pic>
        <p:nvPicPr>
          <p:cNvPr id="4" name="Picture 3">
            <a:extLst>
              <a:ext uri="{FF2B5EF4-FFF2-40B4-BE49-F238E27FC236}">
                <a16:creationId xmlns:a16="http://schemas.microsoft.com/office/drawing/2014/main" id="{4B99371C-3100-3999-D0B8-E9AC100CA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3946" y="968991"/>
            <a:ext cx="982639" cy="1821535"/>
          </a:xfrm>
          <a:prstGeom prst="rect">
            <a:avLst/>
          </a:prstGeom>
        </p:spPr>
      </p:pic>
      <p:pic>
        <p:nvPicPr>
          <p:cNvPr id="6" name="Picture 5">
            <a:extLst>
              <a:ext uri="{FF2B5EF4-FFF2-40B4-BE49-F238E27FC236}">
                <a16:creationId xmlns:a16="http://schemas.microsoft.com/office/drawing/2014/main" id="{C0DE2809-51D7-4CC2-59A5-D42B4FC8D13D}"/>
              </a:ext>
            </a:extLst>
          </p:cNvPr>
          <p:cNvPicPr>
            <a:picLocks noChangeAspect="1"/>
          </p:cNvPicPr>
          <p:nvPr/>
        </p:nvPicPr>
        <p:blipFill>
          <a:blip r:embed="rId4"/>
          <a:stretch>
            <a:fillRect/>
          </a:stretch>
        </p:blipFill>
        <p:spPr>
          <a:xfrm>
            <a:off x="398729" y="4953000"/>
            <a:ext cx="4572418" cy="3581400"/>
          </a:xfrm>
          <a:prstGeom prst="rect">
            <a:avLst/>
          </a:prstGeom>
        </p:spPr>
      </p:pic>
    </p:spTree>
    <p:extLst>
      <p:ext uri="{BB962C8B-B14F-4D97-AF65-F5344CB8AC3E}">
        <p14:creationId xmlns:p14="http://schemas.microsoft.com/office/powerpoint/2010/main" val="1062297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2416-B3DD-920F-1E2D-AC63810A536E}"/>
              </a:ext>
            </a:extLst>
          </p:cNvPr>
          <p:cNvSpPr>
            <a:spLocks noGrp="1"/>
          </p:cNvSpPr>
          <p:nvPr>
            <p:ph type="title"/>
          </p:nvPr>
        </p:nvSpPr>
        <p:spPr/>
        <p:txBody>
          <a:bodyPr/>
          <a:lstStyle/>
          <a:p>
            <a:pPr algn="ctr"/>
            <a:r>
              <a:rPr lang="en-US" cap="none" dirty="0">
                <a:latin typeface="Tahoma" panose="020B0604030504040204" pitchFamily="34" charset="0"/>
                <a:cs typeface="B Lotus" panose="00000400000000000000" pitchFamily="2" charset="-78"/>
              </a:rPr>
              <a:t>List&lt;T&gt; and </a:t>
            </a:r>
            <a:r>
              <a:rPr lang="en-US" cap="none" dirty="0" err="1">
                <a:latin typeface="Tahoma" panose="020B0604030504040204" pitchFamily="34" charset="0"/>
                <a:cs typeface="B Lotus" panose="00000400000000000000" pitchFamily="2" charset="-78"/>
              </a:rPr>
              <a:t>ArrayList</a:t>
            </a:r>
            <a:endParaRPr lang="en-US" cap="none" dirty="0">
              <a:latin typeface="Tahoma" panose="020B0604030504040204" pitchFamily="34" charset="0"/>
              <a:cs typeface="B Lotus" panose="00000400000000000000" pitchFamily="2" charset="-78"/>
            </a:endParaRPr>
          </a:p>
        </p:txBody>
      </p:sp>
      <p:sp>
        <p:nvSpPr>
          <p:cNvPr id="3" name="Content Placeholder 2">
            <a:extLst>
              <a:ext uri="{FF2B5EF4-FFF2-40B4-BE49-F238E27FC236}">
                <a16:creationId xmlns:a16="http://schemas.microsoft.com/office/drawing/2014/main" id="{E22DB625-3035-E58A-78AF-734BBE972FEE}"/>
              </a:ext>
            </a:extLst>
          </p:cNvPr>
          <p:cNvSpPr>
            <a:spLocks noGrp="1"/>
          </p:cNvSpPr>
          <p:nvPr>
            <p:ph idx="1"/>
          </p:nvPr>
        </p:nvSpPr>
        <p:spPr>
          <a:xfrm>
            <a:off x="184245" y="3375482"/>
            <a:ext cx="6353033" cy="6137007"/>
          </a:xfrm>
        </p:spPr>
        <p:txBody>
          <a:bodyPr>
            <a:normAutofit/>
          </a:bodyPr>
          <a:lstStyle/>
          <a:p>
            <a:pPr marL="0" indent="0" algn="r" rtl="1">
              <a:buNone/>
            </a:pPr>
            <a:r>
              <a:rPr lang="fa-IR" sz="2400" dirty="0">
                <a:latin typeface="Tahoma" panose="020B0604030504040204" pitchFamily="34" charset="0"/>
                <a:cs typeface="B Lotus" panose="00000400000000000000" pitchFamily="2" charset="-78"/>
              </a:rPr>
              <a:t>مثال زیر کاربرد بخشی از متدهای موجود در این کلاس‌هاست:</a:t>
            </a:r>
          </a:p>
        </p:txBody>
      </p:sp>
      <p:pic>
        <p:nvPicPr>
          <p:cNvPr id="4" name="Picture 3">
            <a:extLst>
              <a:ext uri="{FF2B5EF4-FFF2-40B4-BE49-F238E27FC236}">
                <a16:creationId xmlns:a16="http://schemas.microsoft.com/office/drawing/2014/main" id="{4B99371C-3100-3999-D0B8-E9AC100CA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3946" y="968991"/>
            <a:ext cx="982639" cy="1821535"/>
          </a:xfrm>
          <a:prstGeom prst="rect">
            <a:avLst/>
          </a:prstGeom>
        </p:spPr>
      </p:pic>
      <p:pic>
        <p:nvPicPr>
          <p:cNvPr id="7" name="Picture 6">
            <a:extLst>
              <a:ext uri="{FF2B5EF4-FFF2-40B4-BE49-F238E27FC236}">
                <a16:creationId xmlns:a16="http://schemas.microsoft.com/office/drawing/2014/main" id="{CE66D3C5-37F5-5546-EB5B-1B7CF1225568}"/>
              </a:ext>
            </a:extLst>
          </p:cNvPr>
          <p:cNvPicPr>
            <a:picLocks noChangeAspect="1"/>
          </p:cNvPicPr>
          <p:nvPr/>
        </p:nvPicPr>
        <p:blipFill>
          <a:blip r:embed="rId4"/>
          <a:stretch>
            <a:fillRect/>
          </a:stretch>
        </p:blipFill>
        <p:spPr>
          <a:xfrm>
            <a:off x="653179" y="4078045"/>
            <a:ext cx="5652086" cy="4858964"/>
          </a:xfrm>
          <a:prstGeom prst="rect">
            <a:avLst/>
          </a:prstGeom>
        </p:spPr>
      </p:pic>
    </p:spTree>
    <p:extLst>
      <p:ext uri="{BB962C8B-B14F-4D97-AF65-F5344CB8AC3E}">
        <p14:creationId xmlns:p14="http://schemas.microsoft.com/office/powerpoint/2010/main" val="1242222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2416-B3DD-920F-1E2D-AC63810A536E}"/>
              </a:ext>
            </a:extLst>
          </p:cNvPr>
          <p:cNvSpPr>
            <a:spLocks noGrp="1"/>
          </p:cNvSpPr>
          <p:nvPr>
            <p:ph type="title"/>
          </p:nvPr>
        </p:nvSpPr>
        <p:spPr/>
        <p:txBody>
          <a:bodyPr/>
          <a:lstStyle/>
          <a:p>
            <a:pPr algn="ctr"/>
            <a:r>
              <a:rPr lang="en-US" cap="none" dirty="0">
                <a:latin typeface="Tahoma" panose="020B0604030504040204" pitchFamily="34" charset="0"/>
                <a:cs typeface="B Lotus" panose="00000400000000000000" pitchFamily="2" charset="-78"/>
              </a:rPr>
              <a:t>List&lt;T&gt; and </a:t>
            </a:r>
            <a:r>
              <a:rPr lang="en-US" cap="none" dirty="0" err="1">
                <a:latin typeface="Tahoma" panose="020B0604030504040204" pitchFamily="34" charset="0"/>
                <a:cs typeface="B Lotus" panose="00000400000000000000" pitchFamily="2" charset="-78"/>
              </a:rPr>
              <a:t>ArrayList</a:t>
            </a:r>
            <a:endParaRPr lang="en-US" cap="none" dirty="0">
              <a:latin typeface="Tahoma" panose="020B0604030504040204" pitchFamily="34" charset="0"/>
              <a:cs typeface="B Lotus" panose="00000400000000000000" pitchFamily="2" charset="-78"/>
            </a:endParaRPr>
          </a:p>
        </p:txBody>
      </p:sp>
      <p:sp>
        <p:nvSpPr>
          <p:cNvPr id="3" name="Content Placeholder 2">
            <a:extLst>
              <a:ext uri="{FF2B5EF4-FFF2-40B4-BE49-F238E27FC236}">
                <a16:creationId xmlns:a16="http://schemas.microsoft.com/office/drawing/2014/main" id="{E22DB625-3035-E58A-78AF-734BBE972FEE}"/>
              </a:ext>
            </a:extLst>
          </p:cNvPr>
          <p:cNvSpPr>
            <a:spLocks noGrp="1"/>
          </p:cNvSpPr>
          <p:nvPr>
            <p:ph idx="1"/>
          </p:nvPr>
        </p:nvSpPr>
        <p:spPr>
          <a:xfrm>
            <a:off x="184245" y="3375482"/>
            <a:ext cx="6353033" cy="6137007"/>
          </a:xfrm>
        </p:spPr>
        <p:txBody>
          <a:bodyPr>
            <a:normAutofit/>
          </a:bodyPr>
          <a:lstStyle/>
          <a:p>
            <a:pPr marL="0" indent="0" algn="r" rtl="1">
              <a:buNone/>
            </a:pPr>
            <a:r>
              <a:rPr lang="fa-IR" sz="2400" dirty="0">
                <a:latin typeface="Tahoma" panose="020B0604030504040204" pitchFamily="34" charset="0"/>
                <a:cs typeface="B Lotus" panose="00000400000000000000" pitchFamily="2" charset="-78"/>
              </a:rPr>
              <a:t>کلاس غیرجنریک </a:t>
            </a:r>
            <a:r>
              <a:rPr lang="en-US" sz="2400" dirty="0" err="1">
                <a:latin typeface="Tahoma" panose="020B0604030504040204" pitchFamily="34" charset="0"/>
                <a:cs typeface="B Lotus" panose="00000400000000000000" pitchFamily="2" charset="-78"/>
              </a:rPr>
              <a:t>ArrayList</a:t>
            </a:r>
            <a:r>
              <a:rPr lang="fa-IR" sz="2400" dirty="0">
                <a:latin typeface="Tahoma" panose="020B0604030504040204" pitchFamily="34" charset="0"/>
                <a:cs typeface="B Lotus" panose="00000400000000000000" pitchFamily="2" charset="-78"/>
              </a:rPr>
              <a:t> نیاز به تبدیل‌های زیادی داره، این مثال رو ببینید:</a:t>
            </a:r>
            <a:endParaRPr lang="en-US" sz="2400" dirty="0">
              <a:latin typeface="Tahoma" panose="020B0604030504040204" pitchFamily="34" charset="0"/>
              <a:cs typeface="B Lotus" panose="00000400000000000000" pitchFamily="2" charset="-78"/>
            </a:endParaRPr>
          </a:p>
          <a:p>
            <a:pPr marL="0" indent="0" algn="r" rtl="1">
              <a:buNone/>
            </a:pPr>
            <a:endParaRPr lang="en-US" sz="2400" dirty="0">
              <a:latin typeface="Tahoma" panose="020B0604030504040204" pitchFamily="34" charset="0"/>
              <a:cs typeface="B Lotus" panose="00000400000000000000" pitchFamily="2" charset="-78"/>
            </a:endParaRPr>
          </a:p>
          <a:p>
            <a:pPr marL="0" indent="0" algn="r" rtl="1">
              <a:buNone/>
            </a:pPr>
            <a:endParaRPr lang="en-US" sz="2400" dirty="0">
              <a:latin typeface="Tahoma" panose="020B0604030504040204" pitchFamily="34" charset="0"/>
              <a:cs typeface="B Lotus" panose="00000400000000000000" pitchFamily="2" charset="-78"/>
            </a:endParaRPr>
          </a:p>
          <a:p>
            <a:pPr marL="0" indent="0" algn="r" rtl="1">
              <a:buNone/>
            </a:pPr>
            <a:endParaRPr lang="en-US" sz="2400" dirty="0">
              <a:latin typeface="Tahoma" panose="020B0604030504040204" pitchFamily="34" charset="0"/>
              <a:cs typeface="B Lotus" panose="00000400000000000000" pitchFamily="2" charset="-78"/>
            </a:endParaRPr>
          </a:p>
          <a:p>
            <a:pPr marL="0" indent="0" algn="r" rtl="1">
              <a:buNone/>
            </a:pPr>
            <a:endParaRPr lang="en-US" sz="2400" dirty="0">
              <a:latin typeface="Tahoma" panose="020B0604030504040204" pitchFamily="34" charset="0"/>
              <a:cs typeface="B Lotus" panose="00000400000000000000" pitchFamily="2" charset="-78"/>
            </a:endParaRPr>
          </a:p>
          <a:p>
            <a:pPr marL="0" indent="0" algn="r" rtl="1">
              <a:buNone/>
            </a:pPr>
            <a:r>
              <a:rPr lang="fa-IR" sz="2400" dirty="0">
                <a:latin typeface="Tahoma" panose="020B0604030504040204" pitchFamily="34" charset="0"/>
                <a:cs typeface="B Lotus" panose="00000400000000000000" pitchFamily="2" charset="-78"/>
              </a:rPr>
              <a:t>همچنین احتمال وقوع خطا هنگام اجرا نیز بالا میره.</a:t>
            </a:r>
          </a:p>
          <a:p>
            <a:pPr marL="0" indent="0" algn="r" rtl="1">
              <a:buNone/>
            </a:pPr>
            <a:r>
              <a:rPr lang="en-US" sz="2400" dirty="0" err="1">
                <a:latin typeface="Tahoma" panose="020B0604030504040204" pitchFamily="34" charset="0"/>
                <a:cs typeface="B Lotus" panose="00000400000000000000" pitchFamily="2" charset="-78"/>
              </a:rPr>
              <a:t>ArrayList</a:t>
            </a:r>
            <a:r>
              <a:rPr lang="fa-IR" sz="2400" dirty="0">
                <a:latin typeface="Tahoma" panose="020B0604030504040204" pitchFamily="34" charset="0"/>
                <a:cs typeface="B Lotus" panose="00000400000000000000" pitchFamily="2" charset="-78"/>
              </a:rPr>
              <a:t> از نظر عملکرد شبیه </a:t>
            </a:r>
            <a:r>
              <a:rPr lang="en-US" sz="2400" dirty="0">
                <a:latin typeface="Tahoma" panose="020B0604030504040204" pitchFamily="34" charset="0"/>
                <a:cs typeface="B Lotus" panose="00000400000000000000" pitchFamily="2" charset="-78"/>
              </a:rPr>
              <a:t>List&lt;object&gt;</a:t>
            </a:r>
            <a:r>
              <a:rPr lang="fa-IR" sz="2400" dirty="0">
                <a:latin typeface="Tahoma" panose="020B0604030504040204" pitchFamily="34" charset="0"/>
                <a:cs typeface="B Lotus" panose="00000400000000000000" pitchFamily="2" charset="-78"/>
              </a:rPr>
              <a:t> هست و برای مواقعی که شما نیاز به لیستی از عناصر با نوع های مختلف دارید میتونه مفید باشه.</a:t>
            </a:r>
            <a:endParaRPr lang="en-US" sz="2400" dirty="0">
              <a:latin typeface="Tahoma" panose="020B0604030504040204" pitchFamily="34" charset="0"/>
              <a:cs typeface="B Lotus" panose="00000400000000000000" pitchFamily="2" charset="-78"/>
            </a:endParaRPr>
          </a:p>
          <a:p>
            <a:pPr marL="0" indent="0" algn="r" rtl="1">
              <a:buNone/>
            </a:pPr>
            <a:r>
              <a:rPr lang="fa-IR" sz="2400" dirty="0">
                <a:latin typeface="Tahoma" panose="020B0604030504040204" pitchFamily="34" charset="0"/>
                <a:cs typeface="B Lotus" panose="00000400000000000000" pitchFamily="2" charset="-78"/>
              </a:rPr>
              <a:t>با استفاده از متدهای </a:t>
            </a:r>
            <a:r>
              <a:rPr lang="en-US" sz="2400" dirty="0">
                <a:latin typeface="Tahoma" panose="020B0604030504040204" pitchFamily="34" charset="0"/>
                <a:cs typeface="B Lotus" panose="00000400000000000000" pitchFamily="2" charset="-78"/>
              </a:rPr>
              <a:t>cast</a:t>
            </a:r>
            <a:r>
              <a:rPr lang="fa-IR" sz="2400" dirty="0">
                <a:latin typeface="Tahoma" panose="020B0604030504040204" pitchFamily="34" charset="0"/>
                <a:cs typeface="B Lotus" panose="00000400000000000000" pitchFamily="2" charset="-78"/>
              </a:rPr>
              <a:t> و </a:t>
            </a:r>
            <a:r>
              <a:rPr lang="en-US" sz="2400" dirty="0" err="1">
                <a:latin typeface="Tahoma" panose="020B0604030504040204" pitchFamily="34" charset="0"/>
                <a:cs typeface="B Lotus" panose="00000400000000000000" pitchFamily="2" charset="-78"/>
              </a:rPr>
              <a:t>ToList</a:t>
            </a:r>
            <a:r>
              <a:rPr lang="fa-IR" sz="2400" dirty="0">
                <a:latin typeface="Tahoma" panose="020B0604030504040204" pitchFamily="34" charset="0"/>
                <a:cs typeface="B Lotus" panose="00000400000000000000" pitchFamily="2" charset="-78"/>
              </a:rPr>
              <a:t> در فضای نام </a:t>
            </a:r>
            <a:r>
              <a:rPr lang="en-US" sz="2400" dirty="0" err="1">
                <a:latin typeface="Tahoma" panose="020B0604030504040204" pitchFamily="34" charset="0"/>
                <a:cs typeface="B Lotus" panose="00000400000000000000" pitchFamily="2" charset="-78"/>
              </a:rPr>
              <a:t>system.Linq</a:t>
            </a:r>
            <a:r>
              <a:rPr lang="fa-IR" sz="2400" dirty="0">
                <a:latin typeface="Tahoma" panose="020B0604030504040204" pitchFamily="34" charset="0"/>
                <a:cs typeface="B Lotus" panose="00000400000000000000" pitchFamily="2" charset="-78"/>
              </a:rPr>
              <a:t> میتونیم یک </a:t>
            </a:r>
            <a:r>
              <a:rPr lang="en-US" sz="2400" dirty="0" err="1">
                <a:latin typeface="Tahoma" panose="020B0604030504040204" pitchFamily="34" charset="0"/>
                <a:cs typeface="B Lotus" panose="00000400000000000000" pitchFamily="2" charset="-78"/>
              </a:rPr>
              <a:t>ArrayList</a:t>
            </a:r>
            <a:r>
              <a:rPr lang="fa-IR" sz="2400" dirty="0">
                <a:latin typeface="Tahoma" panose="020B0604030504040204" pitchFamily="34" charset="0"/>
                <a:cs typeface="B Lotus" panose="00000400000000000000" pitchFamily="2" charset="-78"/>
              </a:rPr>
              <a:t> رو به </a:t>
            </a:r>
            <a:r>
              <a:rPr lang="en-US" sz="2400" dirty="0">
                <a:latin typeface="Tahoma" panose="020B0604030504040204" pitchFamily="34" charset="0"/>
                <a:cs typeface="B Lotus" panose="00000400000000000000" pitchFamily="2" charset="-78"/>
              </a:rPr>
              <a:t>List&lt;T&gt;</a:t>
            </a:r>
            <a:r>
              <a:rPr lang="fa-IR" sz="2400" dirty="0">
                <a:latin typeface="Tahoma" panose="020B0604030504040204" pitchFamily="34" charset="0"/>
                <a:cs typeface="B Lotus" panose="00000400000000000000" pitchFamily="2" charset="-78"/>
              </a:rPr>
              <a:t> تبدیل کنیم.</a:t>
            </a:r>
          </a:p>
        </p:txBody>
      </p:sp>
      <p:pic>
        <p:nvPicPr>
          <p:cNvPr id="4" name="Picture 3">
            <a:extLst>
              <a:ext uri="{FF2B5EF4-FFF2-40B4-BE49-F238E27FC236}">
                <a16:creationId xmlns:a16="http://schemas.microsoft.com/office/drawing/2014/main" id="{4B99371C-3100-3999-D0B8-E9AC100CA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3946" y="968991"/>
            <a:ext cx="982639" cy="1821535"/>
          </a:xfrm>
          <a:prstGeom prst="rect">
            <a:avLst/>
          </a:prstGeom>
        </p:spPr>
      </p:pic>
      <p:pic>
        <p:nvPicPr>
          <p:cNvPr id="6" name="Picture 5">
            <a:extLst>
              <a:ext uri="{FF2B5EF4-FFF2-40B4-BE49-F238E27FC236}">
                <a16:creationId xmlns:a16="http://schemas.microsoft.com/office/drawing/2014/main" id="{FCB13BA5-C6F2-9BD6-8DC9-480C372959E3}"/>
              </a:ext>
            </a:extLst>
          </p:cNvPr>
          <p:cNvPicPr>
            <a:picLocks noChangeAspect="1"/>
          </p:cNvPicPr>
          <p:nvPr/>
        </p:nvPicPr>
        <p:blipFill>
          <a:blip r:embed="rId4"/>
          <a:stretch>
            <a:fillRect/>
          </a:stretch>
        </p:blipFill>
        <p:spPr>
          <a:xfrm>
            <a:off x="398728" y="4181429"/>
            <a:ext cx="4709331" cy="1257346"/>
          </a:xfrm>
          <a:prstGeom prst="rect">
            <a:avLst/>
          </a:prstGeom>
        </p:spPr>
      </p:pic>
      <p:pic>
        <p:nvPicPr>
          <p:cNvPr id="9" name="Picture 8">
            <a:extLst>
              <a:ext uri="{FF2B5EF4-FFF2-40B4-BE49-F238E27FC236}">
                <a16:creationId xmlns:a16="http://schemas.microsoft.com/office/drawing/2014/main" id="{7B0C05BB-EA25-471E-D6EF-8F692DACB529}"/>
              </a:ext>
            </a:extLst>
          </p:cNvPr>
          <p:cNvPicPr>
            <a:picLocks noChangeAspect="1"/>
          </p:cNvPicPr>
          <p:nvPr/>
        </p:nvPicPr>
        <p:blipFill>
          <a:blip r:embed="rId5"/>
          <a:stretch>
            <a:fillRect/>
          </a:stretch>
        </p:blipFill>
        <p:spPr>
          <a:xfrm>
            <a:off x="398728" y="8534109"/>
            <a:ext cx="4788980" cy="752766"/>
          </a:xfrm>
          <a:prstGeom prst="rect">
            <a:avLst/>
          </a:prstGeom>
        </p:spPr>
      </p:pic>
    </p:spTree>
    <p:extLst>
      <p:ext uri="{BB962C8B-B14F-4D97-AF65-F5344CB8AC3E}">
        <p14:creationId xmlns:p14="http://schemas.microsoft.com/office/powerpoint/2010/main" val="2821166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2416-B3DD-920F-1E2D-AC63810A536E}"/>
              </a:ext>
            </a:extLst>
          </p:cNvPr>
          <p:cNvSpPr>
            <a:spLocks noGrp="1"/>
          </p:cNvSpPr>
          <p:nvPr>
            <p:ph type="title"/>
          </p:nvPr>
        </p:nvSpPr>
        <p:spPr/>
        <p:txBody>
          <a:bodyPr/>
          <a:lstStyle/>
          <a:p>
            <a:pPr algn="ctr"/>
            <a:r>
              <a:rPr lang="en-US" cap="none" dirty="0">
                <a:latin typeface="Tahoma" panose="020B0604030504040204" pitchFamily="34" charset="0"/>
                <a:cs typeface="B Lotus" panose="00000400000000000000" pitchFamily="2" charset="-78"/>
              </a:rPr>
              <a:t>LinkedList&lt;T&gt;</a:t>
            </a:r>
          </a:p>
        </p:txBody>
      </p:sp>
      <p:sp>
        <p:nvSpPr>
          <p:cNvPr id="3" name="Content Placeholder 2">
            <a:extLst>
              <a:ext uri="{FF2B5EF4-FFF2-40B4-BE49-F238E27FC236}">
                <a16:creationId xmlns:a16="http://schemas.microsoft.com/office/drawing/2014/main" id="{E22DB625-3035-E58A-78AF-734BBE972FEE}"/>
              </a:ext>
            </a:extLst>
          </p:cNvPr>
          <p:cNvSpPr>
            <a:spLocks noGrp="1"/>
          </p:cNvSpPr>
          <p:nvPr>
            <p:ph idx="1"/>
          </p:nvPr>
        </p:nvSpPr>
        <p:spPr>
          <a:xfrm>
            <a:off x="184245" y="3375482"/>
            <a:ext cx="6353033" cy="6137007"/>
          </a:xfrm>
        </p:spPr>
        <p:txBody>
          <a:bodyPr>
            <a:normAutofit/>
          </a:bodyPr>
          <a:lstStyle/>
          <a:p>
            <a:pPr marL="0" indent="0" algn="l">
              <a:buNone/>
            </a:pPr>
            <a:r>
              <a:rPr lang="en-US" sz="2400" dirty="0">
                <a:latin typeface="Tahoma" panose="020B0604030504040204" pitchFamily="34" charset="0"/>
                <a:cs typeface="B Lotus" panose="00000400000000000000" pitchFamily="2" charset="-78"/>
              </a:rPr>
              <a:t>LinkedList&lt;T&gt; is a generic doubly linked list.</a:t>
            </a:r>
          </a:p>
          <a:p>
            <a:pPr marL="0" indent="0" algn="r" rtl="1">
              <a:buNone/>
            </a:pPr>
            <a:r>
              <a:rPr lang="fa-IR" sz="2400" dirty="0">
                <a:latin typeface="Tahoma" panose="020B0604030504040204" pitchFamily="34" charset="0"/>
                <a:cs typeface="B Lotus" panose="00000400000000000000" pitchFamily="2" charset="-78"/>
              </a:rPr>
              <a:t>(</a:t>
            </a:r>
            <a:r>
              <a:rPr lang="fa-IR" sz="2400" dirty="0">
                <a:solidFill>
                  <a:srgbClr val="FFFF00"/>
                </a:solidFill>
                <a:latin typeface="Tahoma" panose="020B0604030504040204" pitchFamily="34" charset="0"/>
                <a:cs typeface="B Lotus" panose="00000400000000000000" pitchFamily="2" charset="-78"/>
              </a:rPr>
              <a:t>نمیدونستم چی ترجمه کنم اصل متن رو آوردم.</a:t>
            </a:r>
            <a:r>
              <a:rPr lang="fa-IR" sz="2400" dirty="0">
                <a:latin typeface="Tahoma" panose="020B0604030504040204" pitchFamily="34" charset="0"/>
                <a:cs typeface="B Lotus" panose="00000400000000000000" pitchFamily="2" charset="-78"/>
              </a:rPr>
              <a:t>)</a:t>
            </a:r>
          </a:p>
          <a:p>
            <a:pPr marL="0" indent="0" algn="r" rtl="1">
              <a:buNone/>
            </a:pPr>
            <a:r>
              <a:rPr lang="fa-IR" sz="2400" dirty="0">
                <a:latin typeface="Tahoma" panose="020B0604030504040204" pitchFamily="34" charset="0"/>
                <a:cs typeface="B Lotus" panose="00000400000000000000" pitchFamily="2" charset="-78"/>
              </a:rPr>
              <a:t>یک </a:t>
            </a:r>
            <a:r>
              <a:rPr lang="en-US" sz="2400" dirty="0">
                <a:latin typeface="Tahoma" panose="020B0604030504040204" pitchFamily="34" charset="0"/>
                <a:cs typeface="B Lotus" panose="00000400000000000000" pitchFamily="2" charset="-78"/>
              </a:rPr>
              <a:t>doubly linked list</a:t>
            </a:r>
            <a:r>
              <a:rPr lang="fa-IR" sz="2400" dirty="0">
                <a:latin typeface="Tahoma" panose="020B0604030504040204" pitchFamily="34" charset="0"/>
                <a:cs typeface="B Lotus" panose="00000400000000000000" pitchFamily="2" charset="-78"/>
              </a:rPr>
              <a:t> زنجیره‌ای از </a:t>
            </a:r>
            <a:r>
              <a:rPr lang="en-US" sz="2400" dirty="0">
                <a:latin typeface="Tahoma" panose="020B0604030504040204" pitchFamily="34" charset="0"/>
                <a:cs typeface="B Lotus" panose="00000400000000000000" pitchFamily="2" charset="-78"/>
              </a:rPr>
              <a:t>Node</a:t>
            </a:r>
            <a:r>
              <a:rPr lang="fa-IR" sz="2400" dirty="0">
                <a:latin typeface="Tahoma" panose="020B0604030504040204" pitchFamily="34" charset="0"/>
                <a:cs typeface="B Lotus" panose="00000400000000000000" pitchFamily="2" charset="-78"/>
              </a:rPr>
              <a:t> هاست هر کدوم به </a:t>
            </a:r>
            <a:r>
              <a:rPr lang="en-US" sz="2400" dirty="0">
                <a:latin typeface="Tahoma" panose="020B0604030504040204" pitchFamily="34" charset="0"/>
                <a:cs typeface="B Lotus" panose="00000400000000000000" pitchFamily="2" charset="-78"/>
              </a:rPr>
              <a:t>Node</a:t>
            </a:r>
            <a:r>
              <a:rPr lang="fa-IR" sz="2400" dirty="0">
                <a:latin typeface="Tahoma" panose="020B0604030504040204" pitchFamily="34" charset="0"/>
                <a:cs typeface="B Lotus" panose="00000400000000000000" pitchFamily="2" charset="-78"/>
              </a:rPr>
              <a:t> های قبل، بعد و عنصر اصلی رفرنس دارند.</a:t>
            </a:r>
          </a:p>
          <a:p>
            <a:pPr marL="0" indent="0" algn="r" rtl="1">
              <a:buNone/>
            </a:pPr>
            <a:r>
              <a:rPr lang="fa-IR" sz="2400" dirty="0">
                <a:latin typeface="Tahoma" panose="020B0604030504040204" pitchFamily="34" charset="0"/>
                <a:cs typeface="B Lotus" panose="00000400000000000000" pitchFamily="2" charset="-78"/>
              </a:rPr>
              <a:t>مزیت اصلی این کالکشن اینه که شما یک عنصر رو هرجایی که بخواهید میتونید اضافه کنید زیرا فقط نیاز داره که یک </a:t>
            </a:r>
            <a:r>
              <a:rPr lang="en-US" sz="2400" dirty="0">
                <a:latin typeface="Tahoma" panose="020B0604030504040204" pitchFamily="34" charset="0"/>
                <a:cs typeface="B Lotus" panose="00000400000000000000" pitchFamily="2" charset="-78"/>
              </a:rPr>
              <a:t>node</a:t>
            </a:r>
            <a:r>
              <a:rPr lang="fa-IR" sz="2400" dirty="0">
                <a:latin typeface="Tahoma" panose="020B0604030504040204" pitchFamily="34" charset="0"/>
                <a:cs typeface="B Lotus" panose="00000400000000000000" pitchFamily="2" charset="-78"/>
              </a:rPr>
              <a:t> جدید ایجاد و چند رفرنس رو آپدیت کنه.</a:t>
            </a:r>
          </a:p>
          <a:p>
            <a:pPr marL="0" indent="0" algn="l">
              <a:buNone/>
            </a:pPr>
            <a:r>
              <a:rPr lang="en-US" sz="2400" dirty="0">
                <a:latin typeface="Tahoma" panose="020B0604030504040204" pitchFamily="34" charset="0"/>
                <a:cs typeface="B Lotus" panose="00000400000000000000" pitchFamily="2" charset="-78"/>
              </a:rPr>
              <a:t>However, finding where to insert the node in the first place can be slow because there’s no intrinsic mechanism to index directly into a linked list;</a:t>
            </a:r>
            <a:r>
              <a:rPr lang="fa-IR" sz="2400" dirty="0">
                <a:latin typeface="Tahoma" panose="020B0604030504040204" pitchFamily="34" charset="0"/>
                <a:cs typeface="B Lotus" panose="00000400000000000000" pitchFamily="2" charset="-78"/>
              </a:rPr>
              <a:t> </a:t>
            </a:r>
            <a:r>
              <a:rPr lang="en-US" sz="2400" dirty="0">
                <a:latin typeface="Tahoma" panose="020B0604030504040204" pitchFamily="34" charset="0"/>
                <a:cs typeface="B Lotus" panose="00000400000000000000" pitchFamily="2" charset="-78"/>
              </a:rPr>
              <a:t>each node must be traversed, and binary-chop searches are not possible.</a:t>
            </a:r>
            <a:endParaRPr lang="fa-IR" sz="2400" dirty="0">
              <a:latin typeface="Tahoma" panose="020B0604030504040204" pitchFamily="34" charset="0"/>
              <a:cs typeface="B Lotus" panose="00000400000000000000" pitchFamily="2" charset="-78"/>
            </a:endParaRPr>
          </a:p>
          <a:p>
            <a:pPr marL="0" indent="0" algn="r" rtl="1">
              <a:buNone/>
            </a:pPr>
            <a:r>
              <a:rPr lang="fa-IR" sz="2400" dirty="0">
                <a:latin typeface="Tahoma" panose="020B0604030504040204" pitchFamily="34" charset="0"/>
                <a:cs typeface="B Lotus" panose="00000400000000000000" pitchFamily="2" charset="-78"/>
              </a:rPr>
              <a:t>(</a:t>
            </a:r>
            <a:r>
              <a:rPr lang="fa-IR" sz="2400" dirty="0">
                <a:solidFill>
                  <a:srgbClr val="FFFF00"/>
                </a:solidFill>
                <a:latin typeface="Tahoma" panose="020B0604030504040204" pitchFamily="34" charset="0"/>
                <a:cs typeface="B Lotus" panose="00000400000000000000" pitchFamily="2" charset="-78"/>
              </a:rPr>
              <a:t>ممنون میشم ترجمه این بخش رو شما کمک کنید.</a:t>
            </a:r>
            <a:r>
              <a:rPr lang="fa-IR" sz="2400" dirty="0">
                <a:latin typeface="Tahoma" panose="020B0604030504040204" pitchFamily="34" charset="0"/>
                <a:cs typeface="B Lotus" panose="00000400000000000000" pitchFamily="2" charset="-78"/>
              </a:rPr>
              <a:t>)</a:t>
            </a:r>
          </a:p>
          <a:p>
            <a:pPr marL="0" indent="0" algn="r" rtl="1">
              <a:buNone/>
            </a:pPr>
            <a:endParaRPr lang="fa-IR" sz="2400" dirty="0">
              <a:latin typeface="Tahoma" panose="020B0604030504040204" pitchFamily="34" charset="0"/>
              <a:cs typeface="B Lotus" panose="00000400000000000000" pitchFamily="2" charset="-78"/>
            </a:endParaRPr>
          </a:p>
        </p:txBody>
      </p:sp>
      <p:pic>
        <p:nvPicPr>
          <p:cNvPr id="4" name="Picture 3">
            <a:extLst>
              <a:ext uri="{FF2B5EF4-FFF2-40B4-BE49-F238E27FC236}">
                <a16:creationId xmlns:a16="http://schemas.microsoft.com/office/drawing/2014/main" id="{4B99371C-3100-3999-D0B8-E9AC100CA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3946" y="968991"/>
            <a:ext cx="982639" cy="1821535"/>
          </a:xfrm>
          <a:prstGeom prst="rect">
            <a:avLst/>
          </a:prstGeom>
        </p:spPr>
      </p:pic>
    </p:spTree>
    <p:extLst>
      <p:ext uri="{BB962C8B-B14F-4D97-AF65-F5344CB8AC3E}">
        <p14:creationId xmlns:p14="http://schemas.microsoft.com/office/powerpoint/2010/main" val="811685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2416-B3DD-920F-1E2D-AC63810A536E}"/>
              </a:ext>
            </a:extLst>
          </p:cNvPr>
          <p:cNvSpPr>
            <a:spLocks noGrp="1"/>
          </p:cNvSpPr>
          <p:nvPr>
            <p:ph type="title"/>
          </p:nvPr>
        </p:nvSpPr>
        <p:spPr/>
        <p:txBody>
          <a:bodyPr/>
          <a:lstStyle/>
          <a:p>
            <a:pPr algn="ctr"/>
            <a:r>
              <a:rPr lang="en-US" cap="none" dirty="0">
                <a:latin typeface="Tahoma" panose="020B0604030504040204" pitchFamily="34" charset="0"/>
                <a:cs typeface="B Lotus" panose="00000400000000000000" pitchFamily="2" charset="-78"/>
              </a:rPr>
              <a:t>LinkedList&lt;T&gt;</a:t>
            </a:r>
          </a:p>
        </p:txBody>
      </p:sp>
      <p:sp>
        <p:nvSpPr>
          <p:cNvPr id="3" name="Content Placeholder 2">
            <a:extLst>
              <a:ext uri="{FF2B5EF4-FFF2-40B4-BE49-F238E27FC236}">
                <a16:creationId xmlns:a16="http://schemas.microsoft.com/office/drawing/2014/main" id="{E22DB625-3035-E58A-78AF-734BBE972FEE}"/>
              </a:ext>
            </a:extLst>
          </p:cNvPr>
          <p:cNvSpPr>
            <a:spLocks noGrp="1"/>
          </p:cNvSpPr>
          <p:nvPr>
            <p:ph idx="1"/>
          </p:nvPr>
        </p:nvSpPr>
        <p:spPr>
          <a:xfrm>
            <a:off x="184245" y="3375482"/>
            <a:ext cx="6353033" cy="6137007"/>
          </a:xfrm>
        </p:spPr>
        <p:txBody>
          <a:bodyPr>
            <a:normAutofit/>
          </a:bodyPr>
          <a:lstStyle/>
          <a:p>
            <a:pPr marL="0" indent="0" algn="r" rtl="1">
              <a:buNone/>
            </a:pPr>
            <a:r>
              <a:rPr lang="fa-IR" sz="2400" dirty="0">
                <a:latin typeface="Tahoma" panose="020B0604030504040204" pitchFamily="34" charset="0"/>
                <a:cs typeface="B Lotus" panose="00000400000000000000" pitchFamily="2" charset="-78"/>
              </a:rPr>
              <a:t>این تصویر رو ببینید:</a:t>
            </a:r>
          </a:p>
          <a:p>
            <a:pPr marL="0" indent="0" algn="r" rtl="1">
              <a:buNone/>
            </a:pPr>
            <a:endParaRPr lang="fa-IR" sz="2400" dirty="0">
              <a:latin typeface="Tahoma" panose="020B0604030504040204" pitchFamily="34" charset="0"/>
              <a:cs typeface="B Lotus" panose="00000400000000000000" pitchFamily="2" charset="-78"/>
            </a:endParaRPr>
          </a:p>
          <a:p>
            <a:pPr marL="0" indent="0" algn="r" rtl="1">
              <a:buNone/>
            </a:pPr>
            <a:endParaRPr lang="fa-IR" sz="2400" dirty="0">
              <a:latin typeface="Tahoma" panose="020B0604030504040204" pitchFamily="34" charset="0"/>
              <a:cs typeface="B Lotus" panose="00000400000000000000" pitchFamily="2" charset="-78"/>
            </a:endParaRPr>
          </a:p>
          <a:p>
            <a:pPr marL="0" indent="0" algn="r" rtl="1">
              <a:buNone/>
            </a:pPr>
            <a:endParaRPr lang="fa-IR" sz="2400" dirty="0">
              <a:latin typeface="Tahoma" panose="020B0604030504040204" pitchFamily="34" charset="0"/>
              <a:cs typeface="B Lotus" panose="00000400000000000000" pitchFamily="2" charset="-78"/>
            </a:endParaRPr>
          </a:p>
          <a:p>
            <a:pPr marL="0" indent="0" algn="r" rtl="1">
              <a:buNone/>
            </a:pPr>
            <a:endParaRPr lang="fa-IR" sz="2400" dirty="0">
              <a:latin typeface="Tahoma" panose="020B0604030504040204" pitchFamily="34" charset="0"/>
              <a:cs typeface="B Lotus" panose="00000400000000000000" pitchFamily="2" charset="-78"/>
            </a:endParaRPr>
          </a:p>
          <a:p>
            <a:pPr marL="0" indent="0" algn="r" rtl="1">
              <a:buNone/>
            </a:pPr>
            <a:endParaRPr lang="fa-IR" sz="2400" dirty="0">
              <a:latin typeface="Tahoma" panose="020B0604030504040204" pitchFamily="34" charset="0"/>
              <a:cs typeface="B Lotus" panose="00000400000000000000" pitchFamily="2" charset="-78"/>
            </a:endParaRPr>
          </a:p>
          <a:p>
            <a:pPr marL="0" indent="0" algn="r" rtl="1">
              <a:buNone/>
            </a:pPr>
            <a:endParaRPr lang="fa-IR" sz="2400" dirty="0">
              <a:latin typeface="Tahoma" panose="020B0604030504040204" pitchFamily="34" charset="0"/>
              <a:cs typeface="B Lotus" panose="00000400000000000000" pitchFamily="2" charset="-78"/>
            </a:endParaRPr>
          </a:p>
          <a:p>
            <a:pPr marL="0" indent="0" algn="r" rtl="1">
              <a:buNone/>
            </a:pPr>
            <a:endParaRPr lang="fa-IR" sz="2400" dirty="0">
              <a:latin typeface="Tahoma" panose="020B0604030504040204" pitchFamily="34" charset="0"/>
              <a:cs typeface="B Lotus" panose="00000400000000000000" pitchFamily="2" charset="-78"/>
            </a:endParaRPr>
          </a:p>
          <a:p>
            <a:pPr marL="0" indent="0" algn="r" rtl="1">
              <a:buNone/>
            </a:pPr>
            <a:endParaRPr lang="fa-IR" sz="2400" dirty="0">
              <a:latin typeface="Tahoma" panose="020B0604030504040204" pitchFamily="34" charset="0"/>
              <a:cs typeface="B Lotus" panose="00000400000000000000" pitchFamily="2" charset="-78"/>
            </a:endParaRPr>
          </a:p>
          <a:p>
            <a:pPr marL="0" indent="0" algn="r" rtl="1">
              <a:buNone/>
            </a:pPr>
            <a:r>
              <a:rPr lang="en-US" sz="2400" dirty="0">
                <a:latin typeface="Tahoma" panose="020B0604030504040204" pitchFamily="34" charset="0"/>
                <a:cs typeface="B Lotus" panose="00000400000000000000" pitchFamily="2" charset="-78"/>
              </a:rPr>
              <a:t>LinkedList&lt;T&gt;</a:t>
            </a:r>
            <a:r>
              <a:rPr lang="fa-IR" sz="2400" dirty="0">
                <a:latin typeface="Tahoma" panose="020B0604030504040204" pitchFamily="34" charset="0"/>
                <a:cs typeface="B Lotus" panose="00000400000000000000" pitchFamily="2" charset="-78"/>
              </a:rPr>
              <a:t> اینترفیس‌های </a:t>
            </a:r>
            <a:r>
              <a:rPr lang="en-US" sz="2400" dirty="0" err="1">
                <a:latin typeface="Tahoma" panose="020B0604030504040204" pitchFamily="34" charset="0"/>
                <a:cs typeface="B Lotus" panose="00000400000000000000" pitchFamily="2" charset="-78"/>
              </a:rPr>
              <a:t>ICollection</a:t>
            </a:r>
            <a:r>
              <a:rPr lang="fa-IR" sz="2400" dirty="0">
                <a:latin typeface="Tahoma" panose="020B0604030504040204" pitchFamily="34" charset="0"/>
                <a:cs typeface="B Lotus" panose="00000400000000000000" pitchFamily="2" charset="-78"/>
              </a:rPr>
              <a:t> و </a:t>
            </a:r>
            <a:r>
              <a:rPr lang="en-US" sz="2400" dirty="0" err="1">
                <a:latin typeface="Tahoma" panose="020B0604030504040204" pitchFamily="34" charset="0"/>
                <a:cs typeface="B Lotus" panose="00000400000000000000" pitchFamily="2" charset="-78"/>
              </a:rPr>
              <a:t>Ienumerable</a:t>
            </a:r>
            <a:r>
              <a:rPr lang="fa-IR" sz="2400" dirty="0">
                <a:latin typeface="Tahoma" panose="020B0604030504040204" pitchFamily="34" charset="0"/>
                <a:cs typeface="B Lotus" panose="00000400000000000000" pitchFamily="2" charset="-78"/>
              </a:rPr>
              <a:t> و جنریک‌هاشون رو پیاده‌سازی کردند اما </a:t>
            </a:r>
            <a:r>
              <a:rPr lang="en-US" sz="2400" dirty="0" err="1">
                <a:latin typeface="Tahoma" panose="020B0604030504040204" pitchFamily="34" charset="0"/>
                <a:cs typeface="B Lotus" panose="00000400000000000000" pitchFamily="2" charset="-78"/>
              </a:rPr>
              <a:t>IList</a:t>
            </a:r>
            <a:r>
              <a:rPr lang="en-US" sz="2400" dirty="0">
                <a:latin typeface="Tahoma" panose="020B0604030504040204" pitchFamily="34" charset="0"/>
                <a:cs typeface="B Lotus" panose="00000400000000000000" pitchFamily="2" charset="-78"/>
              </a:rPr>
              <a:t>&lt;T&gt;</a:t>
            </a:r>
            <a:r>
              <a:rPr lang="fa-IR" sz="2400" dirty="0">
                <a:latin typeface="Tahoma" panose="020B0604030504040204" pitchFamily="34" charset="0"/>
                <a:cs typeface="B Lotus" panose="00000400000000000000" pitchFamily="2" charset="-78"/>
              </a:rPr>
              <a:t> رو پیاده‌سازی نمیکنه چون امکان دسترسی به عناصر اون توسط ایندکس وجود نداره. </a:t>
            </a:r>
          </a:p>
        </p:txBody>
      </p:sp>
      <p:pic>
        <p:nvPicPr>
          <p:cNvPr id="4" name="Picture 3">
            <a:extLst>
              <a:ext uri="{FF2B5EF4-FFF2-40B4-BE49-F238E27FC236}">
                <a16:creationId xmlns:a16="http://schemas.microsoft.com/office/drawing/2014/main" id="{4B99371C-3100-3999-D0B8-E9AC100CA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3946" y="968991"/>
            <a:ext cx="982639" cy="1821535"/>
          </a:xfrm>
          <a:prstGeom prst="rect">
            <a:avLst/>
          </a:prstGeom>
        </p:spPr>
      </p:pic>
      <p:pic>
        <p:nvPicPr>
          <p:cNvPr id="6" name="Picture 5">
            <a:extLst>
              <a:ext uri="{FF2B5EF4-FFF2-40B4-BE49-F238E27FC236}">
                <a16:creationId xmlns:a16="http://schemas.microsoft.com/office/drawing/2014/main" id="{7C06C6A2-5494-59DD-C8F3-2A30A62258EC}"/>
              </a:ext>
            </a:extLst>
          </p:cNvPr>
          <p:cNvPicPr>
            <a:picLocks noChangeAspect="1"/>
          </p:cNvPicPr>
          <p:nvPr/>
        </p:nvPicPr>
        <p:blipFill>
          <a:blip r:embed="rId4"/>
          <a:stretch>
            <a:fillRect/>
          </a:stretch>
        </p:blipFill>
        <p:spPr>
          <a:xfrm>
            <a:off x="286567" y="3867481"/>
            <a:ext cx="6148388" cy="3143433"/>
          </a:xfrm>
          <a:prstGeom prst="rect">
            <a:avLst/>
          </a:prstGeom>
        </p:spPr>
      </p:pic>
    </p:spTree>
    <p:extLst>
      <p:ext uri="{BB962C8B-B14F-4D97-AF65-F5344CB8AC3E}">
        <p14:creationId xmlns:p14="http://schemas.microsoft.com/office/powerpoint/2010/main" val="3687506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2416-B3DD-920F-1E2D-AC63810A536E}"/>
              </a:ext>
            </a:extLst>
          </p:cNvPr>
          <p:cNvSpPr>
            <a:spLocks noGrp="1"/>
          </p:cNvSpPr>
          <p:nvPr>
            <p:ph type="title"/>
          </p:nvPr>
        </p:nvSpPr>
        <p:spPr/>
        <p:txBody>
          <a:bodyPr/>
          <a:lstStyle/>
          <a:p>
            <a:pPr algn="ctr"/>
            <a:r>
              <a:rPr lang="en-US" cap="none" dirty="0">
                <a:latin typeface="Tahoma" panose="020B0604030504040204" pitchFamily="34" charset="0"/>
                <a:cs typeface="B Lotus" panose="00000400000000000000" pitchFamily="2" charset="-78"/>
              </a:rPr>
              <a:t>LinkedList&lt;T&gt;</a:t>
            </a:r>
          </a:p>
        </p:txBody>
      </p:sp>
      <p:sp>
        <p:nvSpPr>
          <p:cNvPr id="3" name="Content Placeholder 2">
            <a:extLst>
              <a:ext uri="{FF2B5EF4-FFF2-40B4-BE49-F238E27FC236}">
                <a16:creationId xmlns:a16="http://schemas.microsoft.com/office/drawing/2014/main" id="{E22DB625-3035-E58A-78AF-734BBE972FEE}"/>
              </a:ext>
            </a:extLst>
          </p:cNvPr>
          <p:cNvSpPr>
            <a:spLocks noGrp="1"/>
          </p:cNvSpPr>
          <p:nvPr>
            <p:ph idx="1"/>
          </p:nvPr>
        </p:nvSpPr>
        <p:spPr>
          <a:xfrm>
            <a:off x="184245" y="3375482"/>
            <a:ext cx="6353033" cy="6137007"/>
          </a:xfrm>
        </p:spPr>
        <p:txBody>
          <a:bodyPr>
            <a:normAutofit/>
          </a:bodyPr>
          <a:lstStyle/>
          <a:p>
            <a:pPr marL="0" indent="0" algn="r" rtl="1">
              <a:buNone/>
            </a:pPr>
            <a:r>
              <a:rPr lang="fa-IR" sz="2400" dirty="0">
                <a:latin typeface="Tahoma" panose="020B0604030504040204" pitchFamily="34" charset="0"/>
                <a:cs typeface="B Lotus" panose="00000400000000000000" pitchFamily="2" charset="-78"/>
              </a:rPr>
              <a:t>لیست </a:t>
            </a:r>
            <a:r>
              <a:rPr lang="en-US" sz="2400" dirty="0">
                <a:latin typeface="Tahoma" panose="020B0604030504040204" pitchFamily="34" charset="0"/>
                <a:cs typeface="B Lotus" panose="00000400000000000000" pitchFamily="2" charset="-78"/>
              </a:rPr>
              <a:t>node</a:t>
            </a:r>
            <a:r>
              <a:rPr lang="fa-IR" sz="2400" dirty="0">
                <a:latin typeface="Tahoma" panose="020B0604030504040204" pitchFamily="34" charset="0"/>
                <a:cs typeface="B Lotus" panose="00000400000000000000" pitchFamily="2" charset="-78"/>
              </a:rPr>
              <a:t> ها از طریق کلاس </a:t>
            </a:r>
            <a:r>
              <a:rPr lang="en-US" sz="2400" dirty="0" err="1">
                <a:latin typeface="Tahoma" panose="020B0604030504040204" pitchFamily="34" charset="0"/>
                <a:cs typeface="B Lotus" panose="00000400000000000000" pitchFamily="2" charset="-78"/>
              </a:rPr>
              <a:t>LinkedListNode</a:t>
            </a:r>
            <a:r>
              <a:rPr lang="en-US" sz="2400" dirty="0">
                <a:latin typeface="Tahoma" panose="020B0604030504040204" pitchFamily="34" charset="0"/>
                <a:cs typeface="B Lotus" panose="00000400000000000000" pitchFamily="2" charset="-78"/>
              </a:rPr>
              <a:t>&lt;T&gt;</a:t>
            </a:r>
            <a:r>
              <a:rPr lang="fa-IR" sz="2400" dirty="0">
                <a:latin typeface="Tahoma" panose="020B0604030504040204" pitchFamily="34" charset="0"/>
                <a:cs typeface="B Lotus" panose="00000400000000000000" pitchFamily="2" charset="-78"/>
              </a:rPr>
              <a:t> پیاده‌سازی میشه:</a:t>
            </a:r>
          </a:p>
          <a:p>
            <a:pPr marL="0" indent="0" algn="r" rtl="1">
              <a:buNone/>
            </a:pPr>
            <a:endParaRPr lang="fa-IR" sz="2400" dirty="0">
              <a:latin typeface="Tahoma" panose="020B0604030504040204" pitchFamily="34" charset="0"/>
              <a:cs typeface="B Lotus" panose="00000400000000000000" pitchFamily="2" charset="-78"/>
            </a:endParaRPr>
          </a:p>
          <a:p>
            <a:pPr marL="0" indent="0" algn="r" rtl="1">
              <a:buNone/>
            </a:pPr>
            <a:endParaRPr lang="fa-IR" sz="2400" dirty="0">
              <a:latin typeface="Tahoma" panose="020B0604030504040204" pitchFamily="34" charset="0"/>
              <a:cs typeface="B Lotus" panose="00000400000000000000" pitchFamily="2" charset="-78"/>
            </a:endParaRPr>
          </a:p>
          <a:p>
            <a:pPr marL="0" indent="0" algn="r" rtl="1">
              <a:buNone/>
            </a:pPr>
            <a:endParaRPr lang="fa-IR" sz="2400" dirty="0">
              <a:latin typeface="Tahoma" panose="020B0604030504040204" pitchFamily="34" charset="0"/>
              <a:cs typeface="B Lotus" panose="00000400000000000000" pitchFamily="2" charset="-78"/>
            </a:endParaRPr>
          </a:p>
          <a:p>
            <a:pPr marL="0" indent="0" algn="r" rtl="1">
              <a:buNone/>
            </a:pPr>
            <a:endParaRPr lang="fa-IR" sz="2400" dirty="0">
              <a:latin typeface="Tahoma" panose="020B0604030504040204" pitchFamily="34" charset="0"/>
              <a:cs typeface="B Lotus" panose="00000400000000000000" pitchFamily="2" charset="-78"/>
            </a:endParaRPr>
          </a:p>
          <a:p>
            <a:pPr marL="0" indent="0" algn="r" rtl="1">
              <a:buNone/>
            </a:pPr>
            <a:endParaRPr lang="fa-IR" sz="2400" dirty="0">
              <a:latin typeface="Tahoma" panose="020B0604030504040204" pitchFamily="34" charset="0"/>
              <a:cs typeface="B Lotus" panose="00000400000000000000" pitchFamily="2" charset="-78"/>
            </a:endParaRPr>
          </a:p>
          <a:p>
            <a:pPr marL="0" indent="0" algn="r" rtl="1">
              <a:buNone/>
            </a:pPr>
            <a:endParaRPr lang="fa-IR" sz="2400" dirty="0">
              <a:latin typeface="Tahoma" panose="020B0604030504040204" pitchFamily="34" charset="0"/>
              <a:cs typeface="B Lotus" panose="00000400000000000000" pitchFamily="2" charset="-78"/>
            </a:endParaRPr>
          </a:p>
          <a:p>
            <a:pPr marL="0" indent="0" algn="r" rtl="1">
              <a:buNone/>
            </a:pPr>
            <a:endParaRPr lang="fa-IR" sz="2400" dirty="0">
              <a:latin typeface="Tahoma" panose="020B0604030504040204" pitchFamily="34" charset="0"/>
              <a:cs typeface="B Lotus" panose="00000400000000000000" pitchFamily="2" charset="-78"/>
            </a:endParaRPr>
          </a:p>
          <a:p>
            <a:pPr marL="0" indent="0" algn="r" rtl="1">
              <a:buNone/>
            </a:pPr>
            <a:endParaRPr lang="fa-IR" sz="2400" dirty="0">
              <a:latin typeface="Tahoma" panose="020B0604030504040204" pitchFamily="34" charset="0"/>
              <a:cs typeface="B Lotus" panose="00000400000000000000" pitchFamily="2" charset="-78"/>
            </a:endParaRPr>
          </a:p>
          <a:p>
            <a:pPr marL="0" indent="0" algn="r" rtl="1">
              <a:buNone/>
            </a:pPr>
            <a:r>
              <a:rPr lang="fa-IR" sz="2400" dirty="0">
                <a:latin typeface="Tahoma" panose="020B0604030504040204" pitchFamily="34" charset="0"/>
                <a:cs typeface="B Lotus" panose="00000400000000000000" pitchFamily="2" charset="-78"/>
              </a:rPr>
              <a:t>هنگام افزودن یک </a:t>
            </a:r>
            <a:r>
              <a:rPr lang="en-US" sz="2400" dirty="0">
                <a:latin typeface="Tahoma" panose="020B0604030504040204" pitchFamily="34" charset="0"/>
                <a:cs typeface="B Lotus" panose="00000400000000000000" pitchFamily="2" charset="-78"/>
              </a:rPr>
              <a:t>node</a:t>
            </a:r>
            <a:r>
              <a:rPr lang="fa-IR" sz="2400" dirty="0">
                <a:latin typeface="Tahoma" panose="020B0604030504040204" pitchFamily="34" charset="0"/>
                <a:cs typeface="B Lotus" panose="00000400000000000000" pitchFamily="2" charset="-78"/>
              </a:rPr>
              <a:t> میتونیم موقعیت اون رو نسبت به یک </a:t>
            </a:r>
            <a:r>
              <a:rPr lang="en-US" sz="2400" dirty="0">
                <a:latin typeface="Tahoma" panose="020B0604030504040204" pitchFamily="34" charset="0"/>
                <a:cs typeface="B Lotus" panose="00000400000000000000" pitchFamily="2" charset="-78"/>
              </a:rPr>
              <a:t>node</a:t>
            </a:r>
            <a:r>
              <a:rPr lang="fa-IR" sz="2400" dirty="0">
                <a:latin typeface="Tahoma" panose="020B0604030504040204" pitchFamily="34" charset="0"/>
                <a:cs typeface="B Lotus" panose="00000400000000000000" pitchFamily="2" charset="-78"/>
              </a:rPr>
              <a:t> دیگه یا ابتدا و انتهای لیست مشخص کنیم.</a:t>
            </a:r>
          </a:p>
        </p:txBody>
      </p:sp>
      <p:pic>
        <p:nvPicPr>
          <p:cNvPr id="4" name="Picture 3">
            <a:extLst>
              <a:ext uri="{FF2B5EF4-FFF2-40B4-BE49-F238E27FC236}">
                <a16:creationId xmlns:a16="http://schemas.microsoft.com/office/drawing/2014/main" id="{4B99371C-3100-3999-D0B8-E9AC100CA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3946" y="968991"/>
            <a:ext cx="982639" cy="1821535"/>
          </a:xfrm>
          <a:prstGeom prst="rect">
            <a:avLst/>
          </a:prstGeom>
        </p:spPr>
      </p:pic>
      <p:pic>
        <p:nvPicPr>
          <p:cNvPr id="7" name="Picture 6">
            <a:extLst>
              <a:ext uri="{FF2B5EF4-FFF2-40B4-BE49-F238E27FC236}">
                <a16:creationId xmlns:a16="http://schemas.microsoft.com/office/drawing/2014/main" id="{108457BB-C76D-266B-A8B6-091CD2545CD7}"/>
              </a:ext>
            </a:extLst>
          </p:cNvPr>
          <p:cNvPicPr>
            <a:picLocks noChangeAspect="1"/>
          </p:cNvPicPr>
          <p:nvPr/>
        </p:nvPicPr>
        <p:blipFill>
          <a:blip r:embed="rId4"/>
          <a:stretch>
            <a:fillRect/>
          </a:stretch>
        </p:blipFill>
        <p:spPr>
          <a:xfrm>
            <a:off x="1115199" y="4228985"/>
            <a:ext cx="4841621" cy="3146828"/>
          </a:xfrm>
          <a:prstGeom prst="rect">
            <a:avLst/>
          </a:prstGeom>
        </p:spPr>
      </p:pic>
    </p:spTree>
    <p:extLst>
      <p:ext uri="{BB962C8B-B14F-4D97-AF65-F5344CB8AC3E}">
        <p14:creationId xmlns:p14="http://schemas.microsoft.com/office/powerpoint/2010/main" val="570726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2416-B3DD-920F-1E2D-AC63810A536E}"/>
              </a:ext>
            </a:extLst>
          </p:cNvPr>
          <p:cNvSpPr>
            <a:spLocks noGrp="1"/>
          </p:cNvSpPr>
          <p:nvPr>
            <p:ph type="title"/>
          </p:nvPr>
        </p:nvSpPr>
        <p:spPr/>
        <p:txBody>
          <a:bodyPr/>
          <a:lstStyle/>
          <a:p>
            <a:pPr algn="ctr"/>
            <a:r>
              <a:rPr lang="en-US" cap="none" dirty="0">
                <a:latin typeface="Tahoma" panose="020B0604030504040204" pitchFamily="34" charset="0"/>
                <a:cs typeface="B Lotus" panose="00000400000000000000" pitchFamily="2" charset="-78"/>
              </a:rPr>
              <a:t>LinkedList&lt;T&gt;</a:t>
            </a:r>
          </a:p>
        </p:txBody>
      </p:sp>
      <p:sp>
        <p:nvSpPr>
          <p:cNvPr id="3" name="Content Placeholder 2">
            <a:extLst>
              <a:ext uri="{FF2B5EF4-FFF2-40B4-BE49-F238E27FC236}">
                <a16:creationId xmlns:a16="http://schemas.microsoft.com/office/drawing/2014/main" id="{E22DB625-3035-E58A-78AF-734BBE972FEE}"/>
              </a:ext>
            </a:extLst>
          </p:cNvPr>
          <p:cNvSpPr>
            <a:spLocks noGrp="1"/>
          </p:cNvSpPr>
          <p:nvPr>
            <p:ph idx="1"/>
          </p:nvPr>
        </p:nvSpPr>
        <p:spPr>
          <a:xfrm>
            <a:off x="184245" y="3375482"/>
            <a:ext cx="6353033" cy="6137007"/>
          </a:xfrm>
        </p:spPr>
        <p:txBody>
          <a:bodyPr>
            <a:normAutofit/>
          </a:bodyPr>
          <a:lstStyle/>
          <a:p>
            <a:pPr marL="0" indent="0" algn="r" rtl="1">
              <a:buNone/>
            </a:pPr>
            <a:r>
              <a:rPr lang="fa-IR" sz="2400" dirty="0">
                <a:latin typeface="Tahoma" panose="020B0604030504040204" pitchFamily="34" charset="0"/>
                <a:cs typeface="B Lotus" panose="00000400000000000000" pitchFamily="2" charset="-78"/>
              </a:rPr>
              <a:t>در </a:t>
            </a:r>
            <a:r>
              <a:rPr lang="en-US" sz="2400" dirty="0">
                <a:latin typeface="Tahoma" panose="020B0604030504040204" pitchFamily="34" charset="0"/>
                <a:cs typeface="B Lotus" panose="00000400000000000000" pitchFamily="2" charset="-78"/>
              </a:rPr>
              <a:t>LinkedList&lt;T&gt;</a:t>
            </a:r>
            <a:r>
              <a:rPr lang="fa-IR" sz="2400" dirty="0">
                <a:latin typeface="Tahoma" panose="020B0604030504040204" pitchFamily="34" charset="0"/>
                <a:cs typeface="B Lotus" panose="00000400000000000000" pitchFamily="2" charset="-78"/>
              </a:rPr>
              <a:t> متدهای زیر برای افزودن عنصر جدید وجود دارد:</a:t>
            </a:r>
          </a:p>
          <a:p>
            <a:pPr marL="0" indent="0" algn="r" rtl="1">
              <a:buNone/>
            </a:pPr>
            <a:endParaRPr lang="fa-IR" sz="2400" dirty="0">
              <a:latin typeface="Tahoma" panose="020B0604030504040204" pitchFamily="34" charset="0"/>
              <a:cs typeface="B Lotus" panose="00000400000000000000" pitchFamily="2" charset="-78"/>
            </a:endParaRPr>
          </a:p>
          <a:p>
            <a:pPr marL="0" indent="0" algn="r" rtl="1">
              <a:buNone/>
            </a:pPr>
            <a:endParaRPr lang="fa-IR" sz="2400" dirty="0">
              <a:latin typeface="Tahoma" panose="020B0604030504040204" pitchFamily="34" charset="0"/>
              <a:cs typeface="B Lotus" panose="00000400000000000000" pitchFamily="2" charset="-78"/>
            </a:endParaRPr>
          </a:p>
          <a:p>
            <a:pPr marL="0" indent="0" algn="r" rtl="1">
              <a:buNone/>
            </a:pPr>
            <a:endParaRPr lang="fa-IR" sz="2400" dirty="0">
              <a:latin typeface="Tahoma" panose="020B0604030504040204" pitchFamily="34" charset="0"/>
              <a:cs typeface="B Lotus" panose="00000400000000000000" pitchFamily="2" charset="-78"/>
            </a:endParaRPr>
          </a:p>
          <a:p>
            <a:pPr marL="0" indent="0" algn="r" rtl="1">
              <a:buNone/>
            </a:pPr>
            <a:endParaRPr lang="fa-IR" sz="2400" dirty="0">
              <a:latin typeface="Tahoma" panose="020B0604030504040204" pitchFamily="34" charset="0"/>
              <a:cs typeface="B Lotus" panose="00000400000000000000" pitchFamily="2" charset="-78"/>
            </a:endParaRPr>
          </a:p>
          <a:p>
            <a:pPr marL="0" indent="0" algn="r" rtl="1">
              <a:buNone/>
            </a:pPr>
            <a:r>
              <a:rPr lang="fa-IR" sz="2400" dirty="0">
                <a:latin typeface="Tahoma" panose="020B0604030504040204" pitchFamily="34" charset="0"/>
                <a:cs typeface="B Lotus" panose="00000400000000000000" pitchFamily="2" charset="-78"/>
              </a:rPr>
              <a:t>متد </a:t>
            </a:r>
            <a:r>
              <a:rPr lang="en-US" sz="2400" dirty="0">
                <a:latin typeface="Tahoma" panose="020B0604030504040204" pitchFamily="34" charset="0"/>
                <a:cs typeface="B Lotus" panose="00000400000000000000" pitchFamily="2" charset="-78"/>
              </a:rPr>
              <a:t>Add</a:t>
            </a:r>
            <a:r>
              <a:rPr lang="fa-IR" sz="2400" dirty="0">
                <a:latin typeface="Tahoma" panose="020B0604030504040204" pitchFamily="34" charset="0"/>
                <a:cs typeface="B Lotus" panose="00000400000000000000" pitchFamily="2" charset="-78"/>
              </a:rPr>
              <a:t> در داخل خود متد </a:t>
            </a:r>
            <a:r>
              <a:rPr lang="en-US" sz="2400" dirty="0" err="1">
                <a:latin typeface="Tahoma" panose="020B0604030504040204" pitchFamily="34" charset="0"/>
                <a:cs typeface="B Lotus" panose="00000400000000000000" pitchFamily="2" charset="-78"/>
              </a:rPr>
              <a:t>AddLast</a:t>
            </a:r>
            <a:r>
              <a:rPr lang="fa-IR" sz="2400" dirty="0">
                <a:latin typeface="Tahoma" panose="020B0604030504040204" pitchFamily="34" charset="0"/>
                <a:cs typeface="B Lotus" panose="00000400000000000000" pitchFamily="2" charset="-78"/>
              </a:rPr>
              <a:t> را فراخوانی میکنه.</a:t>
            </a:r>
          </a:p>
          <a:p>
            <a:pPr marL="0" indent="0" algn="r" rtl="1">
              <a:buNone/>
            </a:pPr>
            <a:r>
              <a:rPr lang="fa-IR" sz="2400" dirty="0">
                <a:latin typeface="Tahoma" panose="020B0604030504040204" pitchFamily="34" charset="0"/>
                <a:cs typeface="B Lotus" panose="00000400000000000000" pitchFamily="2" charset="-78"/>
              </a:rPr>
              <a:t>همچنین متدهای مشابهی برای حذف عنصر از لیست وجود داره:</a:t>
            </a:r>
          </a:p>
          <a:p>
            <a:pPr marL="0" indent="0" algn="r" rtl="1">
              <a:buNone/>
            </a:pPr>
            <a:endParaRPr lang="fa-IR" sz="2400" dirty="0">
              <a:latin typeface="Tahoma" panose="020B0604030504040204" pitchFamily="34" charset="0"/>
              <a:cs typeface="B Lotus" panose="00000400000000000000" pitchFamily="2" charset="-78"/>
            </a:endParaRPr>
          </a:p>
          <a:p>
            <a:pPr marL="0" indent="0" algn="r" rtl="1">
              <a:buNone/>
            </a:pPr>
            <a:endParaRPr lang="fa-IR" sz="2400" dirty="0">
              <a:latin typeface="Tahoma" panose="020B0604030504040204" pitchFamily="34" charset="0"/>
              <a:cs typeface="B Lotus" panose="00000400000000000000" pitchFamily="2" charset="-78"/>
            </a:endParaRPr>
          </a:p>
          <a:p>
            <a:pPr marL="0" indent="0" algn="r" rtl="1">
              <a:buNone/>
            </a:pPr>
            <a:endParaRPr lang="fa-IR" sz="2400" dirty="0">
              <a:latin typeface="Tahoma" panose="020B0604030504040204" pitchFamily="34" charset="0"/>
              <a:cs typeface="B Lotus" panose="00000400000000000000" pitchFamily="2" charset="-78"/>
            </a:endParaRPr>
          </a:p>
          <a:p>
            <a:pPr marL="0" indent="0" algn="r" rtl="1">
              <a:buNone/>
            </a:pPr>
            <a:r>
              <a:rPr lang="fa-IR" sz="2400" dirty="0">
                <a:latin typeface="Tahoma" panose="020B0604030504040204" pitchFamily="34" charset="0"/>
                <a:cs typeface="B Lotus" panose="00000400000000000000" pitchFamily="2" charset="-78"/>
              </a:rPr>
              <a:t>فیلدهای زیر هم میتونه خیلی بهمون کمک کنه:</a:t>
            </a:r>
          </a:p>
        </p:txBody>
      </p:sp>
      <p:pic>
        <p:nvPicPr>
          <p:cNvPr id="4" name="Picture 3">
            <a:extLst>
              <a:ext uri="{FF2B5EF4-FFF2-40B4-BE49-F238E27FC236}">
                <a16:creationId xmlns:a16="http://schemas.microsoft.com/office/drawing/2014/main" id="{4B99371C-3100-3999-D0B8-E9AC100CA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3946" y="968991"/>
            <a:ext cx="982639" cy="1821535"/>
          </a:xfrm>
          <a:prstGeom prst="rect">
            <a:avLst/>
          </a:prstGeom>
        </p:spPr>
      </p:pic>
      <p:pic>
        <p:nvPicPr>
          <p:cNvPr id="6" name="Picture 5">
            <a:extLst>
              <a:ext uri="{FF2B5EF4-FFF2-40B4-BE49-F238E27FC236}">
                <a16:creationId xmlns:a16="http://schemas.microsoft.com/office/drawing/2014/main" id="{1A1FC142-93F3-849B-7B34-C2633B369108}"/>
              </a:ext>
            </a:extLst>
          </p:cNvPr>
          <p:cNvPicPr>
            <a:picLocks noChangeAspect="1"/>
          </p:cNvPicPr>
          <p:nvPr/>
        </p:nvPicPr>
        <p:blipFill>
          <a:blip r:embed="rId4"/>
          <a:stretch>
            <a:fillRect/>
          </a:stretch>
        </p:blipFill>
        <p:spPr>
          <a:xfrm>
            <a:off x="465112" y="4252855"/>
            <a:ext cx="6162774" cy="1571684"/>
          </a:xfrm>
          <a:prstGeom prst="rect">
            <a:avLst/>
          </a:prstGeom>
        </p:spPr>
      </p:pic>
      <p:pic>
        <p:nvPicPr>
          <p:cNvPr id="9" name="Picture 8">
            <a:extLst>
              <a:ext uri="{FF2B5EF4-FFF2-40B4-BE49-F238E27FC236}">
                <a16:creationId xmlns:a16="http://schemas.microsoft.com/office/drawing/2014/main" id="{2C94C424-1A99-14B5-8A96-23F06ACC7B61}"/>
              </a:ext>
            </a:extLst>
          </p:cNvPr>
          <p:cNvPicPr>
            <a:picLocks noChangeAspect="1"/>
          </p:cNvPicPr>
          <p:nvPr/>
        </p:nvPicPr>
        <p:blipFill>
          <a:blip r:embed="rId5"/>
          <a:stretch>
            <a:fillRect/>
          </a:stretch>
        </p:blipFill>
        <p:spPr>
          <a:xfrm>
            <a:off x="465112" y="7157579"/>
            <a:ext cx="3657600" cy="696040"/>
          </a:xfrm>
          <a:prstGeom prst="rect">
            <a:avLst/>
          </a:prstGeom>
        </p:spPr>
      </p:pic>
      <p:pic>
        <p:nvPicPr>
          <p:cNvPr id="11" name="Picture 10">
            <a:extLst>
              <a:ext uri="{FF2B5EF4-FFF2-40B4-BE49-F238E27FC236}">
                <a16:creationId xmlns:a16="http://schemas.microsoft.com/office/drawing/2014/main" id="{7454B2DB-7370-4B3A-AF6F-D073439E5675}"/>
              </a:ext>
            </a:extLst>
          </p:cNvPr>
          <p:cNvPicPr>
            <a:picLocks noChangeAspect="1"/>
          </p:cNvPicPr>
          <p:nvPr/>
        </p:nvPicPr>
        <p:blipFill>
          <a:blip r:embed="rId6"/>
          <a:stretch>
            <a:fillRect/>
          </a:stretch>
        </p:blipFill>
        <p:spPr>
          <a:xfrm>
            <a:off x="465112" y="6885111"/>
            <a:ext cx="3657600" cy="289560"/>
          </a:xfrm>
          <a:prstGeom prst="rect">
            <a:avLst/>
          </a:prstGeom>
        </p:spPr>
      </p:pic>
      <p:pic>
        <p:nvPicPr>
          <p:cNvPr id="13" name="Picture 12">
            <a:extLst>
              <a:ext uri="{FF2B5EF4-FFF2-40B4-BE49-F238E27FC236}">
                <a16:creationId xmlns:a16="http://schemas.microsoft.com/office/drawing/2014/main" id="{6F807E09-A0C3-C357-2A22-8F1570D874C9}"/>
              </a:ext>
            </a:extLst>
          </p:cNvPr>
          <p:cNvPicPr>
            <a:picLocks noChangeAspect="1"/>
          </p:cNvPicPr>
          <p:nvPr/>
        </p:nvPicPr>
        <p:blipFill>
          <a:blip r:embed="rId7"/>
          <a:stretch>
            <a:fillRect/>
          </a:stretch>
        </p:blipFill>
        <p:spPr>
          <a:xfrm>
            <a:off x="465112" y="8630351"/>
            <a:ext cx="4137196" cy="814408"/>
          </a:xfrm>
          <a:prstGeom prst="rect">
            <a:avLst/>
          </a:prstGeom>
        </p:spPr>
      </p:pic>
    </p:spTree>
    <p:extLst>
      <p:ext uri="{BB962C8B-B14F-4D97-AF65-F5344CB8AC3E}">
        <p14:creationId xmlns:p14="http://schemas.microsoft.com/office/powerpoint/2010/main" val="124661953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29542</TotalTime>
  <Words>1539</Words>
  <Application>Microsoft Office PowerPoint</Application>
  <PresentationFormat>A4 Paper (210x297 mm)</PresentationFormat>
  <Paragraphs>157</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Tahoma</vt:lpstr>
      <vt:lpstr>Trebuchet MS</vt:lpstr>
      <vt:lpstr>Wingdings</vt:lpstr>
      <vt:lpstr>Berlin</vt:lpstr>
      <vt:lpstr>Chapter 7  Lists, Queues, Stacks, and Sets</vt:lpstr>
      <vt:lpstr>List&lt;T&gt; and ArrayList</vt:lpstr>
      <vt:lpstr>List&lt;T&gt; and ArrayList</vt:lpstr>
      <vt:lpstr>List&lt;T&gt; and ArrayList</vt:lpstr>
      <vt:lpstr>List&lt;T&gt; and ArrayList</vt:lpstr>
      <vt:lpstr>LinkedList&lt;T&gt;</vt:lpstr>
      <vt:lpstr>LinkedList&lt;T&gt;</vt:lpstr>
      <vt:lpstr>LinkedList&lt;T&gt;</vt:lpstr>
      <vt:lpstr>LinkedList&lt;T&gt;</vt:lpstr>
      <vt:lpstr>LinkedList&lt;T&gt;</vt:lpstr>
      <vt:lpstr>LinkedList&lt;T&gt;</vt:lpstr>
      <vt:lpstr>Queue&lt;T&gt; and Queue</vt:lpstr>
      <vt:lpstr>Queue&lt;T&gt; and Queue</vt:lpstr>
      <vt:lpstr>Queue&lt;T&gt; and Queue</vt:lpstr>
      <vt:lpstr>Stack&lt;T&gt; and Stack</vt:lpstr>
      <vt:lpstr>Stack&lt;T&gt; and Stack</vt:lpstr>
      <vt:lpstr>Stack&lt;T&gt; and Stack</vt:lpstr>
      <vt:lpstr>BitArray</vt:lpstr>
      <vt:lpstr>HashSet&lt;T&gt; and SortedSet&lt;T&gt;</vt:lpstr>
      <vt:lpstr>HashSet&lt;T&gt; and SortedSet&lt;T&gt;</vt:lpstr>
      <vt:lpstr>HashSet&lt;T&gt; and SortedSet&lt;T&gt;</vt:lpstr>
      <vt:lpstr>HashSet&lt;T&gt; and SortedSet&lt;T&gt;</vt:lpstr>
      <vt:lpstr>HashSet&lt;T&gt; and SortedSet&lt;T&gt;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Abbaszadegan</dc:creator>
  <cp:lastModifiedBy>Mohammad Abbaszadegan</cp:lastModifiedBy>
  <cp:revision>319</cp:revision>
  <cp:lastPrinted>2024-05-03T04:53:52Z</cp:lastPrinted>
  <dcterms:created xsi:type="dcterms:W3CDTF">2024-04-12T18:50:27Z</dcterms:created>
  <dcterms:modified xsi:type="dcterms:W3CDTF">2024-05-04T20:11:45Z</dcterms:modified>
</cp:coreProperties>
</file>