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3" r:id="rId6"/>
    <p:sldId id="262" r:id="rId7"/>
    <p:sldId id="264" r:id="rId8"/>
    <p:sldId id="260" r:id="rId9"/>
    <p:sldId id="265" r:id="rId10"/>
    <p:sldId id="266" r:id="rId11"/>
    <p:sldId id="261" r:id="rId12"/>
    <p:sldId id="267" r:id="rId13"/>
    <p:sldId id="268" r:id="rId14"/>
    <p:sldId id="270" r:id="rId15"/>
    <p:sldId id="269" r:id="rId16"/>
    <p:sldId id="273" r:id="rId17"/>
    <p:sldId id="271" r:id="rId18"/>
    <p:sldId id="277" r:id="rId19"/>
    <p:sldId id="274" r:id="rId20"/>
    <p:sldId id="275" r:id="rId21"/>
    <p:sldId id="276" r:id="rId22"/>
    <p:sldId id="272" r:id="rId23"/>
    <p:sldId id="28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40663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37923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7446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182606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4886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155758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233279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183421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190320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89ADF-7A03-40F6-9054-1E1EBAC09536}"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387224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89ADF-7A03-40F6-9054-1E1EBAC09536}"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32144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89ADF-7A03-40F6-9054-1E1EBAC09536}"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58896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89ADF-7A03-40F6-9054-1E1EBAC09536}"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325939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89ADF-7A03-40F6-9054-1E1EBAC09536}"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248699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89ADF-7A03-40F6-9054-1E1EBAC09536}"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50512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89ADF-7A03-40F6-9054-1E1EBAC09536}"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31F05-E6EB-4082-B275-30B1D7609D33}" type="slidenum">
              <a:rPr lang="en-US" smtClean="0"/>
              <a:t>‹#›</a:t>
            </a:fld>
            <a:endParaRPr lang="en-US"/>
          </a:p>
        </p:txBody>
      </p:sp>
    </p:spTree>
    <p:extLst>
      <p:ext uri="{BB962C8B-B14F-4D97-AF65-F5344CB8AC3E}">
        <p14:creationId xmlns:p14="http://schemas.microsoft.com/office/powerpoint/2010/main" val="105358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89ADF-7A03-40F6-9054-1E1EBAC09536}" type="datetimeFigureOut">
              <a:rPr lang="en-US" smtClean="0"/>
              <a:t>3/16/2024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F31F05-E6EB-4082-B275-30B1D7609D33}" type="slidenum">
              <a:rPr lang="en-US" smtClean="0"/>
              <a:t>‹#›</a:t>
            </a:fld>
            <a:endParaRPr lang="en-US"/>
          </a:p>
        </p:txBody>
      </p:sp>
    </p:spTree>
    <p:extLst>
      <p:ext uri="{BB962C8B-B14F-4D97-AF65-F5344CB8AC3E}">
        <p14:creationId xmlns:p14="http://schemas.microsoft.com/office/powerpoint/2010/main" val="275457009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3210-4B24-5C5C-73A8-9826E557D41D}"/>
              </a:ext>
            </a:extLst>
          </p:cNvPr>
          <p:cNvSpPr>
            <a:spLocks noGrp="1"/>
          </p:cNvSpPr>
          <p:nvPr>
            <p:ph type="title"/>
          </p:nvPr>
        </p:nvSpPr>
        <p:spPr>
          <a:xfrm>
            <a:off x="677334" y="514350"/>
            <a:ext cx="3854528" cy="486425"/>
          </a:xfrm>
        </p:spPr>
        <p:txBody>
          <a:bodyPr/>
          <a:lstStyle/>
          <a:p>
            <a:pPr algn="ctr" rtl="1"/>
            <a:r>
              <a:rPr lang="fa-IR" dirty="0"/>
              <a:t>فصل اول – بخش دوم</a:t>
            </a:r>
            <a:endParaRPr lang="en-US" dirty="0"/>
          </a:p>
        </p:txBody>
      </p:sp>
      <p:pic>
        <p:nvPicPr>
          <p:cNvPr id="6" name="Content Placeholder 5">
            <a:extLst>
              <a:ext uri="{FF2B5EF4-FFF2-40B4-BE49-F238E27FC236}">
                <a16:creationId xmlns:a16="http://schemas.microsoft.com/office/drawing/2014/main" id="{93B348AC-DD6E-F4C3-CE50-6AACA6D7E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4986" y="514350"/>
            <a:ext cx="3685116" cy="5527675"/>
          </a:xfrm>
        </p:spPr>
      </p:pic>
      <p:sp>
        <p:nvSpPr>
          <p:cNvPr id="4" name="Text Placeholder 3">
            <a:extLst>
              <a:ext uri="{FF2B5EF4-FFF2-40B4-BE49-F238E27FC236}">
                <a16:creationId xmlns:a16="http://schemas.microsoft.com/office/drawing/2014/main" id="{1109E219-5CF4-6CDE-7FFE-B3FB171641FA}"/>
              </a:ext>
            </a:extLst>
          </p:cNvPr>
          <p:cNvSpPr>
            <a:spLocks noGrp="1"/>
          </p:cNvSpPr>
          <p:nvPr>
            <p:ph type="body" sz="half" idx="2"/>
          </p:nvPr>
        </p:nvSpPr>
        <p:spPr>
          <a:xfrm>
            <a:off x="677334" y="1162529"/>
            <a:ext cx="3854528" cy="4879496"/>
          </a:xfrm>
        </p:spPr>
        <p:txBody>
          <a:bodyPr/>
          <a:lstStyle/>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CLRs, BCLs, and Runtimes</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CLR</a:t>
            </a:r>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در حاشیه کتاب</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JIT</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AOT</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Assembly</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Reflection</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BCL</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Runtimes</a:t>
            </a:r>
          </a:p>
          <a:p>
            <a:pPr marL="285750" indent="-285750" algn="r" rtl="1">
              <a:buFont typeface="Arial" panose="020B0604020202020204" pitchFamily="34" charset="0"/>
              <a:buChar char="•"/>
            </a:pPr>
            <a:r>
              <a:rPr lang="en-US" dirty="0" err="1">
                <a:latin typeface="Tahoma" panose="020B0604030504040204" pitchFamily="34" charset="0"/>
                <a:cs typeface="B Lotus" panose="00000400000000000000" pitchFamily="2" charset="-78"/>
              </a:rPr>
              <a:t>.Net</a:t>
            </a:r>
            <a:r>
              <a:rPr lang="en-US" dirty="0">
                <a:latin typeface="Tahoma" panose="020B0604030504040204" pitchFamily="34" charset="0"/>
                <a:cs typeface="B Lotus" panose="00000400000000000000" pitchFamily="2" charset="-78"/>
              </a:rPr>
              <a:t> 8</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Windows Desktop and </a:t>
            </a:r>
            <a:r>
              <a:rPr lang="en-US" dirty="0" err="1">
                <a:latin typeface="Tahoma" panose="020B0604030504040204" pitchFamily="34" charset="0"/>
                <a:cs typeface="B Lotus" panose="00000400000000000000" pitchFamily="2" charset="-78"/>
              </a:rPr>
              <a:t>WinUI</a:t>
            </a:r>
            <a:r>
              <a:rPr lang="en-US" dirty="0">
                <a:latin typeface="Tahoma" panose="020B0604030504040204" pitchFamily="34" charset="0"/>
                <a:cs typeface="B Lotus" panose="00000400000000000000" pitchFamily="2" charset="-78"/>
              </a:rPr>
              <a:t> 3</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MAUI</a:t>
            </a:r>
          </a:p>
          <a:p>
            <a:pPr marL="285750" indent="-285750" algn="r" rtl="1">
              <a:buFont typeface="Arial" panose="020B0604020202020204" pitchFamily="34" charset="0"/>
              <a:buChar char="•"/>
            </a:pPr>
            <a:r>
              <a:rPr lang="en-US" dirty="0"/>
              <a:t>Avalonia </a:t>
            </a:r>
          </a:p>
          <a:p>
            <a:pPr marL="285750" indent="-285750" algn="r" rtl="1">
              <a:buFont typeface="Arial" panose="020B0604020202020204" pitchFamily="34" charset="0"/>
              <a:buChar char="•"/>
            </a:pPr>
            <a:r>
              <a:rPr lang="en-US" dirty="0" err="1">
                <a:latin typeface="Tahoma" panose="020B0604030504040204" pitchFamily="34" charset="0"/>
                <a:cs typeface="B Lotus" panose="00000400000000000000" pitchFamily="2" charset="-78"/>
              </a:rPr>
              <a:t>.Net</a:t>
            </a:r>
            <a:r>
              <a:rPr lang="en-US" dirty="0">
                <a:latin typeface="Tahoma" panose="020B0604030504040204" pitchFamily="34" charset="0"/>
                <a:cs typeface="B Lotus" panose="00000400000000000000" pitchFamily="2" charset="-78"/>
              </a:rPr>
              <a:t> Framework</a:t>
            </a:r>
          </a:p>
        </p:txBody>
      </p:sp>
    </p:spTree>
    <p:extLst>
      <p:ext uri="{BB962C8B-B14F-4D97-AF65-F5344CB8AC3E}">
        <p14:creationId xmlns:p14="http://schemas.microsoft.com/office/powerpoint/2010/main" val="278387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Assembly</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The container for managed code is called an assembly. </a:t>
            </a:r>
            <a:endParaRPr lang="fa-IR" kern="100" dirty="0">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en-US" kern="100" dirty="0" err="1">
                <a:latin typeface="Tahoma" panose="020B0604030504040204" pitchFamily="34" charset="0"/>
                <a:ea typeface="Calibri" panose="020F0502020204030204" pitchFamily="34" charset="0"/>
                <a:cs typeface="B Lotus" panose="00000400000000000000" pitchFamily="2" charset="-78"/>
              </a:rPr>
              <a:t>Maneged</a:t>
            </a:r>
            <a:r>
              <a:rPr lang="en-US" kern="100" dirty="0">
                <a:latin typeface="Tahoma" panose="020B0604030504040204" pitchFamily="34" charset="0"/>
                <a:ea typeface="Calibri" panose="020F0502020204030204" pitchFamily="34" charset="0"/>
                <a:cs typeface="B Lotus" panose="00000400000000000000" pitchFamily="2" charset="-78"/>
              </a:rPr>
              <a:t> code</a:t>
            </a:r>
            <a:r>
              <a:rPr lang="fa-IR" kern="100" dirty="0">
                <a:latin typeface="Tahoma" panose="020B0604030504040204" pitchFamily="34" charset="0"/>
                <a:ea typeface="Calibri" panose="020F0502020204030204" pitchFamily="34" charset="0"/>
                <a:cs typeface="B Lotus" panose="00000400000000000000" pitchFamily="2" charset="-78"/>
              </a:rPr>
              <a:t> ها در یه جایی به اسم </a:t>
            </a:r>
            <a:r>
              <a:rPr lang="en-US" kern="100" dirty="0">
                <a:latin typeface="Tahoma" panose="020B0604030504040204" pitchFamily="34" charset="0"/>
                <a:ea typeface="Calibri" panose="020F0502020204030204" pitchFamily="34" charset="0"/>
                <a:cs typeface="B Lotus" panose="00000400000000000000" pitchFamily="2" charset="-78"/>
              </a:rPr>
              <a:t>assembly</a:t>
            </a:r>
            <a:r>
              <a:rPr lang="fa-IR" kern="100" dirty="0">
                <a:latin typeface="Tahoma" panose="020B0604030504040204" pitchFamily="34" charset="0"/>
                <a:ea typeface="Calibri" panose="020F0502020204030204" pitchFamily="34" charset="0"/>
                <a:cs typeface="B Lotus" panose="00000400000000000000" pitchFamily="2" charset="-78"/>
              </a:rPr>
              <a:t> نگهداری میشن.</a:t>
            </a:r>
          </a:p>
          <a:p>
            <a:pPr marL="0" marR="0" indent="0" algn="l">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An assembly contains not only IL but also type information (metadata). </a:t>
            </a:r>
            <a:endParaRPr lang="fa-IR" kern="100" dirty="0">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البته </a:t>
            </a:r>
            <a:r>
              <a:rPr lang="en-US" kern="100" dirty="0">
                <a:latin typeface="Tahoma" panose="020B0604030504040204" pitchFamily="34" charset="0"/>
                <a:ea typeface="Calibri" panose="020F0502020204030204" pitchFamily="34" charset="0"/>
                <a:cs typeface="B Lotus" panose="00000400000000000000" pitchFamily="2" charset="-78"/>
              </a:rPr>
              <a:t>assembly</a:t>
            </a:r>
            <a:r>
              <a:rPr lang="fa-IR" kern="100" dirty="0">
                <a:latin typeface="Tahoma" panose="020B0604030504040204" pitchFamily="34" charset="0"/>
                <a:ea typeface="Calibri" panose="020F0502020204030204" pitchFamily="34" charset="0"/>
                <a:cs typeface="B Lotus" panose="00000400000000000000" pitchFamily="2" charset="-78"/>
              </a:rPr>
              <a:t> فقط شامل کد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نیست و متادیتاها را نیز در خود نگهداری میکند.</a:t>
            </a:r>
          </a:p>
          <a:p>
            <a:pPr marL="0" marR="0" indent="0" algn="l">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The presence of metadata allows assemblies to reference types in other assemblies without needing additional files.</a:t>
            </a:r>
            <a:endParaRPr lang="fa-IR" kern="100" dirty="0">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وجود متادیتا به </a:t>
            </a:r>
            <a:r>
              <a:rPr lang="en-US" kern="100" dirty="0">
                <a:latin typeface="Tahoma" panose="020B0604030504040204" pitchFamily="34" charset="0"/>
                <a:ea typeface="Calibri" panose="020F0502020204030204" pitchFamily="34" charset="0"/>
                <a:cs typeface="B Lotus" panose="00000400000000000000" pitchFamily="2" charset="-78"/>
              </a:rPr>
              <a:t>assembly</a:t>
            </a:r>
            <a:r>
              <a:rPr lang="fa-IR" kern="100" dirty="0">
                <a:latin typeface="Tahoma" panose="020B0604030504040204" pitchFamily="34" charset="0"/>
                <a:ea typeface="Calibri" panose="020F0502020204030204" pitchFamily="34" charset="0"/>
                <a:cs typeface="B Lotus" panose="00000400000000000000" pitchFamily="2" charset="-78"/>
              </a:rPr>
              <a:t> اجازه میده که بدون نیاز به فایل اضافی به همه رفرنس ها دسترسی داشته باشه.</a:t>
            </a:r>
          </a:p>
        </p:txBody>
      </p:sp>
    </p:spTree>
    <p:extLst>
      <p:ext uri="{BB962C8B-B14F-4D97-AF65-F5344CB8AC3E}">
        <p14:creationId xmlns:p14="http://schemas.microsoft.com/office/powerpoint/2010/main" val="3593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reflection</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677334" y="1862139"/>
            <a:ext cx="8596668" cy="4179224"/>
          </a:xfrm>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You can examine and disassemble the contents of an assembly with Microsoft’s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ildasm</a:t>
            </a:r>
            <a:r>
              <a:rPr lang="en-US" sz="1800" kern="100" dirty="0">
                <a:effectLst/>
                <a:latin typeface="Tahoma" panose="020B0604030504040204" pitchFamily="34" charset="0"/>
                <a:ea typeface="Calibri" panose="020F0502020204030204" pitchFamily="34" charset="0"/>
                <a:cs typeface="B Lotus" panose="00000400000000000000" pitchFamily="2" charset="-78"/>
              </a:rPr>
              <a:t> tool. And with tools such as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ILSpy</a:t>
            </a:r>
            <a:r>
              <a:rPr lang="en-US" sz="1800" kern="100" dirty="0">
                <a:effectLst/>
                <a:latin typeface="Tahoma" panose="020B0604030504040204" pitchFamily="34" charset="0"/>
                <a:ea typeface="Calibri" panose="020F0502020204030204" pitchFamily="34" charset="0"/>
                <a:cs typeface="B Lotus" panose="00000400000000000000" pitchFamily="2" charset="-78"/>
              </a:rPr>
              <a:t> or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JetBrain’s</a:t>
            </a:r>
            <a:r>
              <a:rPr lang="en-US" sz="1800" kern="100" dirty="0">
                <a:effectLst/>
                <a:latin typeface="Tahoma" panose="020B0604030504040204" pitchFamily="34" charset="0"/>
                <a:ea typeface="Calibri" panose="020F0502020204030204" pitchFamily="34" charset="0"/>
                <a:cs typeface="B Lotus" panose="00000400000000000000" pitchFamily="2" charset="-78"/>
              </a:rPr>
              <a:t>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dotPeek</a:t>
            </a:r>
            <a:r>
              <a:rPr lang="en-US" sz="1800" kern="100" dirty="0">
                <a:effectLst/>
                <a:latin typeface="Tahoma" panose="020B0604030504040204" pitchFamily="34" charset="0"/>
                <a:ea typeface="Calibri" panose="020F0502020204030204" pitchFamily="34" charset="0"/>
                <a:cs typeface="B Lotus" panose="00000400000000000000" pitchFamily="2" charset="-78"/>
              </a:rPr>
              <a:t>, you can go further and decompile the IL to C#. Because IL is higher level than native machine code, the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decompiler</a:t>
            </a:r>
            <a:r>
              <a:rPr lang="en-US" sz="1800" kern="100" dirty="0">
                <a:effectLst/>
                <a:latin typeface="Tahoma" panose="020B0604030504040204" pitchFamily="34" charset="0"/>
                <a:ea typeface="Calibri" panose="020F0502020204030204" pitchFamily="34" charset="0"/>
                <a:cs typeface="B Lotus" panose="00000400000000000000" pitchFamily="2" charset="-78"/>
              </a:rPr>
              <a:t> can do quite a good job of reconstructing the original C#.</a:t>
            </a:r>
            <a:endParaRPr lang="en-US" kern="100" dirty="0">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با استفاده از ابزارهای </a:t>
            </a:r>
            <a:r>
              <a:rPr lang="en-US" kern="100" dirty="0">
                <a:latin typeface="Tahoma" panose="020B0604030504040204" pitchFamily="34" charset="0"/>
                <a:ea typeface="Calibri" panose="020F0502020204030204" pitchFamily="34" charset="0"/>
                <a:cs typeface="B Lotus" panose="00000400000000000000" pitchFamily="2" charset="-78"/>
              </a:rPr>
              <a:t>IL Disassembler</a:t>
            </a:r>
            <a:r>
              <a:rPr lang="fa-IR" kern="100" dirty="0">
                <a:latin typeface="Tahoma" panose="020B0604030504040204" pitchFamily="34" charset="0"/>
                <a:ea typeface="Calibri" panose="020F0502020204030204" pitchFamily="34" charset="0"/>
                <a:cs typeface="B Lotus" panose="00000400000000000000" pitchFamily="2" charset="-78"/>
              </a:rPr>
              <a:t> شما به راحتی میتونید محتویات یک </a:t>
            </a:r>
            <a:r>
              <a:rPr lang="en-US" kern="100" dirty="0">
                <a:latin typeface="Tahoma" panose="020B0604030504040204" pitchFamily="34" charset="0"/>
                <a:ea typeface="Calibri" panose="020F0502020204030204" pitchFamily="34" charset="0"/>
                <a:cs typeface="B Lotus" panose="00000400000000000000" pitchFamily="2" charset="-78"/>
              </a:rPr>
              <a:t>assembly</a:t>
            </a:r>
            <a:r>
              <a:rPr lang="fa-IR" kern="100" dirty="0">
                <a:latin typeface="Tahoma" panose="020B0604030504040204" pitchFamily="34" charset="0"/>
                <a:ea typeface="Calibri" panose="020F0502020204030204" pitchFamily="34" charset="0"/>
                <a:cs typeface="B Lotus" panose="00000400000000000000" pitchFamily="2" charset="-78"/>
              </a:rPr>
              <a:t> رو ببینید. همچنین ابزارهای دیگه ای مثل  </a:t>
            </a:r>
            <a:r>
              <a:rPr lang="en-US" kern="100" dirty="0" err="1">
                <a:latin typeface="Tahoma" panose="020B0604030504040204" pitchFamily="34" charset="0"/>
                <a:ea typeface="Calibri" panose="020F0502020204030204" pitchFamily="34" charset="0"/>
                <a:cs typeface="B Lotus" panose="00000400000000000000" pitchFamily="2" charset="-78"/>
              </a:rPr>
              <a:t>JetBrain’s</a:t>
            </a:r>
            <a:r>
              <a:rPr lang="en-US" kern="100" dirty="0">
                <a:latin typeface="Tahoma" panose="020B0604030504040204" pitchFamily="34" charset="0"/>
                <a:ea typeface="Calibri" panose="020F0502020204030204" pitchFamily="34" charset="0"/>
                <a:cs typeface="B Lotus" panose="00000400000000000000" pitchFamily="2" charset="-78"/>
              </a:rPr>
              <a:t> </a:t>
            </a:r>
            <a:r>
              <a:rPr lang="en-US" kern="100" dirty="0" err="1">
                <a:latin typeface="Tahoma" panose="020B0604030504040204" pitchFamily="34" charset="0"/>
                <a:ea typeface="Calibri" panose="020F0502020204030204" pitchFamily="34" charset="0"/>
                <a:cs typeface="B Lotus" panose="00000400000000000000" pitchFamily="2" charset="-78"/>
              </a:rPr>
              <a:t>dotPeek</a:t>
            </a:r>
            <a:r>
              <a:rPr lang="fa-IR" kern="100" dirty="0">
                <a:latin typeface="Tahoma" panose="020B0604030504040204" pitchFamily="34" charset="0"/>
                <a:ea typeface="Calibri" panose="020F0502020204030204" pitchFamily="34" charset="0"/>
                <a:cs typeface="B Lotus" panose="00000400000000000000" pitchFamily="2" charset="-78"/>
              </a:rPr>
              <a:t> هستند که علاوه بر دیدن، میتونید کد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موجود در </a:t>
            </a:r>
            <a:r>
              <a:rPr lang="en-US" kern="100" dirty="0">
                <a:latin typeface="Tahoma" panose="020B0604030504040204" pitchFamily="34" charset="0"/>
                <a:ea typeface="Calibri" panose="020F0502020204030204" pitchFamily="34" charset="0"/>
                <a:cs typeface="B Lotus" panose="00000400000000000000" pitchFamily="2" charset="-78"/>
              </a:rPr>
              <a:t>assembly</a:t>
            </a:r>
            <a:r>
              <a:rPr lang="fa-IR" kern="100" dirty="0">
                <a:latin typeface="Tahoma" panose="020B0604030504040204" pitchFamily="34" charset="0"/>
                <a:ea typeface="Calibri" panose="020F0502020204030204" pitchFamily="34" charset="0"/>
                <a:cs typeface="B Lotus" panose="00000400000000000000" pitchFamily="2" charset="-78"/>
              </a:rPr>
              <a:t> رو به </a:t>
            </a:r>
            <a:r>
              <a:rPr lang="en-US" kern="100" dirty="0" err="1">
                <a:latin typeface="Tahoma" panose="020B0604030504040204" pitchFamily="34" charset="0"/>
                <a:ea typeface="Calibri" panose="020F0502020204030204" pitchFamily="34" charset="0"/>
                <a:cs typeface="B Lotus" panose="00000400000000000000" pitchFamily="2" charset="-78"/>
              </a:rPr>
              <a:t>c#</a:t>
            </a:r>
            <a:r>
              <a:rPr lang="fa-IR" kern="100" dirty="0">
                <a:latin typeface="Tahoma" panose="020B0604030504040204" pitchFamily="34" charset="0"/>
                <a:ea typeface="Calibri" panose="020F0502020204030204" pitchFamily="34" charset="0"/>
                <a:cs typeface="B Lotus" panose="00000400000000000000" pitchFamily="2" charset="-78"/>
              </a:rPr>
              <a:t> تبدیل کنید، چرا که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هنوز سطح بالاتر از زبان ماشین هست و </a:t>
            </a:r>
            <a:r>
              <a:rPr lang="en-US" kern="100" dirty="0" err="1">
                <a:latin typeface="Tahoma" panose="020B0604030504040204" pitchFamily="34" charset="0"/>
                <a:ea typeface="Calibri" panose="020F0502020204030204" pitchFamily="34" charset="0"/>
                <a:cs typeface="B Lotus" panose="00000400000000000000" pitchFamily="2" charset="-78"/>
              </a:rPr>
              <a:t>decompiler</a:t>
            </a:r>
            <a:r>
              <a:rPr lang="fa-IR" kern="100" dirty="0">
                <a:latin typeface="Tahoma" panose="020B0604030504040204" pitchFamily="34" charset="0"/>
                <a:ea typeface="Calibri" panose="020F0502020204030204" pitchFamily="34" charset="0"/>
                <a:cs typeface="B Lotus" panose="00000400000000000000" pitchFamily="2" charset="-78"/>
              </a:rPr>
              <a:t> میتونه برای بازسازی نسخه اصلی کمک زیادی بهمون بکنه.</a:t>
            </a:r>
          </a:p>
          <a:p>
            <a:pPr marL="0" marR="0" indent="0" algn="r" rtl="1">
              <a:lnSpc>
                <a:spcPct val="107000"/>
              </a:lnSpc>
              <a:spcBef>
                <a:spcPts val="0"/>
              </a:spcBef>
              <a:spcAft>
                <a:spcPts val="800"/>
              </a:spcAft>
              <a:buNone/>
            </a:pPr>
            <a:endParaRPr lang="fa-IR" kern="100" dirty="0">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program can query its own metadata (reflection) and even generate new IL at runtime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reflection.emit</a:t>
            </a:r>
            <a:r>
              <a:rPr lang="en-US" sz="1800" kern="100" dirty="0">
                <a:effectLst/>
                <a:latin typeface="Tahoma" panose="020B0604030504040204" pitchFamily="34" charset="0"/>
                <a:ea typeface="Calibri" panose="020F0502020204030204" pitchFamily="34" charset="0"/>
                <a:cs typeface="B Lotus" panose="00000400000000000000" pitchFamily="2" charset="-78"/>
              </a:rPr>
              <a:t>).</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یک برنامه میتونه به متادیتای خودش دسترسی داشته باشه یا حتی یک کد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جدید در زمان اجرا تولید کنه.</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81021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BCL</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CLR always ships with a set of assemblies called a Base Class Library (BCL). </a:t>
            </a:r>
          </a:p>
          <a:p>
            <a:pPr marL="0" marR="0" indent="0" algn="r" rtl="1">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همیشه گروهی از </a:t>
            </a:r>
            <a:r>
              <a:rPr lang="en-US" kern="100" dirty="0">
                <a:latin typeface="Tahoma" panose="020B0604030504040204" pitchFamily="34" charset="0"/>
                <a:ea typeface="Calibri" panose="020F0502020204030204" pitchFamily="34" charset="0"/>
                <a:cs typeface="B Lotus" panose="00000400000000000000" pitchFamily="2" charset="-78"/>
              </a:rPr>
              <a:t>assembly</a:t>
            </a:r>
            <a:r>
              <a:rPr lang="fa-IR" kern="100" dirty="0">
                <a:latin typeface="Tahoma" panose="020B0604030504040204" pitchFamily="34" charset="0"/>
                <a:ea typeface="Calibri" panose="020F0502020204030204" pitchFamily="34" charset="0"/>
                <a:cs typeface="B Lotus" panose="00000400000000000000" pitchFamily="2" charset="-78"/>
              </a:rPr>
              <a:t> ها رو به همراه خودش داره که بهش میگن </a:t>
            </a:r>
            <a:r>
              <a:rPr lang="en-US" kern="100" dirty="0">
                <a:latin typeface="Tahoma" panose="020B0604030504040204" pitchFamily="34" charset="0"/>
                <a:ea typeface="Calibri" panose="020F0502020204030204" pitchFamily="34" charset="0"/>
                <a:cs typeface="B Lotus" panose="00000400000000000000" pitchFamily="2" charset="-78"/>
              </a:rPr>
              <a:t>BCL</a:t>
            </a:r>
            <a:r>
              <a:rPr lang="fa-IR" kern="100" dirty="0">
                <a:latin typeface="Tahoma" panose="020B0604030504040204" pitchFamily="34" charset="0"/>
                <a:ea typeface="Calibri" panose="020F0502020204030204" pitchFamily="34" charset="0"/>
                <a:cs typeface="B Lotus" panose="00000400000000000000" pitchFamily="2" charset="-78"/>
              </a:rPr>
              <a:t>.</a:t>
            </a:r>
            <a:endParaRPr lang="en-US" kern="100" dirty="0">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BCL provides core functionality to programmers, such as collections, input/output, text processing, XML/JSON handling, networking, encryption, interop, concurrency, and parallel programming.</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BCL</a:t>
            </a:r>
            <a:r>
              <a:rPr lang="fa-IR" sz="1800" kern="100" dirty="0">
                <a:effectLst/>
                <a:latin typeface="Tahoma" panose="020B0604030504040204" pitchFamily="34" charset="0"/>
                <a:ea typeface="Calibri" panose="020F0502020204030204" pitchFamily="34" charset="0"/>
                <a:cs typeface="B Lotus" panose="00000400000000000000" pitchFamily="2" charset="-78"/>
              </a:rPr>
              <a:t> هسته اصلی برنامه نویسی رو برای برنامه نویسان فراهم میکنه، مثل کالکشن ها، ورودی و خروجی، پردازش متن</a:t>
            </a:r>
            <a:r>
              <a:rPr lang="fa-IR" kern="100" dirty="0">
                <a:latin typeface="Tahoma" panose="020B0604030504040204" pitchFamily="34" charset="0"/>
                <a:ea typeface="Calibri" panose="020F0502020204030204" pitchFamily="34" charset="0"/>
                <a:cs typeface="B Lotus" panose="00000400000000000000" pitchFamily="2" charset="-78"/>
              </a:rPr>
              <a:t>، مسائل امنیتی، شبکه، برنامه های موازی و ... .</a:t>
            </a: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BCL also implements types that the C# language itself requires (for features such as enumeration, querying, and asynchrony) and lets you explicitly access features of the CLR, such as Reflection and memory management.</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 در کل امکاناتی که یک برنامه نویس نیاز داره رو پیاده سازی میکنه.</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184925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sz="3600" kern="100" dirty="0">
                <a:effectLst/>
                <a:latin typeface="Tahoma" panose="020B0604030504040204" pitchFamily="34" charset="0"/>
                <a:ea typeface="Calibri" panose="020F0502020204030204" pitchFamily="34" charset="0"/>
                <a:cs typeface="B Lotus" panose="00000400000000000000" pitchFamily="2" charset="-78"/>
              </a:rPr>
              <a:t>runtimes</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runtime (also called a framework) is a deployable unit that you download and install. </a:t>
            </a:r>
          </a:p>
          <a:p>
            <a:pPr marL="0" marR="0" indent="0" algn="r" rtl="1">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یا فریمورک یک واحد قابل توسعه است که میتونید دانلود و نصبش کنید.</a:t>
            </a:r>
            <a:endParaRPr lang="en-US" kern="100" dirty="0">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runtime consists of a CLR (with its BCL), plus an optional application layer specific to the kind of application that you’re writing—web, mobile, rich client, etc. (If you’re writing a command-line console application or a non-UI library, you don’t need an application layer.)</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شامل </a:t>
            </a: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به همراه </a:t>
            </a:r>
            <a:r>
              <a:rPr lang="en-US" kern="100" dirty="0">
                <a:latin typeface="Tahoma" panose="020B0604030504040204" pitchFamily="34" charset="0"/>
                <a:ea typeface="Calibri" panose="020F0502020204030204" pitchFamily="34" charset="0"/>
                <a:cs typeface="B Lotus" panose="00000400000000000000" pitchFamily="2" charset="-78"/>
              </a:rPr>
              <a:t>BCL</a:t>
            </a:r>
            <a:r>
              <a:rPr lang="fa-IR" kern="100" dirty="0">
                <a:latin typeface="Tahoma" panose="020B0604030504040204" pitchFamily="34" charset="0"/>
                <a:ea typeface="Calibri" panose="020F0502020204030204" pitchFamily="34" charset="0"/>
                <a:cs typeface="B Lotus" panose="00000400000000000000" pitchFamily="2" charset="-78"/>
              </a:rPr>
              <a:t> هستش. در مواردی که بخواهید نرم افزارهای موبایل یا وب بنویسید،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یک بخش </a:t>
            </a:r>
            <a:r>
              <a:rPr lang="en-US" kern="100" dirty="0">
                <a:latin typeface="Tahoma" panose="020B0604030504040204" pitchFamily="34" charset="0"/>
                <a:ea typeface="Calibri" panose="020F0502020204030204" pitchFamily="34" charset="0"/>
                <a:cs typeface="B Lotus" panose="00000400000000000000" pitchFamily="2" charset="-78"/>
              </a:rPr>
              <a:t>application layer</a:t>
            </a:r>
            <a:r>
              <a:rPr lang="fa-IR" kern="100" dirty="0">
                <a:latin typeface="Tahoma" panose="020B0604030504040204" pitchFamily="34" charset="0"/>
                <a:ea typeface="Calibri" panose="020F0502020204030204" pitchFamily="34" charset="0"/>
                <a:cs typeface="B Lotus" panose="00000400000000000000" pitchFamily="2" charset="-78"/>
              </a:rPr>
              <a:t> هم در اختیارتون میذاره ولی برای برنامه های کنسولی این بخش رو نیاز ندارید.</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174029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sz="3600" kern="100" dirty="0">
                <a:effectLst/>
                <a:latin typeface="Tahoma" panose="020B0604030504040204" pitchFamily="34" charset="0"/>
                <a:ea typeface="Calibri" panose="020F0502020204030204" pitchFamily="34" charset="0"/>
                <a:cs typeface="B Lotus" panose="00000400000000000000" pitchFamily="2" charset="-78"/>
              </a:rPr>
              <a:t>runtimes</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When writing an application, you target a particular runtime, which means that your application uses and depends on the functionality that the runtime provides. Your choice of runtime also determines which platforms your application will support.</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وقتی شما میخواهید یه برنامه بنویسید، براساس نیازی که دارید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مناسب خودتونو انتخاب میکنید.</a:t>
            </a:r>
            <a:endParaRPr lang="en-US" kern="100" dirty="0">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5A5D0B87-64F9-F9E9-7975-5E9E6EFC18B8}"/>
              </a:ext>
            </a:extLst>
          </p:cNvPr>
          <p:cNvPicPr>
            <a:picLocks noChangeAspect="1"/>
          </p:cNvPicPr>
          <p:nvPr/>
        </p:nvPicPr>
        <p:blipFill>
          <a:blip r:embed="rId2"/>
          <a:stretch>
            <a:fillRect/>
          </a:stretch>
        </p:blipFill>
        <p:spPr>
          <a:xfrm>
            <a:off x="1014094" y="3868006"/>
            <a:ext cx="7353937" cy="2236664"/>
          </a:xfrm>
          <a:prstGeom prst="rect">
            <a:avLst/>
          </a:prstGeom>
        </p:spPr>
      </p:pic>
    </p:spTree>
    <p:extLst>
      <p:ext uri="{BB962C8B-B14F-4D97-AF65-F5344CB8AC3E}">
        <p14:creationId xmlns:p14="http://schemas.microsoft.com/office/powerpoint/2010/main" val="360695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err="1"/>
              <a:t>.Net</a:t>
            </a:r>
            <a:r>
              <a:rPr lang="en-US" dirty="0"/>
              <a:t> 8</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.NET 8 is Microsoft’s flagship open-source runtime. You can write web and console applications that run on Windows, Linux, and macOS; rich-client applications that run on Windows 10+ and macOS; and mobile apps that run on iOS and Android.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دات نت 8 آخرین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متن بازی هست که توسط مایکروسافت ارائه شده که با اون میتونید برنامه های وب و کنسول رو برای سیستم عامل های ویندوز، لینوکس و مک بنویسید. همچنین برنامه های موبایل که روی سیستم عامل های اندروید و </a:t>
            </a:r>
            <a:r>
              <a:rPr lang="en-US" kern="100" dirty="0" err="1">
                <a:latin typeface="Tahoma" panose="020B0604030504040204" pitchFamily="34" charset="0"/>
                <a:ea typeface="Calibri" panose="020F0502020204030204" pitchFamily="34" charset="0"/>
                <a:cs typeface="B Lotus" panose="00000400000000000000" pitchFamily="2" charset="-78"/>
              </a:rPr>
              <a:t>ios</a:t>
            </a:r>
            <a:r>
              <a:rPr lang="fa-IR" kern="100" dirty="0">
                <a:latin typeface="Tahoma" panose="020B0604030504040204" pitchFamily="34" charset="0"/>
                <a:ea typeface="Calibri" panose="020F0502020204030204" pitchFamily="34" charset="0"/>
                <a:cs typeface="B Lotus" panose="00000400000000000000" pitchFamily="2" charset="-78"/>
              </a:rPr>
              <a:t> قابل اجرا هستند.</a:t>
            </a:r>
          </a:p>
        </p:txBody>
      </p:sp>
    </p:spTree>
    <p:extLst>
      <p:ext uri="{BB962C8B-B14F-4D97-AF65-F5344CB8AC3E}">
        <p14:creationId xmlns:p14="http://schemas.microsoft.com/office/powerpoint/2010/main" val="397917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err="1"/>
              <a:t>.Net</a:t>
            </a:r>
            <a:r>
              <a:rPr lang="en-US" dirty="0"/>
              <a:t> 8</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Unlike .NET Framework, .NET 8 is not preinstalled on Windows machines. If you try to run a .NET 8 application without the correct runtime being present, a message will appear directing you to a web page where you can download the runtime.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دات نت 8 به صورت پیش فرض روی ویندوز نصب نیست. (برعکس دات نت فریمورک) و اگه بخواهید برنامه ای رو که با دات نت 8 نوشته شده اجرا کنید با پیغامی روبرو میشید که ازتون میخواد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runime</a:t>
            </a:r>
            <a:r>
              <a:rPr lang="fa-IR" sz="1800" kern="100" dirty="0">
                <a:effectLst/>
                <a:latin typeface="Tahoma" panose="020B0604030504040204" pitchFamily="34" charset="0"/>
                <a:ea typeface="Calibri" panose="020F0502020204030204" pitchFamily="34" charset="0"/>
                <a:cs typeface="B Lotus" panose="00000400000000000000" pitchFamily="2" charset="-78"/>
              </a:rPr>
              <a:t> دات نت 8 رو نصب کنید.</a:t>
            </a: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You can avoid this by creating a self-contained deployment, which includes the parts of the runtime required by the application.</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البته میتونید با ایجاد یک </a:t>
            </a:r>
            <a:r>
              <a:rPr lang="en-US" sz="1800" kern="100" dirty="0">
                <a:effectLst/>
                <a:latin typeface="Tahoma" panose="020B0604030504040204" pitchFamily="34" charset="0"/>
                <a:ea typeface="Calibri" panose="020F0502020204030204" pitchFamily="34" charset="0"/>
                <a:cs typeface="B Lotus" panose="00000400000000000000" pitchFamily="2" charset="-78"/>
              </a:rPr>
              <a:t>self-contained deployment</a:t>
            </a:r>
            <a:r>
              <a:rPr lang="fa-IR" sz="1800" kern="100" dirty="0">
                <a:effectLst/>
                <a:latin typeface="Tahoma" panose="020B0604030504040204" pitchFamily="34" charset="0"/>
                <a:ea typeface="Calibri" panose="020F0502020204030204" pitchFamily="34" charset="0"/>
                <a:cs typeface="B Lotus" panose="00000400000000000000" pitchFamily="2" charset="-78"/>
              </a:rPr>
              <a:t> از این اتفاق جلوگیری کنید. (این همون </a:t>
            </a:r>
            <a:r>
              <a:rPr lang="en-US" sz="1800" kern="100" dirty="0">
                <a:effectLst/>
                <a:latin typeface="Tahoma" panose="020B0604030504040204" pitchFamily="34" charset="0"/>
                <a:ea typeface="Calibri" panose="020F0502020204030204" pitchFamily="34" charset="0"/>
                <a:cs typeface="B Lotus" panose="00000400000000000000" pitchFamily="2" charset="-78"/>
              </a:rPr>
              <a:t>AOT</a:t>
            </a:r>
            <a:r>
              <a:rPr lang="fa-IR" sz="1800" kern="100" dirty="0">
                <a:effectLst/>
                <a:latin typeface="Tahoma" panose="020B0604030504040204" pitchFamily="34" charset="0"/>
                <a:ea typeface="Calibri" panose="020F0502020204030204" pitchFamily="34" charset="0"/>
                <a:cs typeface="B Lotus" panose="00000400000000000000" pitchFamily="2" charset="-78"/>
              </a:rPr>
              <a:t> هستش که گفت نیاز نداره </a:t>
            </a:r>
            <a:r>
              <a:rPr lang="en-US" sz="1800" kern="100" dirty="0">
                <a:effectLst/>
                <a:latin typeface="Tahoma" panose="020B0604030504040204" pitchFamily="34" charset="0"/>
                <a:ea typeface="Calibri" panose="020F0502020204030204" pitchFamily="34" charset="0"/>
                <a:cs typeface="B Lotus" panose="00000400000000000000" pitchFamily="2" charset="-78"/>
              </a:rPr>
              <a:t>runtime</a:t>
            </a:r>
            <a:r>
              <a:rPr lang="fa-IR" sz="1800" kern="100" dirty="0">
                <a:effectLst/>
                <a:latin typeface="Tahoma" panose="020B0604030504040204" pitchFamily="34" charset="0"/>
                <a:ea typeface="Calibri" panose="020F0502020204030204" pitchFamily="34" charset="0"/>
                <a:cs typeface="B Lotus" panose="00000400000000000000" pitchFamily="2" charset="-78"/>
              </a:rPr>
              <a:t> نصب بشه)</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80206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err="1"/>
              <a:t>.Net</a:t>
            </a:r>
            <a:r>
              <a:rPr lang="en-US" dirty="0"/>
              <a:t> 8</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677334" y="1419211"/>
            <a:ext cx="8490479" cy="4633913"/>
          </a:xfrm>
        </p:spPr>
        <p:txBody>
          <a:bodyPr>
            <a:normAutofit/>
          </a:bodyPr>
          <a:lstStyle/>
          <a:p>
            <a:pPr marL="0" marR="0" indent="0" algn="l">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.NET’s update history runs as follows: .NET Core 1.x → NET Core 2.x → .NET Core 3.x → .NET 5 → .NET 6 → .NET 7 → .NET 8. After .NET Core 3, Microsoft removed “Core” from the name and skipped version 4 to avoid confusion with .NET Framework 4.x, which precedes all of the preceding runtimes but is still supported and in popular use.</a:t>
            </a:r>
          </a:p>
          <a:p>
            <a:pPr marL="0" marR="0" indent="0" algn="l">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This means that assemblies compiled under .NET Core 1.x → .NET 7 will, in most cases, run without modification under .NET 8. In contrast, assemblies compiled under (any version of) .NET Framework are usually incompatible with .NET 8.</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endParaRPr lang="fa-IR" kern="100" dirty="0">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خلاصه میخواد اینو بگه که ارتقای ورژن دات نت راحته و باهم سازگارند ولی طبیعتا با دات نت فریمورک سر سازگاری ندارند</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78247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Windows Desktop and </a:t>
            </a:r>
            <a:r>
              <a:rPr lang="en-US" dirty="0" err="1"/>
              <a:t>WinUI</a:t>
            </a:r>
            <a:r>
              <a:rPr lang="en-US" dirty="0"/>
              <a:t> 3</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For writing rich-client applications that run on Windows 10 and above, you can choose between the classic Windows Desktop APIs (Windows Forms and WPF) and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 The Windows Desktop APIs are part of the .NET Desktop runtime, whereas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 is part of the Windows App SDK (a separate download).</a:t>
            </a:r>
          </a:p>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برای نوشتن برنامه های دسکتاپ که روی ویندوز 10 یا بالاتر اجرا بشه دو انتخاب وجود داره:</a:t>
            </a:r>
          </a:p>
          <a:p>
            <a:pPr marR="0" algn="r" rtl="1">
              <a:lnSpc>
                <a:spcPct val="107000"/>
              </a:lnSpc>
              <a:spcBef>
                <a:spcPts val="0"/>
              </a:spcBef>
              <a:spcAft>
                <a:spcPts val="800"/>
              </a:spcAft>
              <a:buFont typeface="Arial" panose="020B0604020202020204" pitchFamily="34" charset="0"/>
              <a:buChar char="•"/>
            </a:pPr>
            <a:r>
              <a:rPr lang="en-US" sz="1800" kern="100" dirty="0">
                <a:effectLst/>
                <a:latin typeface="Tahoma" panose="020B0604030504040204" pitchFamily="34" charset="0"/>
                <a:ea typeface="Calibri" panose="020F0502020204030204" pitchFamily="34" charset="0"/>
                <a:cs typeface="B Lotus" panose="00000400000000000000" pitchFamily="2" charset="-78"/>
              </a:rPr>
              <a:t>Windows Desktop APIs</a:t>
            </a:r>
            <a:r>
              <a:rPr lang="fa-IR" sz="1800" kern="100" dirty="0">
                <a:effectLst/>
                <a:latin typeface="Tahoma" panose="020B0604030504040204" pitchFamily="34" charset="0"/>
                <a:ea typeface="Calibri" panose="020F0502020204030204" pitchFamily="34" charset="0"/>
                <a:cs typeface="B Lotus" panose="00000400000000000000" pitchFamily="2" charset="-78"/>
              </a:rPr>
              <a:t> که بخشی از </a:t>
            </a:r>
            <a:r>
              <a:rPr lang="en-US" sz="1800" kern="100" dirty="0">
                <a:effectLst/>
                <a:latin typeface="Tahoma" panose="020B0604030504040204" pitchFamily="34" charset="0"/>
                <a:ea typeface="Calibri" panose="020F0502020204030204" pitchFamily="34" charset="0"/>
                <a:cs typeface="B Lotus" panose="00000400000000000000" pitchFamily="2" charset="-78"/>
              </a:rPr>
              <a:t>.NET Desktop runtime</a:t>
            </a:r>
            <a:r>
              <a:rPr lang="fa-IR" sz="1800" kern="100" dirty="0">
                <a:effectLst/>
                <a:latin typeface="Tahoma" panose="020B0604030504040204" pitchFamily="34" charset="0"/>
                <a:ea typeface="Calibri" panose="020F0502020204030204" pitchFamily="34" charset="0"/>
                <a:cs typeface="B Lotus" panose="00000400000000000000" pitchFamily="2" charset="-78"/>
              </a:rPr>
              <a:t> هستش(همون ویندوز فرم های قدیمی و همینطور </a:t>
            </a:r>
            <a:r>
              <a:rPr lang="en-US" sz="1800" kern="100" dirty="0">
                <a:effectLst/>
                <a:latin typeface="Tahoma" panose="020B0604030504040204" pitchFamily="34" charset="0"/>
                <a:ea typeface="Calibri" panose="020F0502020204030204" pitchFamily="34" charset="0"/>
                <a:cs typeface="B Lotus" panose="00000400000000000000" pitchFamily="2" charset="-78"/>
              </a:rPr>
              <a:t> WPF</a:t>
            </a:r>
            <a:r>
              <a:rPr lang="fa-IR" sz="1800" kern="100" dirty="0">
                <a:effectLst/>
                <a:latin typeface="Tahoma" panose="020B0604030504040204" pitchFamily="34" charset="0"/>
                <a:ea typeface="Calibri" panose="020F0502020204030204" pitchFamily="34" charset="0"/>
                <a:cs typeface="B Lotus" panose="00000400000000000000" pitchFamily="2" charset="-78"/>
              </a:rPr>
              <a:t>)</a:t>
            </a:r>
          </a:p>
          <a:p>
            <a:pPr marR="0" algn="r" rtl="1">
              <a:lnSpc>
                <a:spcPct val="107000"/>
              </a:lnSpc>
              <a:spcBef>
                <a:spcPts val="0"/>
              </a:spcBef>
              <a:spcAft>
                <a:spcPts val="800"/>
              </a:spcAft>
              <a:buFont typeface="Arial" panose="020B0604020202020204" pitchFamily="34" charset="0"/>
              <a:buChar char="•"/>
            </a:pP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a:t>
            </a:r>
            <a:r>
              <a:rPr lang="fa-IR" sz="1800" kern="100" dirty="0">
                <a:effectLst/>
                <a:latin typeface="Tahoma" panose="020B0604030504040204" pitchFamily="34" charset="0"/>
                <a:ea typeface="Calibri" panose="020F0502020204030204" pitchFamily="34" charset="0"/>
                <a:cs typeface="B Lotus" panose="00000400000000000000" pitchFamily="2" charset="-78"/>
              </a:rPr>
              <a:t> که بخشی از </a:t>
            </a:r>
            <a:r>
              <a:rPr lang="en-US" sz="1800" kern="100" dirty="0">
                <a:effectLst/>
                <a:latin typeface="Tahoma" panose="020B0604030504040204" pitchFamily="34" charset="0"/>
                <a:ea typeface="Calibri" panose="020F0502020204030204" pitchFamily="34" charset="0"/>
                <a:cs typeface="B Lotus" panose="00000400000000000000" pitchFamily="2" charset="-78"/>
              </a:rPr>
              <a:t>Windows App SDK </a:t>
            </a:r>
            <a:r>
              <a:rPr lang="fa-IR" kern="100" dirty="0">
                <a:latin typeface="Tahoma" panose="020B0604030504040204" pitchFamily="34" charset="0"/>
                <a:ea typeface="Calibri" panose="020F0502020204030204" pitchFamily="34" charset="0"/>
                <a:cs typeface="B Lotus" panose="00000400000000000000" pitchFamily="2" charset="-78"/>
              </a:rPr>
              <a:t> هستش و باید جداگانه نصب بشه.</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2819769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Windows Desktop and </a:t>
            </a:r>
            <a:r>
              <a:rPr lang="en-US" dirty="0" err="1"/>
              <a:t>WinUI</a:t>
            </a:r>
            <a:r>
              <a:rPr lang="en-US" dirty="0"/>
              <a:t> 3</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The classic Windows Desktop APIs have existed since 2006 and enjoy terrific third-party library support, as well as offering a wealth of answered questions on sites such as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StackOverflow</a:t>
            </a:r>
            <a:r>
              <a:rPr lang="en-US" sz="1800" kern="100" dirty="0">
                <a:effectLst/>
                <a:latin typeface="Tahoma" panose="020B0604030504040204" pitchFamily="34" charset="0"/>
                <a:ea typeface="Calibri" panose="020F0502020204030204" pitchFamily="34" charset="0"/>
                <a:cs typeface="B Lotus" panose="00000400000000000000" pitchFamily="2" charset="-78"/>
              </a:rPr>
              <a:t>.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 was released in 2022 and is intended for writing modern immersive applications that feature the latest Windows 10+ controls. It is a successor to the Universal Windows Platform (UWP).</a:t>
            </a:r>
          </a:p>
          <a:p>
            <a:pPr marL="0" marR="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Windows Desktop</a:t>
            </a:r>
            <a:r>
              <a:rPr lang="fa-IR" sz="1800" kern="100" dirty="0">
                <a:effectLst/>
                <a:latin typeface="Tahoma" panose="020B0604030504040204" pitchFamily="34" charset="0"/>
                <a:ea typeface="Calibri" panose="020F0502020204030204" pitchFamily="34" charset="0"/>
                <a:cs typeface="B Lotus" panose="00000400000000000000" pitchFamily="2" charset="-78"/>
              </a:rPr>
              <a:t> از سال 2006 معرفی شه و محتوای خیلی زیادی ازش در سطح وب وجود داره.</a:t>
            </a:r>
          </a:p>
          <a:p>
            <a:pPr marL="0" marR="0" indent="0" algn="r" rtl="1">
              <a:lnSpc>
                <a:spcPct val="107000"/>
              </a:lnSpc>
              <a:spcBef>
                <a:spcPts val="0"/>
              </a:spcBef>
              <a:spcAft>
                <a:spcPts val="800"/>
              </a:spcAft>
              <a:buNone/>
            </a:pP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a:t>
            </a:r>
            <a:r>
              <a:rPr lang="fa-IR" kern="100" dirty="0">
                <a:latin typeface="Tahoma" panose="020B0604030504040204" pitchFamily="34" charset="0"/>
                <a:ea typeface="Calibri" panose="020F0502020204030204" pitchFamily="34" charset="0"/>
                <a:cs typeface="B Lotus" panose="00000400000000000000" pitchFamily="2" charset="-78"/>
              </a:rPr>
              <a:t> سال 2022 معرفی شده و برای نوشتن برنامه های مدرن برای ویندوز 10 و بالاتر کاربرد داره و یه جورایی جایگزین </a:t>
            </a:r>
            <a:r>
              <a:rPr lang="en-US" kern="100" dirty="0">
                <a:latin typeface="Tahoma" panose="020B0604030504040204" pitchFamily="34" charset="0"/>
                <a:ea typeface="Calibri" panose="020F0502020204030204" pitchFamily="34" charset="0"/>
                <a:cs typeface="B Lotus" panose="00000400000000000000" pitchFamily="2" charset="-78"/>
              </a:rPr>
              <a:t>UWP</a:t>
            </a:r>
            <a:r>
              <a:rPr lang="fa-IR" kern="100" dirty="0">
                <a:latin typeface="Tahoma" panose="020B0604030504040204" pitchFamily="34" charset="0"/>
                <a:ea typeface="Calibri" panose="020F0502020204030204" pitchFamily="34" charset="0"/>
                <a:cs typeface="B Lotus" panose="00000400000000000000" pitchFamily="2" charset="-78"/>
              </a:rPr>
              <a:t> هستش.</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en-US" kern="100" dirty="0">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30190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CLRs, BCLs, and Runtimes</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Runtime support for C# programs consists of a Common Language Runtime and a Base Class Library. A runtime can also include a higher-level application layer that contains libraries for developing rich-client, mobile, or web applications</a:t>
            </a:r>
            <a:r>
              <a:rPr lang="en-US" kern="100" dirty="0">
                <a:latin typeface="Tahoma" panose="020B0604030504040204" pitchFamily="34" charset="0"/>
                <a:ea typeface="Calibri" panose="020F0502020204030204" pitchFamily="34" charset="0"/>
                <a:cs typeface="B Lotus" panose="00000400000000000000" pitchFamily="2" charset="-78"/>
              </a:rPr>
              <a:t>. </a:t>
            </a:r>
            <a:r>
              <a:rPr lang="en-US" sz="1800" kern="100" dirty="0">
                <a:effectLst/>
                <a:latin typeface="Tahoma" panose="020B0604030504040204" pitchFamily="34" charset="0"/>
                <a:ea typeface="Calibri" panose="020F0502020204030204" pitchFamily="34" charset="0"/>
                <a:cs typeface="B Lotus" panose="00000400000000000000" pitchFamily="2" charset="-78"/>
              </a:rPr>
              <a:t>Different runtimes exist to allow for different kinds of applications, as well as different platforms.</a:t>
            </a:r>
          </a:p>
          <a:p>
            <a:pPr marL="0" marR="0" indent="0">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784B703A-AE94-AD77-A60C-9BB4924563FE}"/>
              </a:ext>
            </a:extLst>
          </p:cNvPr>
          <p:cNvPicPr>
            <a:picLocks noChangeAspect="1"/>
          </p:cNvPicPr>
          <p:nvPr/>
        </p:nvPicPr>
        <p:blipFill>
          <a:blip r:embed="rId2"/>
          <a:stretch>
            <a:fillRect/>
          </a:stretch>
        </p:blipFill>
        <p:spPr>
          <a:xfrm>
            <a:off x="677334" y="3981222"/>
            <a:ext cx="6429376" cy="2636467"/>
          </a:xfrm>
          <a:prstGeom prst="rect">
            <a:avLst/>
          </a:prstGeom>
        </p:spPr>
      </p:pic>
    </p:spTree>
    <p:extLst>
      <p:ext uri="{BB962C8B-B14F-4D97-AF65-F5344CB8AC3E}">
        <p14:creationId xmlns:p14="http://schemas.microsoft.com/office/powerpoint/2010/main" val="15918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MAUI</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MAUI (Multi-platform App UI) is designed primarily for creating mobile apps for iOS and Android, although it can also be used for desktop apps that run on macOS and Windows via Mac Catalyst and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a:t>
            </a:r>
            <a:r>
              <a:rPr lang="en-US" kern="100" dirty="0">
                <a:latin typeface="Tahoma" panose="020B0604030504040204" pitchFamily="34" charset="0"/>
                <a:ea typeface="Calibri" panose="020F0502020204030204" pitchFamily="34" charset="0"/>
                <a:cs typeface="B Lotus" panose="00000400000000000000" pitchFamily="2" charset="-78"/>
              </a:rPr>
              <a:t>.</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MAUI</a:t>
            </a:r>
            <a:r>
              <a:rPr lang="fa-IR" kern="100" dirty="0">
                <a:latin typeface="Tahoma" panose="020B0604030504040204" pitchFamily="34" charset="0"/>
                <a:ea typeface="Calibri" panose="020F0502020204030204" pitchFamily="34" charset="0"/>
                <a:cs typeface="B Lotus" panose="00000400000000000000" pitchFamily="2" charset="-78"/>
              </a:rPr>
              <a:t> در اصل برای ساخت برنامه های موبایل سازگار با اندروید و </a:t>
            </a:r>
            <a:r>
              <a:rPr lang="en-US" kern="100" dirty="0">
                <a:latin typeface="Tahoma" panose="020B0604030504040204" pitchFamily="34" charset="0"/>
                <a:ea typeface="Calibri" panose="020F0502020204030204" pitchFamily="34" charset="0"/>
                <a:cs typeface="B Lotus" panose="00000400000000000000" pitchFamily="2" charset="-78"/>
              </a:rPr>
              <a:t>iOS</a:t>
            </a:r>
            <a:r>
              <a:rPr lang="fa-IR" kern="100" dirty="0">
                <a:latin typeface="Tahoma" panose="020B0604030504040204" pitchFamily="34" charset="0"/>
                <a:ea typeface="Calibri" panose="020F0502020204030204" pitchFamily="34" charset="0"/>
                <a:cs typeface="B Lotus" panose="00000400000000000000" pitchFamily="2" charset="-78"/>
              </a:rPr>
              <a:t> طراحی شده، اگر چه میتونه برای تولید برنامه های دسکتاپ که روی مک با </a:t>
            </a:r>
            <a:r>
              <a:rPr lang="en-US" sz="1800" kern="100" dirty="0">
                <a:effectLst/>
                <a:latin typeface="Tahoma" panose="020B0604030504040204" pitchFamily="34" charset="0"/>
                <a:ea typeface="Calibri" panose="020F0502020204030204" pitchFamily="34" charset="0"/>
                <a:cs typeface="B Lotus" panose="00000400000000000000" pitchFamily="2" charset="-78"/>
              </a:rPr>
              <a:t>Mac Catalyst</a:t>
            </a:r>
            <a:r>
              <a:rPr lang="fa-IR" kern="100" dirty="0">
                <a:latin typeface="Tahoma" panose="020B0604030504040204" pitchFamily="34" charset="0"/>
                <a:ea typeface="Calibri" panose="020F0502020204030204" pitchFamily="34" charset="0"/>
                <a:cs typeface="B Lotus" panose="00000400000000000000" pitchFamily="2" charset="-78"/>
              </a:rPr>
              <a:t> و ویندوز با </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3</a:t>
            </a:r>
            <a:r>
              <a:rPr lang="fa-IR" sz="1800" kern="100" dirty="0">
                <a:effectLst/>
                <a:latin typeface="Tahoma" panose="020B0604030504040204" pitchFamily="34" charset="0"/>
                <a:ea typeface="Calibri" panose="020F0502020204030204" pitchFamily="34" charset="0"/>
                <a:cs typeface="B Lotus" panose="00000400000000000000" pitchFamily="2" charset="-78"/>
              </a:rPr>
              <a:t> هم استفاده بشه.</a:t>
            </a: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MAUI is an evolution of Xamarin and allows a single project to target multiple platforms.</a:t>
            </a:r>
          </a:p>
          <a:p>
            <a:pPr marL="0" marR="0" indent="0" algn="r" rtl="1">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MAUI</a:t>
            </a:r>
            <a:r>
              <a:rPr lang="fa-IR" kern="100" dirty="0">
                <a:latin typeface="Tahoma" panose="020B0604030504040204" pitchFamily="34" charset="0"/>
                <a:ea typeface="Calibri" panose="020F0502020204030204" pitchFamily="34" charset="0"/>
                <a:cs typeface="B Lotus" panose="00000400000000000000" pitchFamily="2" charset="-78"/>
              </a:rPr>
              <a:t> در تکامل زامازین خلق شده و اجازه میده با یک پروژه برای پلتفرم های مختلف برنامه تولید کنیم.</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118135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Avalonia </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For cross-platform desktop applications, a third-party library called Avalonia offers an alternative to MAUI. Avalonia also runs on Linux and is architecturally simpler than MAUI (as it operates without the Catalyst/</a:t>
            </a:r>
            <a:r>
              <a:rPr lang="en-US" sz="1800" kern="100" dirty="0" err="1">
                <a:effectLst/>
                <a:latin typeface="Tahoma" panose="020B0604030504040204" pitchFamily="34" charset="0"/>
                <a:ea typeface="Calibri" panose="020F0502020204030204" pitchFamily="34" charset="0"/>
                <a:cs typeface="B Lotus" panose="00000400000000000000" pitchFamily="2" charset="-78"/>
              </a:rPr>
              <a:t>WinUI</a:t>
            </a:r>
            <a:r>
              <a:rPr lang="en-US" sz="1800" kern="100" dirty="0">
                <a:effectLst/>
                <a:latin typeface="Tahoma" panose="020B0604030504040204" pitchFamily="34" charset="0"/>
                <a:ea typeface="Calibri" panose="020F0502020204030204" pitchFamily="34" charset="0"/>
                <a:cs typeface="B Lotus" panose="00000400000000000000" pitchFamily="2" charset="-78"/>
              </a:rPr>
              <a:t> indirection layer).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Avalonia</a:t>
            </a:r>
            <a:r>
              <a:rPr lang="fa-IR" sz="1800" kern="100" dirty="0">
                <a:effectLst/>
                <a:latin typeface="Tahoma" panose="020B0604030504040204" pitchFamily="34" charset="0"/>
                <a:ea typeface="Calibri" panose="020F0502020204030204" pitchFamily="34" charset="0"/>
                <a:cs typeface="B Lotus" panose="00000400000000000000" pitchFamily="2" charset="-78"/>
              </a:rPr>
              <a:t> هم یک کتابخانه دیگر است که برای ساخت برنامه های قابل اجرا روی چند پلتفرم مورد استفاده قرار میگیره. این کتابخانه قابلیت اجرا روی لینوکس را هم دارد و از نظر معماری ساده تر از </a:t>
            </a:r>
            <a:r>
              <a:rPr lang="en-US" sz="1800" kern="100" dirty="0">
                <a:effectLst/>
                <a:latin typeface="Tahoma" panose="020B0604030504040204" pitchFamily="34" charset="0"/>
                <a:ea typeface="Calibri" panose="020F0502020204030204" pitchFamily="34" charset="0"/>
                <a:cs typeface="B Lotus" panose="00000400000000000000" pitchFamily="2" charset="-78"/>
              </a:rPr>
              <a:t>MAUI</a:t>
            </a:r>
            <a:r>
              <a:rPr lang="fa-IR" sz="1800" kern="100" dirty="0">
                <a:effectLst/>
                <a:latin typeface="Tahoma" panose="020B0604030504040204" pitchFamily="34" charset="0"/>
                <a:ea typeface="Calibri" panose="020F0502020204030204" pitchFamily="34" charset="0"/>
                <a:cs typeface="B Lotus" panose="00000400000000000000" pitchFamily="2" charset="-78"/>
              </a:rPr>
              <a:t> هست. </a:t>
            </a:r>
          </a:p>
          <a:p>
            <a:pPr marL="0" indent="0" algn="l">
              <a:lnSpc>
                <a:spcPct val="107000"/>
              </a:lnSpc>
              <a:spcBef>
                <a:spcPts val="0"/>
              </a:spcBef>
              <a:spcAft>
                <a:spcPts val="800"/>
              </a:spcAft>
              <a:buNone/>
            </a:pP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Avalonia has an API similar to WPF, and it also offers a commercial add-on called XPF that provides almost complete WPF compatibility.</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Avalonia</a:t>
            </a:r>
            <a:r>
              <a:rPr lang="fa-IR" kern="100" dirty="0">
                <a:latin typeface="Tahoma" panose="020B0604030504040204" pitchFamily="34" charset="0"/>
                <a:ea typeface="Calibri" panose="020F0502020204030204" pitchFamily="34" charset="0"/>
                <a:cs typeface="B Lotus" panose="00000400000000000000" pitchFamily="2" charset="-78"/>
              </a:rPr>
              <a:t> مثل </a:t>
            </a:r>
            <a:r>
              <a:rPr lang="en-US" kern="100" dirty="0">
                <a:latin typeface="Tahoma" panose="020B0604030504040204" pitchFamily="34" charset="0"/>
                <a:ea typeface="Calibri" panose="020F0502020204030204" pitchFamily="34" charset="0"/>
                <a:cs typeface="B Lotus" panose="00000400000000000000" pitchFamily="2" charset="-78"/>
              </a:rPr>
              <a:t>WPF</a:t>
            </a:r>
            <a:r>
              <a:rPr lang="fa-IR" kern="100" dirty="0">
                <a:latin typeface="Tahoma" panose="020B0604030504040204" pitchFamily="34" charset="0"/>
                <a:ea typeface="Calibri" panose="020F0502020204030204" pitchFamily="34" charset="0"/>
                <a:cs typeface="B Lotus" panose="00000400000000000000" pitchFamily="2" charset="-78"/>
              </a:rPr>
              <a:t> دارای یک </a:t>
            </a:r>
            <a:r>
              <a:rPr lang="en-US" kern="100" dirty="0" err="1">
                <a:latin typeface="Tahoma" panose="020B0604030504040204" pitchFamily="34" charset="0"/>
                <a:ea typeface="Calibri" panose="020F0502020204030204" pitchFamily="34" charset="0"/>
                <a:cs typeface="B Lotus" panose="00000400000000000000" pitchFamily="2" charset="-78"/>
              </a:rPr>
              <a:t>api</a:t>
            </a:r>
            <a:r>
              <a:rPr lang="fa-IR" kern="100" dirty="0">
                <a:latin typeface="Tahoma" panose="020B0604030504040204" pitchFamily="34" charset="0"/>
                <a:ea typeface="Calibri" panose="020F0502020204030204" pitchFamily="34" charset="0"/>
                <a:cs typeface="B Lotus" panose="00000400000000000000" pitchFamily="2" charset="-78"/>
              </a:rPr>
              <a:t> هست و همچنین یک افزونه به اسم </a:t>
            </a:r>
            <a:r>
              <a:rPr lang="en-US" kern="100" dirty="0">
                <a:latin typeface="Tahoma" panose="020B0604030504040204" pitchFamily="34" charset="0"/>
                <a:ea typeface="Calibri" panose="020F0502020204030204" pitchFamily="34" charset="0"/>
                <a:cs typeface="B Lotus" panose="00000400000000000000" pitchFamily="2" charset="-78"/>
              </a:rPr>
              <a:t>XPF</a:t>
            </a:r>
            <a:r>
              <a:rPr lang="fa-IR" kern="100" dirty="0">
                <a:latin typeface="Tahoma" panose="020B0604030504040204" pitchFamily="34" charset="0"/>
                <a:ea typeface="Calibri" panose="020F0502020204030204" pitchFamily="34" charset="0"/>
                <a:cs typeface="B Lotus" panose="00000400000000000000" pitchFamily="2" charset="-78"/>
              </a:rPr>
              <a:t> را ارائه میدهد که تقریبا سازگاری کاملی با </a:t>
            </a:r>
            <a:r>
              <a:rPr lang="en-US" kern="100" dirty="0">
                <a:latin typeface="Tahoma" panose="020B0604030504040204" pitchFamily="34" charset="0"/>
                <a:ea typeface="Calibri" panose="020F0502020204030204" pitchFamily="34" charset="0"/>
                <a:cs typeface="B Lotus" panose="00000400000000000000" pitchFamily="2" charset="-78"/>
              </a:rPr>
              <a:t>WPF</a:t>
            </a:r>
            <a:r>
              <a:rPr lang="fa-IR" kern="100" dirty="0">
                <a:latin typeface="Tahoma" panose="020B0604030504040204" pitchFamily="34" charset="0"/>
                <a:ea typeface="Calibri" panose="020F0502020204030204" pitchFamily="34" charset="0"/>
                <a:cs typeface="B Lotus" panose="00000400000000000000" pitchFamily="2" charset="-78"/>
              </a:rPr>
              <a:t> دارد. (</a:t>
            </a:r>
            <a:r>
              <a:rPr lang="fa-IR" kern="100" dirty="0">
                <a:solidFill>
                  <a:srgbClr val="FF0000"/>
                </a:solidFill>
                <a:latin typeface="Tahoma" panose="020B0604030504040204" pitchFamily="34" charset="0"/>
                <a:ea typeface="Calibri" panose="020F0502020204030204" pitchFamily="34" charset="0"/>
                <a:cs typeface="B Lotus" panose="00000400000000000000" pitchFamily="2" charset="-78"/>
              </a:rPr>
              <a:t>اینم جزو بدهی هام در نظر میگیرم که حتما برم و یادش بگیرم</a:t>
            </a:r>
            <a:r>
              <a:rPr lang="fa-IR" kern="100" dirty="0">
                <a:latin typeface="Tahoma" panose="020B0604030504040204" pitchFamily="34" charset="0"/>
                <a:ea typeface="Calibri" panose="020F0502020204030204" pitchFamily="34" charset="0"/>
                <a:cs typeface="B Lotus" panose="00000400000000000000" pitchFamily="2" charset="-78"/>
              </a:rPr>
              <a:t>)</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196820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.NET Framework</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.NET Framework is Microsoft’s original Windows-only runtime for writing web and rich-client applications that run (only) on Windows desktop/server. No major new releases are planned, although Microsoft will continue to support and maintain the current 4.8 release due to the wealth of existing applications.</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دات نت فریمورک یک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مایکروسافت است که برای نوشتن برنامه های تحت وب و دسکتاپ استفاده میشه و فقط روی سیستم عامل ویندوز اجرا میشه. مایکروسافت برای توسعه اون پلنی نداره هرچند به علت وجود برنامه های بزرگ و ارزشمندی که با این فریمورک یا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نوشته شده آخرین نسخه ارائه شده یعنی </a:t>
            </a:r>
            <a:r>
              <a:rPr lang="en-US" kern="100" dirty="0">
                <a:latin typeface="Tahoma" panose="020B0604030504040204" pitchFamily="34" charset="0"/>
                <a:ea typeface="Calibri" panose="020F0502020204030204" pitchFamily="34" charset="0"/>
                <a:cs typeface="B Lotus" panose="00000400000000000000" pitchFamily="2" charset="-78"/>
              </a:rPr>
              <a:t>4.8</a:t>
            </a:r>
            <a:r>
              <a:rPr lang="fa-IR" kern="100" dirty="0">
                <a:latin typeface="Tahoma" panose="020B0604030504040204" pitchFamily="34" charset="0"/>
                <a:ea typeface="Calibri" panose="020F0502020204030204" pitchFamily="34" charset="0"/>
                <a:cs typeface="B Lotus" panose="00000400000000000000" pitchFamily="2" charset="-78"/>
              </a:rPr>
              <a:t> رو همچنان پشتیبانی میکنه.</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606656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.NET Framework</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With the .NET Framework, the CLR/BCL is integrated with the application layer.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با دات نت فریمورک، </a:t>
            </a: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و </a:t>
            </a:r>
            <a:r>
              <a:rPr lang="en-US" kern="100" dirty="0">
                <a:latin typeface="Tahoma" panose="020B0604030504040204" pitchFamily="34" charset="0"/>
                <a:ea typeface="Calibri" panose="020F0502020204030204" pitchFamily="34" charset="0"/>
                <a:cs typeface="B Lotus" panose="00000400000000000000" pitchFamily="2" charset="-78"/>
              </a:rPr>
              <a:t>BCL</a:t>
            </a:r>
            <a:r>
              <a:rPr lang="fa-IR" kern="100" dirty="0">
                <a:latin typeface="Tahoma" panose="020B0604030504040204" pitchFamily="34" charset="0"/>
                <a:ea typeface="Calibri" panose="020F0502020204030204" pitchFamily="34" charset="0"/>
                <a:cs typeface="B Lotus" panose="00000400000000000000" pitchFamily="2" charset="-78"/>
              </a:rPr>
              <a:t> با </a:t>
            </a:r>
            <a:r>
              <a:rPr lang="en-US" kern="100" dirty="0">
                <a:latin typeface="Tahoma" panose="020B0604030504040204" pitchFamily="34" charset="0"/>
                <a:ea typeface="Calibri" panose="020F0502020204030204" pitchFamily="34" charset="0"/>
                <a:cs typeface="B Lotus" panose="00000400000000000000" pitchFamily="2" charset="-78"/>
              </a:rPr>
              <a:t>application layer</a:t>
            </a:r>
            <a:r>
              <a:rPr lang="fa-IR" kern="100" dirty="0">
                <a:latin typeface="Tahoma" panose="020B0604030504040204" pitchFamily="34" charset="0"/>
                <a:ea typeface="Calibri" panose="020F0502020204030204" pitchFamily="34" charset="0"/>
                <a:cs typeface="B Lotus" panose="00000400000000000000" pitchFamily="2" charset="-78"/>
              </a:rPr>
              <a:t> یکپارچه میشود.</a:t>
            </a:r>
          </a:p>
          <a:p>
            <a:pPr marL="0" marR="0" indent="0" algn="r" rtl="1">
              <a:lnSpc>
                <a:spcPct val="107000"/>
              </a:lnSpc>
              <a:spcBef>
                <a:spcPts val="0"/>
              </a:spcBef>
              <a:spcAft>
                <a:spcPts val="800"/>
              </a:spcAft>
              <a:buNone/>
            </a:pP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Applications written in .NET Framework can be recompiled under .NET 8, although they usually require some modification. Some features of .NET Framework are not present in .NET 8 (and vice versa).</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برنامه هایی که با دات نت فریمورک نوشته شده اند میتونند با دات نت 8 هم مجدد کامپایل بشند، هرچند معمولا نیاز به یک سری تغییرات هست، چرا که بعضی از ویژگی های دات نت فریمورک در دات نت 8 وجود نداره و برعکس برخی از ویژگی های دات نت 8 در دات نت فریمورک تعریف نشده اند.</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219615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.NET Framework</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.NET Framework is preinstalled with Windows and is automatically patched via Windows Update.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دات نت فریمورک همراه با ویندوز نصب میشود و با آپدیت ویندوز هم آپدیت میشود.</a:t>
            </a: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When you target .NET Framework 4.8, you can use the features of C# 7.3 and earlier. (You can override this by specifying a newer language version in the project file—this unlocks all of the latest language features except for those that require support from a newer runtime.)</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وقتی پروژه ای با دات نت فریمورک </a:t>
            </a:r>
            <a:r>
              <a:rPr lang="en-US" kern="100" dirty="0">
                <a:latin typeface="Tahoma" panose="020B0604030504040204" pitchFamily="34" charset="0"/>
                <a:ea typeface="Calibri" panose="020F0502020204030204" pitchFamily="34" charset="0"/>
                <a:cs typeface="B Lotus" panose="00000400000000000000" pitchFamily="2" charset="-78"/>
              </a:rPr>
              <a:t>4.8</a:t>
            </a:r>
            <a:r>
              <a:rPr lang="fa-IR" kern="100" dirty="0">
                <a:latin typeface="Tahoma" panose="020B0604030504040204" pitchFamily="34" charset="0"/>
                <a:ea typeface="Calibri" panose="020F0502020204030204" pitchFamily="34" charset="0"/>
                <a:cs typeface="B Lotus" panose="00000400000000000000" pitchFamily="2" charset="-78"/>
              </a:rPr>
              <a:t> ایجاد میشه، شما میتونید از قابلیت های </a:t>
            </a:r>
            <a:r>
              <a:rPr lang="en-US" kern="100" dirty="0">
                <a:latin typeface="Tahoma" panose="020B0604030504040204" pitchFamily="34" charset="0"/>
                <a:ea typeface="Calibri" panose="020F0502020204030204" pitchFamily="34" charset="0"/>
                <a:cs typeface="B Lotus" panose="00000400000000000000" pitchFamily="2" charset="-78"/>
              </a:rPr>
              <a:t>C#</a:t>
            </a:r>
            <a:r>
              <a:rPr lang="fa-IR" kern="100" dirty="0">
                <a:latin typeface="Tahoma" panose="020B0604030504040204" pitchFamily="34" charset="0"/>
                <a:ea typeface="Calibri" panose="020F0502020204030204" pitchFamily="34" charset="0"/>
                <a:cs typeface="B Lotus" panose="00000400000000000000" pitchFamily="2" charset="-78"/>
              </a:rPr>
              <a:t> تا نسخه </a:t>
            </a:r>
            <a:r>
              <a:rPr lang="en-US" kern="100" dirty="0">
                <a:latin typeface="Tahoma" panose="020B0604030504040204" pitchFamily="34" charset="0"/>
                <a:ea typeface="Calibri" panose="020F0502020204030204" pitchFamily="34" charset="0"/>
                <a:cs typeface="B Lotus" panose="00000400000000000000" pitchFamily="2" charset="-78"/>
              </a:rPr>
              <a:t>7.3</a:t>
            </a:r>
            <a:r>
              <a:rPr lang="fa-IR" kern="100" dirty="0">
                <a:latin typeface="Tahoma" panose="020B0604030504040204" pitchFamily="34" charset="0"/>
                <a:ea typeface="Calibri" panose="020F0502020204030204" pitchFamily="34" charset="0"/>
                <a:cs typeface="B Lotus" panose="00000400000000000000" pitchFamily="2" charset="-78"/>
              </a:rPr>
              <a:t> استفاده کنید. البته شما میتونید با اصلاح ورژن در فایل پروژه این محدودیت را بردارید و همه ویژگی های جدید زبان (به جز آنهایی که وابسته به فریمورک است) برای شما فعال شود.</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4074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CLRs, BCLs, and Runtimes</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چیزی که کتاب داره میگه و من متوجه شدم اینه که وقتی یه برنامه اجرا میشه ما با یه مفهومی رو</a:t>
            </a:r>
            <a:r>
              <a:rPr lang="fa-IR" kern="100" dirty="0">
                <a:latin typeface="Tahoma" panose="020B0604030504040204" pitchFamily="34" charset="0"/>
                <a:ea typeface="Calibri" panose="020F0502020204030204" pitchFamily="34" charset="0"/>
                <a:cs typeface="B Lotus" panose="00000400000000000000" pitchFamily="2" charset="-78"/>
              </a:rPr>
              <a:t>برو میشیم به اسم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که شامل یه سری چیزها هست از جمله </a:t>
            </a: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و </a:t>
            </a:r>
            <a:r>
              <a:rPr lang="en-US" kern="100" dirty="0">
                <a:latin typeface="Tahoma" panose="020B0604030504040204" pitchFamily="34" charset="0"/>
                <a:ea typeface="Calibri" panose="020F0502020204030204" pitchFamily="34" charset="0"/>
                <a:cs typeface="B Lotus" panose="00000400000000000000" pitchFamily="2" charset="-78"/>
              </a:rPr>
              <a:t>BCL</a:t>
            </a:r>
            <a:r>
              <a:rPr lang="fa-IR" kern="100" dirty="0">
                <a:latin typeface="Tahoma" panose="020B0604030504040204" pitchFamily="34" charset="0"/>
                <a:ea typeface="Calibri" panose="020F0502020204030204" pitchFamily="34" charset="0"/>
                <a:cs typeface="B Lotus" panose="00000400000000000000" pitchFamily="2" charset="-78"/>
              </a:rPr>
              <a:t>. همینطور برای برنامه هایی که لایه های بالاتری دارند مثل وب اپلیکیشن ها یا اپلیکیشن های ویندوزی و یا حتی </a:t>
            </a:r>
            <a:r>
              <a:rPr lang="en-US" kern="100" dirty="0" err="1">
                <a:latin typeface="Tahoma" panose="020B0604030504040204" pitchFamily="34" charset="0"/>
                <a:ea typeface="Calibri" panose="020F0502020204030204" pitchFamily="34" charset="0"/>
                <a:cs typeface="B Lotus" panose="00000400000000000000" pitchFamily="2" charset="-78"/>
              </a:rPr>
              <a:t>wep</a:t>
            </a:r>
            <a:r>
              <a:rPr lang="en-US" kern="100" dirty="0">
                <a:latin typeface="Tahoma" panose="020B0604030504040204" pitchFamily="34" charset="0"/>
                <a:ea typeface="Calibri" panose="020F0502020204030204" pitchFamily="34" charset="0"/>
                <a:cs typeface="B Lotus" panose="00000400000000000000" pitchFamily="2" charset="-78"/>
              </a:rPr>
              <a:t> </a:t>
            </a:r>
            <a:r>
              <a:rPr lang="en-US" kern="100" dirty="0" err="1">
                <a:latin typeface="Tahoma" panose="020B0604030504040204" pitchFamily="34" charset="0"/>
                <a:ea typeface="Calibri" panose="020F0502020204030204" pitchFamily="34" charset="0"/>
                <a:cs typeface="B Lotus" panose="00000400000000000000" pitchFamily="2" charset="-78"/>
              </a:rPr>
              <a:t>api</a:t>
            </a:r>
            <a:r>
              <a:rPr lang="fa-IR" kern="100" dirty="0">
                <a:latin typeface="Tahoma" panose="020B0604030504040204" pitchFamily="34" charset="0"/>
                <a:ea typeface="Calibri" panose="020F0502020204030204" pitchFamily="34" charset="0"/>
                <a:cs typeface="B Lotus" panose="00000400000000000000" pitchFamily="2" charset="-78"/>
              </a:rPr>
              <a:t> ها یک مفهوم دیگه ای هم در </a:t>
            </a:r>
            <a:r>
              <a:rPr lang="en-US" kern="100" dirty="0">
                <a:latin typeface="Tahoma" panose="020B0604030504040204" pitchFamily="34" charset="0"/>
                <a:ea typeface="Calibri" panose="020F0502020204030204" pitchFamily="34" charset="0"/>
                <a:cs typeface="B Lotus" panose="00000400000000000000" pitchFamily="2" charset="-78"/>
              </a:rPr>
              <a:t>runtime</a:t>
            </a:r>
            <a:r>
              <a:rPr lang="fa-IR" kern="100" dirty="0">
                <a:latin typeface="Tahoma" panose="020B0604030504040204" pitchFamily="34" charset="0"/>
                <a:ea typeface="Calibri" panose="020F0502020204030204" pitchFamily="34" charset="0"/>
                <a:cs typeface="B Lotus" panose="00000400000000000000" pitchFamily="2" charset="-78"/>
              </a:rPr>
              <a:t> هست به اسم </a:t>
            </a:r>
            <a:r>
              <a:rPr lang="en-US" kern="100" dirty="0">
                <a:latin typeface="Tahoma" panose="020B0604030504040204" pitchFamily="34" charset="0"/>
                <a:ea typeface="Calibri" panose="020F0502020204030204" pitchFamily="34" charset="0"/>
                <a:cs typeface="B Lotus" panose="00000400000000000000" pitchFamily="2" charset="-78"/>
              </a:rPr>
              <a:t> application layer</a:t>
            </a:r>
            <a:r>
              <a:rPr lang="fa-IR" kern="100" dirty="0">
                <a:latin typeface="Tahoma" panose="020B0604030504040204" pitchFamily="34" charset="0"/>
                <a:ea typeface="Calibri" panose="020F0502020204030204" pitchFamily="34" charset="0"/>
                <a:cs typeface="B Lotus" panose="00000400000000000000" pitchFamily="2" charset="-78"/>
              </a:rPr>
              <a:t>.</a:t>
            </a:r>
          </a:p>
          <a:p>
            <a:pPr marL="0" marR="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Runtime</a:t>
            </a:r>
            <a:r>
              <a:rPr lang="fa-IR" sz="1800" kern="100" dirty="0">
                <a:effectLst/>
                <a:latin typeface="Tahoma" panose="020B0604030504040204" pitchFamily="34" charset="0"/>
                <a:ea typeface="Calibri" panose="020F0502020204030204" pitchFamily="34" charset="0"/>
                <a:cs typeface="B Lotus" panose="00000400000000000000" pitchFamily="2" charset="-78"/>
              </a:rPr>
              <a:t> های مختلف برای پشتیبانی از پلتفرم های مختلف به وجود اومدند. (همون عکس اسلاید قبل)</a:t>
            </a:r>
          </a:p>
        </p:txBody>
      </p:sp>
    </p:spTree>
    <p:extLst>
      <p:ext uri="{BB962C8B-B14F-4D97-AF65-F5344CB8AC3E}">
        <p14:creationId xmlns:p14="http://schemas.microsoft.com/office/powerpoint/2010/main" val="233996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CLR</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 Common Language Runtime (CLR) provides essential runtime services such as automatic memory management and exception handling.</a:t>
            </a:r>
          </a:p>
          <a:p>
            <a:pPr marL="0" marR="0" indent="0" algn="r" rtl="1">
              <a:lnSpc>
                <a:spcPct val="107000"/>
              </a:lnSpc>
              <a:spcBef>
                <a:spcPts val="0"/>
              </a:spcBef>
              <a:spcAft>
                <a:spcPts val="800"/>
              </a:spcAft>
              <a:buNone/>
            </a:pP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سرویسهای اساسی مثل مدیریت حافظه یا هندل کردن خطاها رو فراهم میکنه.</a:t>
            </a:r>
            <a:endParaRPr lang="en-US" kern="100" dirty="0">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endParaRPr lang="en-US" kern="100" dirty="0">
              <a:latin typeface="Tahoma" panose="020B0604030504040204" pitchFamily="34" charset="0"/>
              <a:ea typeface="Calibri" panose="020F0502020204030204" pitchFamily="34" charset="0"/>
              <a:cs typeface="B Lotus" panose="00000400000000000000" pitchFamily="2" charset="-78"/>
            </a:endParaRPr>
          </a:p>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(The word “common” refers to the fact that the same runtime can be shared by other managed programming languages, such as F#, Visual Basic, and Managed C++.)</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واژه </a:t>
            </a:r>
            <a:r>
              <a:rPr lang="en-US" kern="100" dirty="0">
                <a:latin typeface="Tahoma" panose="020B0604030504040204" pitchFamily="34" charset="0"/>
                <a:ea typeface="Calibri" panose="020F0502020204030204" pitchFamily="34" charset="0"/>
                <a:cs typeface="B Lotus" panose="00000400000000000000" pitchFamily="2" charset="-78"/>
              </a:rPr>
              <a:t>common</a:t>
            </a:r>
            <a:r>
              <a:rPr lang="fa-IR" kern="100" dirty="0">
                <a:latin typeface="Tahoma" panose="020B0604030504040204" pitchFamily="34" charset="0"/>
                <a:ea typeface="Calibri" panose="020F0502020204030204" pitchFamily="34" charset="0"/>
                <a:cs typeface="B Lotus" panose="00000400000000000000" pitchFamily="2" charset="-78"/>
              </a:rPr>
              <a:t> یا همون حرف </a:t>
            </a:r>
            <a:r>
              <a:rPr lang="en-US" kern="100" dirty="0">
                <a:latin typeface="Tahoma" panose="020B0604030504040204" pitchFamily="34" charset="0"/>
                <a:ea typeface="Calibri" panose="020F0502020204030204" pitchFamily="34" charset="0"/>
                <a:cs typeface="B Lotus" panose="00000400000000000000" pitchFamily="2" charset="-78"/>
              </a:rPr>
              <a:t>C</a:t>
            </a:r>
            <a:r>
              <a:rPr lang="fa-IR" kern="100" dirty="0">
                <a:latin typeface="Tahoma" panose="020B0604030504040204" pitchFamily="34" charset="0"/>
                <a:ea typeface="Calibri" panose="020F0502020204030204" pitchFamily="34" charset="0"/>
                <a:cs typeface="B Lotus" panose="00000400000000000000" pitchFamily="2" charset="-78"/>
              </a:rPr>
              <a:t> در </a:t>
            </a: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اشاره به این موضوع داره که میتونه با سایر زبانهای برنامه نویسی </a:t>
            </a:r>
            <a:r>
              <a:rPr lang="en-US" kern="100" dirty="0">
                <a:latin typeface="Tahoma" panose="020B0604030504040204" pitchFamily="34" charset="0"/>
                <a:ea typeface="Calibri" panose="020F0502020204030204" pitchFamily="34" charset="0"/>
                <a:cs typeface="B Lotus" panose="00000400000000000000" pitchFamily="2" charset="-78"/>
              </a:rPr>
              <a:t>managed</a:t>
            </a:r>
            <a:r>
              <a:rPr lang="fa-IR" kern="100" dirty="0">
                <a:latin typeface="Tahoma" panose="020B0604030504040204" pitchFamily="34" charset="0"/>
                <a:ea typeface="Calibri" panose="020F0502020204030204" pitchFamily="34" charset="0"/>
                <a:cs typeface="B Lotus" panose="00000400000000000000" pitchFamily="2" charset="-78"/>
              </a:rPr>
              <a:t> مثل </a:t>
            </a:r>
            <a:r>
              <a:rPr lang="en-US" kern="100" dirty="0">
                <a:latin typeface="Tahoma" panose="020B0604030504040204" pitchFamily="34" charset="0"/>
                <a:ea typeface="Calibri" panose="020F0502020204030204" pitchFamily="34" charset="0"/>
                <a:cs typeface="B Lotus" panose="00000400000000000000" pitchFamily="2" charset="-78"/>
              </a:rPr>
              <a:t>visual basic</a:t>
            </a:r>
            <a:r>
              <a:rPr lang="fa-IR" kern="100" dirty="0">
                <a:latin typeface="Tahoma" panose="020B0604030504040204" pitchFamily="34" charset="0"/>
                <a:ea typeface="Calibri" panose="020F0502020204030204" pitchFamily="34" charset="0"/>
                <a:cs typeface="B Lotus" panose="00000400000000000000" pitchFamily="2" charset="-78"/>
              </a:rPr>
              <a:t> یا </a:t>
            </a:r>
            <a:r>
              <a:rPr lang="en-US" kern="100" dirty="0">
                <a:latin typeface="Tahoma" panose="020B0604030504040204" pitchFamily="34" charset="0"/>
                <a:ea typeface="Calibri" panose="020F0502020204030204" pitchFamily="34" charset="0"/>
                <a:cs typeface="B Lotus" panose="00000400000000000000" pitchFamily="2" charset="-78"/>
              </a:rPr>
              <a:t>F#</a:t>
            </a:r>
            <a:r>
              <a:rPr lang="fa-IR" kern="100" dirty="0">
                <a:latin typeface="Tahoma" panose="020B0604030504040204" pitchFamily="34" charset="0"/>
                <a:ea typeface="Calibri" panose="020F0502020204030204" pitchFamily="34" charset="0"/>
                <a:cs typeface="B Lotus" panose="00000400000000000000" pitchFamily="2" charset="-78"/>
              </a:rPr>
              <a:t> به اشتراک گذاشته بشه.</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69571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CLR</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C# is called a managed language because it compiles source code into managed code, which is represented in Intermediate Language (IL). </a:t>
            </a: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سی شارپ رو به عنوان یک زبان </a:t>
            </a:r>
            <a:r>
              <a:rPr lang="en-US" kern="100" dirty="0">
                <a:latin typeface="Tahoma" panose="020B0604030504040204" pitchFamily="34" charset="0"/>
                <a:ea typeface="Calibri" panose="020F0502020204030204" pitchFamily="34" charset="0"/>
                <a:cs typeface="B Lotus" panose="00000400000000000000" pitchFamily="2" charset="-78"/>
              </a:rPr>
              <a:t>managed</a:t>
            </a:r>
            <a:r>
              <a:rPr lang="fa-IR" kern="100" dirty="0">
                <a:latin typeface="Tahoma" panose="020B0604030504040204" pitchFamily="34" charset="0"/>
                <a:ea typeface="Calibri" panose="020F0502020204030204" pitchFamily="34" charset="0"/>
                <a:cs typeface="B Lotus" panose="00000400000000000000" pitchFamily="2" charset="-78"/>
              </a:rPr>
              <a:t> میشناسند، چون کد رو به یک کد </a:t>
            </a:r>
            <a:r>
              <a:rPr lang="en-US" kern="100" dirty="0">
                <a:latin typeface="Tahoma" panose="020B0604030504040204" pitchFamily="34" charset="0"/>
                <a:ea typeface="Calibri" panose="020F0502020204030204" pitchFamily="34" charset="0"/>
                <a:cs typeface="B Lotus" panose="00000400000000000000" pitchFamily="2" charset="-78"/>
              </a:rPr>
              <a:t>managed</a:t>
            </a:r>
            <a:r>
              <a:rPr lang="fa-IR" kern="100" dirty="0">
                <a:latin typeface="Tahoma" panose="020B0604030504040204" pitchFamily="34" charset="0"/>
                <a:ea typeface="Calibri" panose="020F0502020204030204" pitchFamily="34" charset="0"/>
                <a:cs typeface="B Lotus" panose="00000400000000000000" pitchFamily="2" charset="-78"/>
              </a:rPr>
              <a:t> به اسم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کامپایل میکنه.</a:t>
            </a:r>
          </a:p>
          <a:p>
            <a:pPr marL="0" marR="0" indent="0" algn="r" rtl="1">
              <a:lnSpc>
                <a:spcPct val="107000"/>
              </a:lnSpc>
              <a:spcBef>
                <a:spcPts val="0"/>
              </a:spcBef>
              <a:spcAft>
                <a:spcPts val="800"/>
              </a:spcAft>
              <a:buNone/>
            </a:pPr>
            <a:endParaRPr lang="en-US" kern="100" dirty="0">
              <a:latin typeface="Tahoma" panose="020B0604030504040204" pitchFamily="34" charset="0"/>
              <a:ea typeface="Calibri" panose="020F0502020204030204" pitchFamily="34" charset="0"/>
              <a:cs typeface="B Lotus" panose="00000400000000000000" pitchFamily="2" charset="-78"/>
            </a:endParaRPr>
          </a:p>
          <a:p>
            <a:pPr marL="0" indent="0">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The CLR converts the IL into the native code of the machine, such as X64 or X86, usually just prior to execution</a:t>
            </a:r>
            <a:r>
              <a:rPr lang="en-US" kern="100" dirty="0">
                <a:latin typeface="Tahoma" panose="020B0604030504040204" pitchFamily="34" charset="0"/>
                <a:ea typeface="Calibri" panose="020F0502020204030204" pitchFamily="34" charset="0"/>
                <a:cs typeface="B Lotus" panose="00000400000000000000" pitchFamily="2" charset="-78"/>
              </a:rPr>
              <a:t>. This is referred to as Just-In-Time (JIT) compilation.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در ادامه </a:t>
            </a:r>
            <a:r>
              <a:rPr lang="en-US" kern="100" dirty="0">
                <a:latin typeface="Tahoma" panose="020B0604030504040204" pitchFamily="34" charset="0"/>
                <a:ea typeface="Calibri" panose="020F0502020204030204" pitchFamily="34" charset="0"/>
                <a:cs typeface="B Lotus" panose="00000400000000000000" pitchFamily="2" charset="-78"/>
              </a:rPr>
              <a:t>CLR</a:t>
            </a:r>
            <a:r>
              <a:rPr lang="fa-IR" kern="100" dirty="0">
                <a:latin typeface="Tahoma" panose="020B0604030504040204" pitchFamily="34" charset="0"/>
                <a:ea typeface="Calibri" panose="020F0502020204030204" pitchFamily="34" charset="0"/>
                <a:cs typeface="B Lotus" panose="00000400000000000000" pitchFamily="2" charset="-78"/>
              </a:rPr>
              <a:t> کد تولید شده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رو به کد قابل فهم برای ماشین تبدیل میکنه. معمولا این مرحله آخرین مرحله قبل از اجرای برنامه هستش که توسط </a:t>
            </a:r>
            <a:r>
              <a:rPr lang="en-US" kern="100" dirty="0">
                <a:latin typeface="Tahoma" panose="020B0604030504040204" pitchFamily="34" charset="0"/>
                <a:ea typeface="Calibri" panose="020F0502020204030204" pitchFamily="34" charset="0"/>
                <a:cs typeface="B Lotus" panose="00000400000000000000" pitchFamily="2" charset="-78"/>
              </a:rPr>
              <a:t>JIT</a:t>
            </a:r>
            <a:r>
              <a:rPr lang="fa-IR" kern="100" dirty="0">
                <a:latin typeface="Tahoma" panose="020B0604030504040204" pitchFamily="34" charset="0"/>
                <a:ea typeface="Calibri" panose="020F0502020204030204" pitchFamily="34" charset="0"/>
                <a:cs typeface="B Lotus" panose="00000400000000000000" pitchFamily="2" charset="-78"/>
              </a:rPr>
              <a:t> انجام میشه.</a:t>
            </a:r>
          </a:p>
        </p:txBody>
      </p:sp>
    </p:spTree>
    <p:extLst>
      <p:ext uri="{BB962C8B-B14F-4D97-AF65-F5344CB8AC3E}">
        <p14:creationId xmlns:p14="http://schemas.microsoft.com/office/powerpoint/2010/main" val="216951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در حاشیه کتاب</a:t>
            </a:r>
            <a:br>
              <a:rPr lang="fa-IR" dirty="0"/>
            </a:br>
            <a:r>
              <a:rPr lang="en-US" dirty="0"/>
              <a:t>managed/ unmanaged code</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یه کلمه توی اسلاید قبل ذهنمو درگیر کرد، رفتم یه سرچ کردم ببینم چیه، نتیجه ش شد اینکه:</a:t>
            </a:r>
          </a:p>
          <a:p>
            <a:pPr marL="0" marR="0" indent="0" algn="r" rtl="1">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managed code</a:t>
            </a:r>
            <a:r>
              <a:rPr lang="fa-IR" sz="1800" kern="100" dirty="0">
                <a:effectLst/>
                <a:latin typeface="Tahoma" panose="020B0604030504040204" pitchFamily="34" charset="0"/>
                <a:ea typeface="Calibri" panose="020F0502020204030204" pitchFamily="34" charset="0"/>
                <a:cs typeface="B Lotus" panose="00000400000000000000" pitchFamily="2" charset="-78"/>
              </a:rPr>
              <a:t> به کدی میگن که توسط یک </a:t>
            </a:r>
            <a:r>
              <a:rPr lang="en-US" sz="1800" kern="100" dirty="0">
                <a:effectLst/>
                <a:latin typeface="Tahoma" panose="020B0604030504040204" pitchFamily="34" charset="0"/>
                <a:ea typeface="Calibri" panose="020F0502020204030204" pitchFamily="34" charset="0"/>
                <a:cs typeface="B Lotus" panose="00000400000000000000" pitchFamily="2" charset="-78"/>
              </a:rPr>
              <a:t>runtime</a:t>
            </a:r>
            <a:r>
              <a:rPr lang="fa-IR" sz="1800" kern="100" dirty="0">
                <a:effectLst/>
                <a:latin typeface="Tahoma" panose="020B0604030504040204" pitchFamily="34" charset="0"/>
                <a:ea typeface="Calibri" panose="020F0502020204030204" pitchFamily="34" charset="0"/>
                <a:cs typeface="B Lotus" panose="00000400000000000000" pitchFamily="2" charset="-78"/>
              </a:rPr>
              <a:t> مدیریت بشه، که اینجا منظور همون </a:t>
            </a:r>
            <a:r>
              <a:rPr lang="en-US" sz="1800" kern="100" dirty="0">
                <a:effectLst/>
                <a:latin typeface="Tahoma" panose="020B0604030504040204" pitchFamily="34" charset="0"/>
                <a:ea typeface="Calibri" panose="020F0502020204030204" pitchFamily="34" charset="0"/>
                <a:cs typeface="B Lotus" panose="00000400000000000000" pitchFamily="2" charset="-78"/>
              </a:rPr>
              <a:t>CLR</a:t>
            </a:r>
            <a:r>
              <a:rPr lang="fa-IR" sz="1800" kern="100" dirty="0">
                <a:effectLst/>
                <a:latin typeface="Tahoma" panose="020B0604030504040204" pitchFamily="34" charset="0"/>
                <a:ea typeface="Calibri" panose="020F0502020204030204" pitchFamily="34" charset="0"/>
                <a:cs typeface="B Lotus" panose="00000400000000000000" pitchFamily="2" charset="-78"/>
              </a:rPr>
              <a:t> هستش.</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در اصل </a:t>
            </a:r>
            <a:r>
              <a:rPr lang="en-US" sz="1800" kern="100" dirty="0">
                <a:effectLst/>
                <a:latin typeface="Tahoma" panose="020B0604030504040204" pitchFamily="34" charset="0"/>
                <a:ea typeface="Calibri" panose="020F0502020204030204" pitchFamily="34" charset="0"/>
                <a:cs typeface="B Lotus" panose="00000400000000000000" pitchFamily="2" charset="-78"/>
              </a:rPr>
              <a:t>CLR</a:t>
            </a:r>
            <a:r>
              <a:rPr lang="fa-IR" sz="1800" kern="100" dirty="0">
                <a:effectLst/>
                <a:latin typeface="Tahoma" panose="020B0604030504040204" pitchFamily="34" charset="0"/>
                <a:ea typeface="Calibri" panose="020F0502020204030204" pitchFamily="34" charset="0"/>
                <a:cs typeface="B Lotus" panose="00000400000000000000" pitchFamily="2" charset="-78"/>
              </a:rPr>
              <a:t> کد سی شارپ رو تبدیل میکنه به یک </a:t>
            </a:r>
            <a:r>
              <a:rPr lang="en-US" sz="1800" kern="100" dirty="0">
                <a:effectLst/>
                <a:latin typeface="Tahoma" panose="020B0604030504040204" pitchFamily="34" charset="0"/>
                <a:ea typeface="Calibri" panose="020F0502020204030204" pitchFamily="34" charset="0"/>
                <a:cs typeface="B Lotus" panose="00000400000000000000" pitchFamily="2" charset="-78"/>
              </a:rPr>
              <a:t>managed code</a:t>
            </a:r>
            <a:r>
              <a:rPr lang="fa-IR" sz="1800" kern="100" dirty="0">
                <a:effectLst/>
                <a:latin typeface="Tahoma" panose="020B0604030504040204" pitchFamily="34" charset="0"/>
                <a:ea typeface="Calibri" panose="020F0502020204030204" pitchFamily="34" charset="0"/>
                <a:cs typeface="B Lotus" panose="00000400000000000000" pitchFamily="2" charset="-78"/>
              </a:rPr>
              <a:t> که بعدش بتونه با کامپایلرهایی که در اختیار داره اونا رو به زبون ماشین تبدیل کنه.</a:t>
            </a: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به عبارتی</a:t>
            </a:r>
            <a:r>
              <a:rPr lang="en-US" kern="100" dirty="0">
                <a:latin typeface="Tahoma" panose="020B0604030504040204" pitchFamily="34" charset="0"/>
                <a:ea typeface="Calibri" panose="020F0502020204030204" pitchFamily="34" charset="0"/>
                <a:cs typeface="B Lotus" panose="00000400000000000000" pitchFamily="2" charset="-78"/>
              </a:rPr>
              <a:t> managed code </a:t>
            </a:r>
            <a:r>
              <a:rPr lang="fa-IR" kern="100" dirty="0">
                <a:latin typeface="Tahoma" panose="020B0604030504040204" pitchFamily="34" charset="0"/>
                <a:ea typeface="Calibri" panose="020F0502020204030204" pitchFamily="34" charset="0"/>
                <a:cs typeface="B Lotus" panose="00000400000000000000" pitchFamily="2" charset="-78"/>
              </a:rPr>
              <a:t>همون کد تبدیل شده به </a:t>
            </a:r>
            <a:r>
              <a:rPr lang="en-US" kern="100" dirty="0">
                <a:latin typeface="Tahoma" panose="020B0604030504040204" pitchFamily="34" charset="0"/>
                <a:ea typeface="Calibri" panose="020F0502020204030204" pitchFamily="34" charset="0"/>
                <a:cs typeface="B Lotus" panose="00000400000000000000" pitchFamily="2" charset="-78"/>
              </a:rPr>
              <a:t>Intermediate </a:t>
            </a:r>
            <a:r>
              <a:rPr lang="en-US" sz="1800" kern="100" dirty="0">
                <a:effectLst/>
                <a:latin typeface="Tahoma" panose="020B0604030504040204" pitchFamily="34" charset="0"/>
                <a:ea typeface="Calibri" panose="020F0502020204030204" pitchFamily="34" charset="0"/>
                <a:cs typeface="B Lotus" panose="00000400000000000000" pitchFamily="2" charset="-78"/>
              </a:rPr>
              <a:t>Language</a:t>
            </a:r>
            <a:r>
              <a:rPr lang="fa-IR" sz="1800" kern="100" dirty="0">
                <a:effectLst/>
                <a:latin typeface="Tahoma" panose="020B0604030504040204" pitchFamily="34" charset="0"/>
                <a:ea typeface="Calibri" panose="020F0502020204030204" pitchFamily="34" charset="0"/>
                <a:cs typeface="B Lotus" panose="00000400000000000000" pitchFamily="2" charset="-78"/>
              </a:rPr>
              <a:t> یا همون </a:t>
            </a:r>
            <a:r>
              <a:rPr lang="en-US" sz="1800" kern="100" dirty="0">
                <a:effectLst/>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هستش.</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188611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JIT</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در اصل </a:t>
            </a:r>
            <a:r>
              <a:rPr lang="en-US" kern="100" dirty="0">
                <a:latin typeface="Tahoma" panose="020B0604030504040204" pitchFamily="34" charset="0"/>
                <a:ea typeface="Calibri" panose="020F0502020204030204" pitchFamily="34" charset="0"/>
                <a:cs typeface="B Lotus" panose="00000400000000000000" pitchFamily="2" charset="-78"/>
              </a:rPr>
              <a:t>JIT</a:t>
            </a:r>
            <a:r>
              <a:rPr lang="fa-IR" kern="100" dirty="0">
                <a:latin typeface="Tahoma" panose="020B0604030504040204" pitchFamily="34" charset="0"/>
                <a:ea typeface="Calibri" panose="020F0502020204030204" pitchFamily="34" charset="0"/>
                <a:cs typeface="B Lotus" panose="00000400000000000000" pitchFamily="2" charset="-78"/>
              </a:rPr>
              <a:t> یک کامپایلر هستش که وظیفه ش تبدیل کد </a:t>
            </a:r>
            <a:r>
              <a:rPr lang="en-US" kern="100" dirty="0">
                <a:latin typeface="Tahoma" panose="020B0604030504040204" pitchFamily="34" charset="0"/>
                <a:ea typeface="Calibri" panose="020F0502020204030204" pitchFamily="34" charset="0"/>
                <a:cs typeface="B Lotus" panose="00000400000000000000" pitchFamily="2" charset="-78"/>
              </a:rPr>
              <a:t>IL</a:t>
            </a:r>
            <a:r>
              <a:rPr lang="fa-IR" kern="100" dirty="0">
                <a:latin typeface="Tahoma" panose="020B0604030504040204" pitchFamily="34" charset="0"/>
                <a:ea typeface="Calibri" panose="020F0502020204030204" pitchFamily="34" charset="0"/>
                <a:cs typeface="B Lotus" panose="00000400000000000000" pitchFamily="2" charset="-78"/>
              </a:rPr>
              <a:t> به کد قابل فهم برای ماشین </a:t>
            </a:r>
            <a:r>
              <a:rPr lang="fa-IR" b="1" kern="100" dirty="0">
                <a:latin typeface="Tahoma" panose="020B0604030504040204" pitchFamily="34" charset="0"/>
                <a:ea typeface="Calibri" panose="020F0502020204030204" pitchFamily="34" charset="0"/>
                <a:cs typeface="B Lotus" panose="00000400000000000000" pitchFamily="2" charset="-78"/>
              </a:rPr>
              <a:t>در زمان اجرا </a:t>
            </a:r>
            <a:r>
              <a:rPr lang="fa-IR" kern="100" dirty="0">
                <a:latin typeface="Tahoma" panose="020B0604030504040204" pitchFamily="34" charset="0"/>
                <a:ea typeface="Calibri" panose="020F0502020204030204" pitchFamily="34" charset="0"/>
                <a:cs typeface="B Lotus" panose="00000400000000000000" pitchFamily="2" charset="-78"/>
              </a:rPr>
              <a:t>هستش.</a:t>
            </a:r>
          </a:p>
          <a:p>
            <a:pPr marL="0" marR="0" indent="0" algn="r" rtl="1">
              <a:lnSpc>
                <a:spcPct val="107000"/>
              </a:lnSpc>
              <a:spcBef>
                <a:spcPts val="0"/>
              </a:spcBef>
              <a:spcAft>
                <a:spcPts val="800"/>
              </a:spcAft>
              <a:buNone/>
            </a:pPr>
            <a:endParaRPr lang="fa-IR" kern="100" dirty="0">
              <a:latin typeface="Tahoma" panose="020B0604030504040204" pitchFamily="34" charset="0"/>
              <a:ea typeface="Calibri" panose="020F050202020403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1E05FACD-7C8F-C8D6-9F55-FC2FBA0C3628}"/>
              </a:ext>
            </a:extLst>
          </p:cNvPr>
          <p:cNvPicPr>
            <a:picLocks noChangeAspect="1"/>
          </p:cNvPicPr>
          <p:nvPr/>
        </p:nvPicPr>
        <p:blipFill>
          <a:blip r:embed="rId2"/>
          <a:stretch>
            <a:fillRect/>
          </a:stretch>
        </p:blipFill>
        <p:spPr>
          <a:xfrm>
            <a:off x="1014412" y="2857029"/>
            <a:ext cx="6757988" cy="3391371"/>
          </a:xfrm>
          <a:prstGeom prst="rect">
            <a:avLst/>
          </a:prstGeom>
        </p:spPr>
      </p:pic>
    </p:spTree>
    <p:extLst>
      <p:ext uri="{BB962C8B-B14F-4D97-AF65-F5344CB8AC3E}">
        <p14:creationId xmlns:p14="http://schemas.microsoft.com/office/powerpoint/2010/main" val="307369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AOT</a:t>
            </a:r>
            <a:br>
              <a:rPr lang="en-US" dirty="0"/>
            </a:b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Ahead-of-time compilation is also available to improve startup time with large assemblies or resource-constrained devices (and to satisfy iOS app store rules when developing mobile apps).</a:t>
            </a:r>
          </a:p>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یک کامپایلر دیگه ای که سی شارپ داره اسمش </a:t>
            </a:r>
            <a:r>
              <a:rPr lang="en-US" kern="100" dirty="0">
                <a:latin typeface="Tahoma" panose="020B0604030504040204" pitchFamily="34" charset="0"/>
                <a:ea typeface="Calibri" panose="020F0502020204030204" pitchFamily="34" charset="0"/>
                <a:cs typeface="B Lotus" panose="00000400000000000000" pitchFamily="2" charset="-78"/>
              </a:rPr>
              <a:t>AOT</a:t>
            </a:r>
            <a:r>
              <a:rPr lang="fa-IR" kern="100" dirty="0">
                <a:latin typeface="Tahoma" panose="020B0604030504040204" pitchFamily="34" charset="0"/>
                <a:ea typeface="Calibri" panose="020F0502020204030204" pitchFamily="34" charset="0"/>
                <a:cs typeface="B Lotus" panose="00000400000000000000" pitchFamily="2" charset="-78"/>
              </a:rPr>
              <a:t> هستش که سرعت اجرا رو برای دیوایس ها با منابع محدود به مراتب بالاتر میبره. (و گویا برای دولوپ برنامه های </a:t>
            </a:r>
            <a:r>
              <a:rPr lang="en-US" kern="100" dirty="0">
                <a:latin typeface="Tahoma" panose="020B0604030504040204" pitchFamily="34" charset="0"/>
                <a:ea typeface="Calibri" panose="020F0502020204030204" pitchFamily="34" charset="0"/>
                <a:cs typeface="B Lotus" panose="00000400000000000000" pitchFamily="2" charset="-78"/>
              </a:rPr>
              <a:t>iOS</a:t>
            </a:r>
            <a:r>
              <a:rPr lang="fa-IR" kern="100" dirty="0">
                <a:latin typeface="Tahoma" panose="020B0604030504040204" pitchFamily="34" charset="0"/>
                <a:ea typeface="Calibri" panose="020F0502020204030204" pitchFamily="34" charset="0"/>
                <a:cs typeface="B Lotus" panose="00000400000000000000" pitchFamily="2" charset="-78"/>
              </a:rPr>
              <a:t> هم خیلی مناسبه).</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36358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AOT</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r>
              <a:rPr lang="fa-IR" kern="100" dirty="0">
                <a:latin typeface="Tahoma" panose="020B0604030504040204" pitchFamily="34" charset="0"/>
                <a:ea typeface="Calibri" panose="020F0502020204030204" pitchFamily="34" charset="0"/>
                <a:cs typeface="B Lotus" panose="00000400000000000000" pitchFamily="2" charset="-78"/>
              </a:rPr>
              <a:t>تا اونجا که متوجه شدم، </a:t>
            </a:r>
            <a:r>
              <a:rPr lang="en-US" kern="100" dirty="0">
                <a:latin typeface="Tahoma" panose="020B0604030504040204" pitchFamily="34" charset="0"/>
                <a:ea typeface="Calibri" panose="020F0502020204030204" pitchFamily="34" charset="0"/>
                <a:cs typeface="B Lotus" panose="00000400000000000000" pitchFamily="2" charset="-78"/>
              </a:rPr>
              <a:t>AOT</a:t>
            </a:r>
            <a:r>
              <a:rPr lang="fa-IR" kern="100" dirty="0">
                <a:latin typeface="Tahoma" panose="020B0604030504040204" pitchFamily="34" charset="0"/>
                <a:ea typeface="Calibri" panose="020F0502020204030204" pitchFamily="34" charset="0"/>
                <a:cs typeface="B Lotus" panose="00000400000000000000" pitchFamily="2" charset="-78"/>
              </a:rPr>
              <a:t> میاد قبل از اجرای برنامه کد رو تبدیل به کد قابل فهم برای ماشین میکنه. </a:t>
            </a:r>
            <a:r>
              <a:rPr lang="fa-IR" kern="100" dirty="0">
                <a:solidFill>
                  <a:srgbClr val="FF0000"/>
                </a:solidFill>
                <a:latin typeface="Tahoma" panose="020B0604030504040204" pitchFamily="34" charset="0"/>
                <a:ea typeface="Calibri" panose="020F0502020204030204" pitchFamily="34" charset="0"/>
                <a:cs typeface="B Lotus" panose="00000400000000000000" pitchFamily="2" charset="-78"/>
              </a:rPr>
              <a:t>در این باره باید بیشتر مطالعه کنم.</a:t>
            </a:r>
          </a:p>
          <a:p>
            <a:pPr marL="0" marR="0" indent="0" algn="r" rtl="1">
              <a:lnSpc>
                <a:spcPct val="107000"/>
              </a:lnSpc>
              <a:spcBef>
                <a:spcPts val="0"/>
              </a:spcBef>
              <a:spcAft>
                <a:spcPts val="800"/>
              </a:spcAft>
              <a:buNone/>
            </a:pPr>
            <a:endParaRPr lang="fa-IR" kern="100" dirty="0">
              <a:latin typeface="Tahoma" panose="020B0604030504040204" pitchFamily="34" charset="0"/>
              <a:ea typeface="Calibri" panose="020F0502020204030204" pitchFamily="34" charset="0"/>
              <a:cs typeface="B Lotus" panose="00000400000000000000" pitchFamily="2" charset="-78"/>
            </a:endParaRPr>
          </a:p>
        </p:txBody>
      </p:sp>
      <p:pic>
        <p:nvPicPr>
          <p:cNvPr id="6" name="Picture 5">
            <a:extLst>
              <a:ext uri="{FF2B5EF4-FFF2-40B4-BE49-F238E27FC236}">
                <a16:creationId xmlns:a16="http://schemas.microsoft.com/office/drawing/2014/main" id="{5D05CCA4-6117-FAC6-4F24-FA357FAD1085}"/>
              </a:ext>
            </a:extLst>
          </p:cNvPr>
          <p:cNvPicPr>
            <a:picLocks noChangeAspect="1"/>
          </p:cNvPicPr>
          <p:nvPr/>
        </p:nvPicPr>
        <p:blipFill>
          <a:blip r:embed="rId2"/>
          <a:stretch>
            <a:fillRect/>
          </a:stretch>
        </p:blipFill>
        <p:spPr>
          <a:xfrm>
            <a:off x="1352339" y="3100283"/>
            <a:ext cx="6553411" cy="3238156"/>
          </a:xfrm>
          <a:prstGeom prst="rect">
            <a:avLst/>
          </a:prstGeom>
        </p:spPr>
      </p:pic>
    </p:spTree>
    <p:extLst>
      <p:ext uri="{BB962C8B-B14F-4D97-AF65-F5344CB8AC3E}">
        <p14:creationId xmlns:p14="http://schemas.microsoft.com/office/powerpoint/2010/main" val="5325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817</TotalTime>
  <Words>2539</Words>
  <Application>Microsoft Office PowerPoint</Application>
  <PresentationFormat>Widescreen</PresentationFormat>
  <Paragraphs>121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Tahoma</vt:lpstr>
      <vt:lpstr>Trebuchet MS</vt:lpstr>
      <vt:lpstr>Wingdings 3</vt:lpstr>
      <vt:lpstr>Facet</vt:lpstr>
      <vt:lpstr>فصل اول – بخش دوم</vt:lpstr>
      <vt:lpstr>CLRs, BCLs, and Runtimes</vt:lpstr>
      <vt:lpstr>CLRs, BCLs, and Runtimes</vt:lpstr>
      <vt:lpstr>CLR</vt:lpstr>
      <vt:lpstr>CLR</vt:lpstr>
      <vt:lpstr>در حاشیه کتاب managed/ unmanaged code</vt:lpstr>
      <vt:lpstr>JIT</vt:lpstr>
      <vt:lpstr>AOT </vt:lpstr>
      <vt:lpstr>AOT</vt:lpstr>
      <vt:lpstr>Assembly</vt:lpstr>
      <vt:lpstr>reflection</vt:lpstr>
      <vt:lpstr>BCL</vt:lpstr>
      <vt:lpstr>runtimes</vt:lpstr>
      <vt:lpstr>runtimes</vt:lpstr>
      <vt:lpstr>.Net 8</vt:lpstr>
      <vt:lpstr>.Net 8</vt:lpstr>
      <vt:lpstr>.Net 8</vt:lpstr>
      <vt:lpstr>Windows Desktop and WinUI 3</vt:lpstr>
      <vt:lpstr>Windows Desktop and WinUI 3</vt:lpstr>
      <vt:lpstr>MAUI</vt:lpstr>
      <vt:lpstr>Avalonia </vt:lpstr>
      <vt:lpstr>.NET Framework</vt:lpstr>
      <vt:lpstr>.NET Framework</vt:lpstr>
      <vt:lpstr>.NET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فصل اول – بخش دوم</dc:title>
  <dc:creator>Mohammad Abbaszadegan</dc:creator>
  <cp:lastModifiedBy>Mohammad Abbaszadegan</cp:lastModifiedBy>
  <cp:revision>76</cp:revision>
  <dcterms:created xsi:type="dcterms:W3CDTF">2024-03-15T08:48:51Z</dcterms:created>
  <dcterms:modified xsi:type="dcterms:W3CDTF">2024-03-16T19:20:25Z</dcterms:modified>
</cp:coreProperties>
</file>