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5DDD56F-EE49-4881-892E-2D8837A2614B}" type="datetimeFigureOut">
              <a:rPr lang="en-US" smtClean="0"/>
              <a:t>3/28/2024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3B9661B-19A2-450A-BA2E-AF0D5B52C62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38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DD56F-EE49-4881-892E-2D8837A2614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9661B-19A2-450A-BA2E-AF0D5B52C621}" type="slidenum">
              <a:rPr lang="en-US" smtClean="0"/>
              <a:t>‹#›</a:t>
            </a:fld>
            <a:endParaRPr lang="en-US"/>
          </a:p>
        </p:txBody>
      </p:sp>
    </p:spTree>
    <p:extLst>
      <p:ext uri="{BB962C8B-B14F-4D97-AF65-F5344CB8AC3E}">
        <p14:creationId xmlns:p14="http://schemas.microsoft.com/office/powerpoint/2010/main" val="37047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DD56F-EE49-4881-892E-2D8837A2614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9661B-19A2-450A-BA2E-AF0D5B52C621}" type="slidenum">
              <a:rPr lang="en-US" smtClean="0"/>
              <a:t>‹#›</a:t>
            </a:fld>
            <a:endParaRPr lang="en-US"/>
          </a:p>
        </p:txBody>
      </p:sp>
    </p:spTree>
    <p:extLst>
      <p:ext uri="{BB962C8B-B14F-4D97-AF65-F5344CB8AC3E}">
        <p14:creationId xmlns:p14="http://schemas.microsoft.com/office/powerpoint/2010/main" val="174337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DD56F-EE49-4881-892E-2D8837A2614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9661B-19A2-450A-BA2E-AF0D5B52C621}" type="slidenum">
              <a:rPr lang="en-US" smtClean="0"/>
              <a:t>‹#›</a:t>
            </a:fld>
            <a:endParaRPr lang="en-US"/>
          </a:p>
        </p:txBody>
      </p:sp>
    </p:spTree>
    <p:extLst>
      <p:ext uri="{BB962C8B-B14F-4D97-AF65-F5344CB8AC3E}">
        <p14:creationId xmlns:p14="http://schemas.microsoft.com/office/powerpoint/2010/main" val="132077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5DDD56F-EE49-4881-892E-2D8837A2614B}" type="datetimeFigureOut">
              <a:rPr lang="en-US" smtClean="0"/>
              <a:t>3/28/2024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3B9661B-19A2-450A-BA2E-AF0D5B52C62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689864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DD56F-EE49-4881-892E-2D8837A2614B}"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9661B-19A2-450A-BA2E-AF0D5B52C621}" type="slidenum">
              <a:rPr lang="en-US" smtClean="0"/>
              <a:t>‹#›</a:t>
            </a:fld>
            <a:endParaRPr lang="en-US"/>
          </a:p>
        </p:txBody>
      </p:sp>
    </p:spTree>
    <p:extLst>
      <p:ext uri="{BB962C8B-B14F-4D97-AF65-F5344CB8AC3E}">
        <p14:creationId xmlns:p14="http://schemas.microsoft.com/office/powerpoint/2010/main" val="32347139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DD56F-EE49-4881-892E-2D8837A2614B}"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9661B-19A2-450A-BA2E-AF0D5B52C621}" type="slidenum">
              <a:rPr lang="en-US" smtClean="0"/>
              <a:t>‹#›</a:t>
            </a:fld>
            <a:endParaRPr lang="en-US"/>
          </a:p>
        </p:txBody>
      </p:sp>
    </p:spTree>
    <p:extLst>
      <p:ext uri="{BB962C8B-B14F-4D97-AF65-F5344CB8AC3E}">
        <p14:creationId xmlns:p14="http://schemas.microsoft.com/office/powerpoint/2010/main" val="24580208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DD56F-EE49-4881-892E-2D8837A2614B}"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9661B-19A2-450A-BA2E-AF0D5B52C621}" type="slidenum">
              <a:rPr lang="en-US" smtClean="0"/>
              <a:t>‹#›</a:t>
            </a:fld>
            <a:endParaRPr lang="en-US"/>
          </a:p>
        </p:txBody>
      </p:sp>
    </p:spTree>
    <p:extLst>
      <p:ext uri="{BB962C8B-B14F-4D97-AF65-F5344CB8AC3E}">
        <p14:creationId xmlns:p14="http://schemas.microsoft.com/office/powerpoint/2010/main" val="175332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DD56F-EE49-4881-892E-2D8837A2614B}"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9661B-19A2-450A-BA2E-AF0D5B52C621}" type="slidenum">
              <a:rPr lang="en-US" smtClean="0"/>
              <a:t>‹#›</a:t>
            </a:fld>
            <a:endParaRPr lang="en-US"/>
          </a:p>
        </p:txBody>
      </p:sp>
    </p:spTree>
    <p:extLst>
      <p:ext uri="{BB962C8B-B14F-4D97-AF65-F5344CB8AC3E}">
        <p14:creationId xmlns:p14="http://schemas.microsoft.com/office/powerpoint/2010/main" val="339303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A5DDD56F-EE49-4881-892E-2D8837A2614B}" type="datetimeFigureOut">
              <a:rPr lang="en-US" smtClean="0"/>
              <a:t>3/28/2024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13B9661B-19A2-450A-BA2E-AF0D5B52C62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314557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A5DDD56F-EE49-4881-892E-2D8837A2614B}" type="datetimeFigureOut">
              <a:rPr lang="en-US" smtClean="0"/>
              <a:t>3/28/2024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13B9661B-19A2-450A-BA2E-AF0D5B52C621}" type="slidenum">
              <a:rPr lang="en-US" smtClean="0"/>
              <a:t>‹#›</a:t>
            </a:fld>
            <a:endParaRPr lang="en-US"/>
          </a:p>
        </p:txBody>
      </p:sp>
    </p:spTree>
    <p:extLst>
      <p:ext uri="{BB962C8B-B14F-4D97-AF65-F5344CB8AC3E}">
        <p14:creationId xmlns:p14="http://schemas.microsoft.com/office/powerpoint/2010/main" val="409492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5DDD56F-EE49-4881-892E-2D8837A2614B}" type="datetimeFigureOut">
              <a:rPr lang="en-US" smtClean="0"/>
              <a:t>3/28/2024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3B9661B-19A2-450A-BA2E-AF0D5B52C62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6671377"/>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5DEEE-1A5E-9206-94EE-DF0DE0D67CF8}"/>
              </a:ext>
            </a:extLst>
          </p:cNvPr>
          <p:cNvSpPr>
            <a:spLocks noGrp="1"/>
          </p:cNvSpPr>
          <p:nvPr>
            <p:ph type="title"/>
          </p:nvPr>
        </p:nvSpPr>
        <p:spPr>
          <a:xfrm>
            <a:off x="1709399" y="2323"/>
            <a:ext cx="7587001" cy="797777"/>
          </a:xfrm>
        </p:spPr>
        <p:txBody>
          <a:bodyPr>
            <a:noAutofit/>
          </a:bodyPr>
          <a:lstStyle/>
          <a:p>
            <a:r>
              <a:rPr lang="en-US" sz="4000" kern="0" cap="none" spc="0" dirty="0">
                <a:cs typeface="B Lotus" panose="00000400000000000000" pitchFamily="2" charset="-78"/>
              </a:rPr>
              <a:t>Chapter 3 - Generics</a:t>
            </a:r>
          </a:p>
        </p:txBody>
      </p:sp>
      <p:sp>
        <p:nvSpPr>
          <p:cNvPr id="5" name="Text Placeholder 4">
            <a:extLst>
              <a:ext uri="{FF2B5EF4-FFF2-40B4-BE49-F238E27FC236}">
                <a16:creationId xmlns:a16="http://schemas.microsoft.com/office/drawing/2014/main" id="{B9C77AE3-ED69-0806-0E7A-CC5A28FB1192}"/>
              </a:ext>
            </a:extLst>
          </p:cNvPr>
          <p:cNvSpPr>
            <a:spLocks noGrp="1"/>
          </p:cNvSpPr>
          <p:nvPr>
            <p:ph type="body" idx="1"/>
          </p:nvPr>
        </p:nvSpPr>
        <p:spPr>
          <a:xfrm>
            <a:off x="3242930" y="1085851"/>
            <a:ext cx="7017488" cy="5025066"/>
          </a:xfrm>
        </p:spPr>
        <p:txBody>
          <a:bodyPr/>
          <a:lstStyle/>
          <a:p>
            <a:pPr marL="342900" indent="-342900">
              <a:buFont typeface="Arial" panose="020B0604020202020204" pitchFamily="34" charset="0"/>
              <a:buChar char="•"/>
            </a:pPr>
            <a:r>
              <a:rPr lang="en-US" sz="2000" cap="none" spc="0" dirty="0">
                <a:latin typeface="Tahoma" panose="020B0604030504040204" pitchFamily="34" charset="0"/>
                <a:cs typeface="B Lotus" panose="00000400000000000000" pitchFamily="2" charset="-78"/>
              </a:rPr>
              <a:t>Generics</a:t>
            </a:r>
          </a:p>
          <a:p>
            <a:pPr marL="342900" indent="-342900">
              <a:buFont typeface="Arial" panose="020B0604020202020204" pitchFamily="34" charset="0"/>
              <a:buChar char="•"/>
            </a:pPr>
            <a:r>
              <a:rPr lang="en-US" sz="2000" cap="none" spc="0" dirty="0">
                <a:latin typeface="Tahoma" panose="020B0604030504040204" pitchFamily="34" charset="0"/>
                <a:cs typeface="B Lotus" panose="00000400000000000000" pitchFamily="2" charset="-78"/>
              </a:rPr>
              <a:t>Generic Types</a:t>
            </a:r>
          </a:p>
          <a:p>
            <a:pPr marL="342900" indent="-342900">
              <a:buFont typeface="Arial" panose="020B0604020202020204" pitchFamily="34" charset="0"/>
              <a:buChar char="•"/>
            </a:pPr>
            <a:r>
              <a:rPr lang="en-US" sz="2000" cap="none" spc="0" dirty="0">
                <a:latin typeface="Tahoma" panose="020B0604030504040204" pitchFamily="34" charset="0"/>
                <a:cs typeface="B Lotus" panose="00000400000000000000" pitchFamily="2" charset="-78"/>
              </a:rPr>
              <a:t>Why Generics Exist?</a:t>
            </a:r>
          </a:p>
          <a:p>
            <a:pPr marL="342900" indent="-342900">
              <a:buFont typeface="Arial" panose="020B0604020202020204" pitchFamily="34" charset="0"/>
              <a:buChar char="•"/>
            </a:pPr>
            <a:r>
              <a:rPr lang="en-US" cap="none" spc="0" dirty="0">
                <a:latin typeface="Tahoma" panose="020B0604030504040204" pitchFamily="34" charset="0"/>
                <a:cs typeface="B Lotus" panose="00000400000000000000" pitchFamily="2" charset="-78"/>
              </a:rPr>
              <a:t>Generic Methods</a:t>
            </a:r>
          </a:p>
          <a:p>
            <a:pPr marL="342900" indent="-342900">
              <a:buFont typeface="Arial" panose="020B0604020202020204" pitchFamily="34" charset="0"/>
              <a:buChar char="•"/>
            </a:pPr>
            <a:r>
              <a:rPr lang="en-US" cap="none" spc="0" dirty="0">
                <a:latin typeface="Tahoma" panose="020B0604030504040204" pitchFamily="34" charset="0"/>
                <a:cs typeface="B Lotus" panose="00000400000000000000" pitchFamily="2" charset="-78"/>
              </a:rPr>
              <a:t>Declaring Type Parameters</a:t>
            </a:r>
          </a:p>
          <a:p>
            <a:pPr marL="342900" indent="-342900">
              <a:buFont typeface="Arial" panose="020B0604020202020204" pitchFamily="34" charset="0"/>
              <a:buChar char="•"/>
            </a:pPr>
            <a:r>
              <a:rPr lang="en-US" cap="none" spc="0" dirty="0" err="1">
                <a:latin typeface="Tahoma" panose="020B0604030504040204" pitchFamily="34" charset="0"/>
                <a:cs typeface="B Lotus" panose="00000400000000000000" pitchFamily="2" charset="-78"/>
              </a:rPr>
              <a:t>typeof</a:t>
            </a:r>
            <a:r>
              <a:rPr lang="en-US" cap="none" spc="0" dirty="0">
                <a:latin typeface="Tahoma" panose="020B0604030504040204" pitchFamily="34" charset="0"/>
                <a:cs typeface="B Lotus" panose="00000400000000000000" pitchFamily="2" charset="-78"/>
              </a:rPr>
              <a:t> and Unbound Generic Types</a:t>
            </a:r>
          </a:p>
          <a:p>
            <a:pPr marL="342900" indent="-342900">
              <a:buFont typeface="Arial" panose="020B0604020202020204" pitchFamily="34" charset="0"/>
              <a:buChar char="•"/>
            </a:pPr>
            <a:r>
              <a:rPr lang="en-US" cap="none" spc="0" dirty="0">
                <a:latin typeface="Tahoma" panose="020B0604030504040204" pitchFamily="34" charset="0"/>
                <a:cs typeface="B Lotus" panose="00000400000000000000" pitchFamily="2" charset="-78"/>
              </a:rPr>
              <a:t>The default Generic Value</a:t>
            </a:r>
          </a:p>
          <a:p>
            <a:pPr marL="342900" indent="-342900">
              <a:buFont typeface="Arial" panose="020B0604020202020204" pitchFamily="34" charset="0"/>
              <a:buChar char="•"/>
            </a:pPr>
            <a:r>
              <a:rPr lang="en-US" cap="none" spc="0" dirty="0">
                <a:latin typeface="Tahoma" panose="020B0604030504040204" pitchFamily="34" charset="0"/>
                <a:cs typeface="B Lotus" panose="00000400000000000000" pitchFamily="2" charset="-78"/>
              </a:rPr>
              <a:t>Generic Constraints</a:t>
            </a:r>
          </a:p>
          <a:p>
            <a:pPr marL="342900" indent="-342900">
              <a:buFont typeface="Arial" panose="020B0604020202020204" pitchFamily="34" charset="0"/>
              <a:buChar char="•"/>
            </a:pPr>
            <a:r>
              <a:rPr lang="en-US" cap="none" spc="0" dirty="0">
                <a:latin typeface="Tahoma" panose="020B0604030504040204" pitchFamily="34" charset="0"/>
                <a:cs typeface="B Lotus" panose="00000400000000000000" pitchFamily="2" charset="-78"/>
              </a:rPr>
              <a:t>Subclassing Generic Types</a:t>
            </a:r>
          </a:p>
          <a:p>
            <a:pPr marL="342900" indent="-342900">
              <a:buFont typeface="Arial" panose="020B0604020202020204" pitchFamily="34" charset="0"/>
              <a:buChar char="•"/>
            </a:pPr>
            <a:r>
              <a:rPr lang="en-US" cap="none" spc="0" dirty="0">
                <a:latin typeface="Tahoma" panose="020B0604030504040204" pitchFamily="34" charset="0"/>
                <a:cs typeface="B Lotus" panose="00000400000000000000" pitchFamily="2" charset="-78"/>
              </a:rPr>
              <a:t>Static Data</a:t>
            </a:r>
          </a:p>
          <a:p>
            <a:pPr marL="342900" indent="-342900">
              <a:buFont typeface="Arial" panose="020B0604020202020204" pitchFamily="34" charset="0"/>
              <a:buChar char="•"/>
            </a:pPr>
            <a:r>
              <a:rPr lang="en-US" cap="none" spc="0" dirty="0">
                <a:latin typeface="Tahoma" panose="020B0604030504040204" pitchFamily="34" charset="0"/>
                <a:cs typeface="B Lotus" panose="00000400000000000000" pitchFamily="2" charset="-78"/>
              </a:rPr>
              <a:t>Type Parameters and Conversions</a:t>
            </a:r>
          </a:p>
          <a:p>
            <a:pPr marL="342900" indent="-342900">
              <a:buFont typeface="Arial" panose="020B0604020202020204" pitchFamily="34" charset="0"/>
              <a:buChar char="•"/>
            </a:pPr>
            <a:r>
              <a:rPr lang="en-US" cap="none" spc="0" dirty="0">
                <a:latin typeface="Tahoma" panose="020B0604030504040204" pitchFamily="34" charset="0"/>
                <a:cs typeface="B Lotus" panose="00000400000000000000" pitchFamily="2" charset="-78"/>
              </a:rPr>
              <a:t>Covariance</a:t>
            </a:r>
          </a:p>
          <a:p>
            <a:pPr marL="342900" indent="-342900">
              <a:buFont typeface="Arial" panose="020B0604020202020204" pitchFamily="34" charset="0"/>
              <a:buChar char="•"/>
            </a:pPr>
            <a:endParaRPr lang="en-US" sz="2000" cap="none" spc="0" dirty="0">
              <a:latin typeface="Tahoma" panose="020B0604030504040204" pitchFamily="34" charset="0"/>
              <a:cs typeface="B Lotus" panose="00000400000000000000" pitchFamily="2" charset="-78"/>
            </a:endParaRPr>
          </a:p>
          <a:p>
            <a:pPr marL="342900" indent="-342900">
              <a:buFont typeface="Arial" panose="020B0604020202020204" pitchFamily="34" charset="0"/>
              <a:buChar char="•"/>
            </a:pPr>
            <a:endParaRPr lang="en-US" sz="2000" cap="none" spc="0" dirty="0">
              <a:latin typeface="Tahoma" panose="020B0604030504040204" pitchFamily="34" charset="0"/>
              <a:cs typeface="B Lotus" panose="00000400000000000000" pitchFamily="2" charset="-78"/>
            </a:endParaRPr>
          </a:p>
          <a:p>
            <a:pPr marL="342900" indent="-342900">
              <a:buFont typeface="Arial" panose="020B0604020202020204" pitchFamily="34" charset="0"/>
              <a:buChar char="•"/>
            </a:pPr>
            <a:endParaRPr lang="en-US" cap="none" dirty="0">
              <a:latin typeface="Tahoma" panose="020B0604030504040204" pitchFamily="34" charset="0"/>
              <a:cs typeface="B Lotus" panose="00000400000000000000" pitchFamily="2" charset="-78"/>
            </a:endParaRPr>
          </a:p>
        </p:txBody>
      </p:sp>
      <p:pic>
        <p:nvPicPr>
          <p:cNvPr id="7" name="Picture 6">
            <a:extLst>
              <a:ext uri="{FF2B5EF4-FFF2-40B4-BE49-F238E27FC236}">
                <a16:creationId xmlns:a16="http://schemas.microsoft.com/office/drawing/2014/main" id="{4A894A1D-7A06-474D-B06E-F8991E9AB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1862138"/>
            <a:ext cx="1743905" cy="2615858"/>
          </a:xfrm>
          <a:prstGeom prst="rect">
            <a:avLst/>
          </a:prstGeom>
        </p:spPr>
      </p:pic>
    </p:spTree>
    <p:extLst>
      <p:ext uri="{BB962C8B-B14F-4D97-AF65-F5344CB8AC3E}">
        <p14:creationId xmlns:p14="http://schemas.microsoft.com/office/powerpoint/2010/main" val="1722236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Declaring Type Parameters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en-US" dirty="0">
                <a:latin typeface="Tahoma" panose="020B0604030504040204" pitchFamily="34" charset="0"/>
                <a:cs typeface="B Lotus" panose="00000400000000000000" pitchFamily="2" charset="-78"/>
              </a:rPr>
              <a:t>Type parameter</a:t>
            </a:r>
            <a:r>
              <a:rPr lang="fa-IR" dirty="0">
                <a:latin typeface="Tahoma" panose="020B0604030504040204" pitchFamily="34" charset="0"/>
                <a:cs typeface="B Lotus" panose="00000400000000000000" pitchFamily="2" charset="-78"/>
              </a:rPr>
              <a:t>ها میتونند در کلاسها، </a:t>
            </a:r>
            <a:r>
              <a:rPr lang="en-US" dirty="0">
                <a:latin typeface="Tahoma" panose="020B0604030504040204" pitchFamily="34" charset="0"/>
                <a:cs typeface="B Lotus" panose="00000400000000000000" pitchFamily="2" charset="-78"/>
              </a:rPr>
              <a:t>struct</a:t>
            </a:r>
            <a:r>
              <a:rPr lang="fa-IR" dirty="0">
                <a:latin typeface="Tahoma" panose="020B0604030504040204" pitchFamily="34" charset="0"/>
                <a:cs typeface="B Lotus" panose="00000400000000000000" pitchFamily="2" charset="-78"/>
              </a:rPr>
              <a:t>ها، اینترفیسها، </a:t>
            </a:r>
            <a:r>
              <a:rPr lang="en-US" dirty="0">
                <a:latin typeface="Tahoma" panose="020B0604030504040204" pitchFamily="34" charset="0"/>
                <a:cs typeface="B Lotus" panose="00000400000000000000" pitchFamily="2" charset="-78"/>
              </a:rPr>
              <a:t>delegate</a:t>
            </a:r>
            <a:r>
              <a:rPr lang="fa-IR" dirty="0">
                <a:latin typeface="Tahoma" panose="020B0604030504040204" pitchFamily="34" charset="0"/>
                <a:cs typeface="B Lotus" panose="00000400000000000000" pitchFamily="2" charset="-78"/>
              </a:rPr>
              <a:t>ها و متدها تعریف بشند.</a:t>
            </a:r>
          </a:p>
          <a:p>
            <a:pPr marL="0" indent="0" algn="r" rtl="1">
              <a:buNone/>
            </a:pPr>
            <a:r>
              <a:rPr lang="fa-IR" dirty="0">
                <a:latin typeface="Tahoma" panose="020B0604030504040204" pitchFamily="34" charset="0"/>
                <a:cs typeface="B Lotus" panose="00000400000000000000" pitchFamily="2" charset="-78"/>
              </a:rPr>
              <a:t>بقیه ساختارها مثل پراپرتی ها نمیتونند اونها رو تعریف کنند ولی میتونند ازشون استفاده کنند. به عنوان مثال در </a:t>
            </a:r>
            <a:r>
              <a:rPr lang="en-US" dirty="0">
                <a:latin typeface="Tahoma" panose="020B0604030504040204" pitchFamily="34" charset="0"/>
                <a:cs typeface="B Lotus" panose="00000400000000000000" pitchFamily="2" charset="-78"/>
              </a:rPr>
              <a:t>struct</a:t>
            </a:r>
            <a:r>
              <a:rPr lang="fa-IR" dirty="0">
                <a:latin typeface="Tahoma" panose="020B0604030504040204" pitchFamily="34" charset="0"/>
                <a:cs typeface="B Lotus" panose="00000400000000000000" pitchFamily="2" charset="-78"/>
              </a:rPr>
              <a:t> جنریک زیر پراپرتی </a:t>
            </a:r>
            <a:r>
              <a:rPr lang="en-US" dirty="0">
                <a:latin typeface="Tahoma" panose="020B0604030504040204" pitchFamily="34" charset="0"/>
                <a:cs typeface="B Lotus" panose="00000400000000000000" pitchFamily="2" charset="-78"/>
              </a:rPr>
              <a:t>values</a:t>
            </a:r>
            <a:r>
              <a:rPr lang="fa-IR" dirty="0">
                <a:latin typeface="Tahoma" panose="020B0604030504040204" pitchFamily="34" charset="0"/>
                <a:cs typeface="B Lotus" panose="00000400000000000000" pitchFamily="2" charset="-78"/>
              </a:rPr>
              <a:t> از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داره استفاده میکنه.</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جنریک ها میتونند چندتا پارامتر داشته باشند و برای استفاده از اون به شکل زیر میتونید عمل کنید:</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p:txBody>
      </p:sp>
      <p:pic>
        <p:nvPicPr>
          <p:cNvPr id="8" name="Picture 7">
            <a:extLst>
              <a:ext uri="{FF2B5EF4-FFF2-40B4-BE49-F238E27FC236}">
                <a16:creationId xmlns:a16="http://schemas.microsoft.com/office/drawing/2014/main" id="{4ECC26A0-CAA9-7F9D-A095-B7929232983E}"/>
              </a:ext>
            </a:extLst>
          </p:cNvPr>
          <p:cNvPicPr>
            <a:picLocks noChangeAspect="1"/>
          </p:cNvPicPr>
          <p:nvPr/>
        </p:nvPicPr>
        <p:blipFill>
          <a:blip r:embed="rId2"/>
          <a:stretch>
            <a:fillRect/>
          </a:stretch>
        </p:blipFill>
        <p:spPr>
          <a:xfrm>
            <a:off x="1323114" y="2585783"/>
            <a:ext cx="3387801" cy="1209929"/>
          </a:xfrm>
          <a:prstGeom prst="rect">
            <a:avLst/>
          </a:prstGeom>
        </p:spPr>
      </p:pic>
      <p:pic>
        <p:nvPicPr>
          <p:cNvPr id="10" name="Picture 9">
            <a:extLst>
              <a:ext uri="{FF2B5EF4-FFF2-40B4-BE49-F238E27FC236}">
                <a16:creationId xmlns:a16="http://schemas.microsoft.com/office/drawing/2014/main" id="{FE2E4C83-0AA3-DF52-FF76-CE343F6C629A}"/>
              </a:ext>
            </a:extLst>
          </p:cNvPr>
          <p:cNvPicPr>
            <a:picLocks noChangeAspect="1"/>
          </p:cNvPicPr>
          <p:nvPr/>
        </p:nvPicPr>
        <p:blipFill>
          <a:blip r:embed="rId3"/>
          <a:stretch>
            <a:fillRect/>
          </a:stretch>
        </p:blipFill>
        <p:spPr>
          <a:xfrm>
            <a:off x="1278600" y="4506549"/>
            <a:ext cx="5062239" cy="703939"/>
          </a:xfrm>
          <a:prstGeom prst="rect">
            <a:avLst/>
          </a:prstGeom>
        </p:spPr>
      </p:pic>
      <p:pic>
        <p:nvPicPr>
          <p:cNvPr id="12" name="Picture 11">
            <a:extLst>
              <a:ext uri="{FF2B5EF4-FFF2-40B4-BE49-F238E27FC236}">
                <a16:creationId xmlns:a16="http://schemas.microsoft.com/office/drawing/2014/main" id="{73875292-22BB-5CC2-173E-A0B8BFEF908D}"/>
              </a:ext>
            </a:extLst>
          </p:cNvPr>
          <p:cNvPicPr>
            <a:picLocks noChangeAspect="1"/>
          </p:cNvPicPr>
          <p:nvPr/>
        </p:nvPicPr>
        <p:blipFill>
          <a:blip r:embed="rId4"/>
          <a:stretch>
            <a:fillRect/>
          </a:stretch>
        </p:blipFill>
        <p:spPr>
          <a:xfrm>
            <a:off x="1278600" y="5337010"/>
            <a:ext cx="7456631" cy="782803"/>
          </a:xfrm>
          <a:prstGeom prst="rect">
            <a:avLst/>
          </a:prstGeom>
        </p:spPr>
      </p:pic>
    </p:spTree>
    <p:extLst>
      <p:ext uri="{BB962C8B-B14F-4D97-AF65-F5344CB8AC3E}">
        <p14:creationId xmlns:p14="http://schemas.microsoft.com/office/powerpoint/2010/main" val="133085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Declaring Type Parameters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جنریک ها میتونند در صورتی که تعداد پارامترهایشان متفاوت باشند </a:t>
            </a:r>
            <a:r>
              <a:rPr lang="en-US" dirty="0">
                <a:latin typeface="Tahoma" panose="020B0604030504040204" pitchFamily="34" charset="0"/>
                <a:cs typeface="B Lotus" panose="00000400000000000000" pitchFamily="2" charset="-78"/>
              </a:rPr>
              <a:t>overload</a:t>
            </a:r>
            <a:r>
              <a:rPr lang="fa-IR" dirty="0">
                <a:latin typeface="Tahoma" panose="020B0604030504040204" pitchFamily="34" charset="0"/>
                <a:cs typeface="B Lotus" panose="00000400000000000000" pitchFamily="2" charset="-78"/>
              </a:rPr>
              <a:t> شوند.</a:t>
            </a:r>
          </a:p>
          <a:p>
            <a:pPr marL="0" indent="0" algn="r" rtl="1">
              <a:buNone/>
            </a:pPr>
            <a:r>
              <a:rPr lang="fa-IR" dirty="0">
                <a:latin typeface="Tahoma" panose="020B0604030504040204" pitchFamily="34" charset="0"/>
                <a:cs typeface="B Lotus" panose="00000400000000000000" pitchFamily="2" charset="-78"/>
              </a:rPr>
              <a:t>به این مثال دقت کنید.</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معمولا جنریک هایی که یک پارامتر دارند آن پارامتر را با حرف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مشخص میکنیم و برای جنریک هایی که بیشتر از یک پارامتر دارند پارامترها را با پیشوند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و یک توصیف بیشتر تعریف میکنیم، مثل دیکشنری:</a:t>
            </a:r>
          </a:p>
          <a:p>
            <a:pPr marL="0" indent="0" algn="r" rtl="1">
              <a:buNone/>
            </a:pPr>
            <a:endParaRPr lang="fa-IR"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B821E893-17D6-2D16-DE71-2B35D31D9A4D}"/>
              </a:ext>
            </a:extLst>
          </p:cNvPr>
          <p:cNvPicPr>
            <a:picLocks noChangeAspect="1"/>
          </p:cNvPicPr>
          <p:nvPr/>
        </p:nvPicPr>
        <p:blipFill>
          <a:blip r:embed="rId2"/>
          <a:stretch>
            <a:fillRect/>
          </a:stretch>
        </p:blipFill>
        <p:spPr>
          <a:xfrm>
            <a:off x="1341718" y="1633539"/>
            <a:ext cx="2710285" cy="1052538"/>
          </a:xfrm>
          <a:prstGeom prst="rect">
            <a:avLst/>
          </a:prstGeom>
        </p:spPr>
      </p:pic>
      <p:pic>
        <p:nvPicPr>
          <p:cNvPr id="6" name="Picture 5">
            <a:extLst>
              <a:ext uri="{FF2B5EF4-FFF2-40B4-BE49-F238E27FC236}">
                <a16:creationId xmlns:a16="http://schemas.microsoft.com/office/drawing/2014/main" id="{073FE7EB-3651-0CAC-ABBD-F08280A89DCA}"/>
              </a:ext>
            </a:extLst>
          </p:cNvPr>
          <p:cNvPicPr>
            <a:picLocks noChangeAspect="1"/>
          </p:cNvPicPr>
          <p:nvPr/>
        </p:nvPicPr>
        <p:blipFill>
          <a:blip r:embed="rId3"/>
          <a:stretch>
            <a:fillRect/>
          </a:stretch>
        </p:blipFill>
        <p:spPr>
          <a:xfrm>
            <a:off x="1459575" y="3819954"/>
            <a:ext cx="5062239" cy="703939"/>
          </a:xfrm>
          <a:prstGeom prst="rect">
            <a:avLst/>
          </a:prstGeom>
        </p:spPr>
      </p:pic>
    </p:spTree>
    <p:extLst>
      <p:ext uri="{BB962C8B-B14F-4D97-AF65-F5344CB8AC3E}">
        <p14:creationId xmlns:p14="http://schemas.microsoft.com/office/powerpoint/2010/main" val="244726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err="1">
                <a:latin typeface="Tahoma" panose="020B0604030504040204" pitchFamily="34" charset="0"/>
                <a:cs typeface="B Lotus" panose="00000400000000000000" pitchFamily="2" charset="-78"/>
              </a:rPr>
              <a:t>typeof</a:t>
            </a:r>
            <a:r>
              <a:rPr lang="en-US" sz="3600" cap="none" spc="0" dirty="0">
                <a:latin typeface="Tahoma" panose="020B0604030504040204" pitchFamily="34" charset="0"/>
                <a:cs typeface="B Lotus" panose="00000400000000000000" pitchFamily="2" charset="-78"/>
              </a:rPr>
              <a:t> and Unbound Generic Types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همونطور که در اسلایدهای قبلی اشاره شد جنریک ها موقع </a:t>
            </a:r>
            <a:r>
              <a:rPr lang="en-US" dirty="0">
                <a:latin typeface="Tahoma" panose="020B0604030504040204" pitchFamily="34" charset="0"/>
                <a:cs typeface="B Lotus" panose="00000400000000000000" pitchFamily="2" charset="-78"/>
              </a:rPr>
              <a:t>runtime</a:t>
            </a:r>
            <a:r>
              <a:rPr lang="fa-IR" dirty="0">
                <a:latin typeface="Tahoma" panose="020B0604030504040204" pitchFamily="34" charset="0"/>
                <a:cs typeface="B Lotus" panose="00000400000000000000" pitchFamily="2" charset="-78"/>
              </a:rPr>
              <a:t> دیگه </a:t>
            </a:r>
            <a:r>
              <a:rPr lang="en-US" dirty="0">
                <a:latin typeface="Tahoma" panose="020B0604030504040204" pitchFamily="34" charset="0"/>
                <a:cs typeface="B Lotus" panose="00000400000000000000" pitchFamily="2" charset="-78"/>
              </a:rPr>
              <a:t>open-type</a:t>
            </a:r>
            <a:r>
              <a:rPr lang="fa-IR" dirty="0">
                <a:latin typeface="Tahoma" panose="020B0604030504040204" pitchFamily="34" charset="0"/>
                <a:cs typeface="B Lotus" panose="00000400000000000000" pitchFamily="2" charset="-78"/>
              </a:rPr>
              <a:t> نیستند. اونها موقع کامپایل </a:t>
            </a:r>
            <a:r>
              <a:rPr lang="en-US" dirty="0">
                <a:latin typeface="Tahoma" panose="020B0604030504040204" pitchFamily="34" charset="0"/>
                <a:cs typeface="B Lotus" panose="00000400000000000000" pitchFamily="2" charset="-78"/>
              </a:rPr>
              <a:t>closed</a:t>
            </a:r>
            <a:r>
              <a:rPr lang="fa-IR" dirty="0">
                <a:latin typeface="Tahoma" panose="020B0604030504040204" pitchFamily="34" charset="0"/>
                <a:cs typeface="B Lotus" panose="00000400000000000000" pitchFamily="2" charset="-78"/>
              </a:rPr>
              <a:t> میشند.</a:t>
            </a:r>
            <a:r>
              <a:rPr lang="en-US" dirty="0">
                <a:latin typeface="Tahoma" panose="020B0604030504040204" pitchFamily="34" charset="0"/>
                <a:cs typeface="B Lotus" panose="00000400000000000000" pitchFamily="2" charset="-78"/>
              </a:rPr>
              <a:t> </a:t>
            </a:r>
            <a:r>
              <a:rPr lang="fa-IR" dirty="0">
                <a:latin typeface="Tahoma" panose="020B0604030504040204" pitchFamily="34" charset="0"/>
                <a:cs typeface="B Lotus" panose="00000400000000000000" pitchFamily="2" charset="-78"/>
              </a:rPr>
              <a:t>با این حال میشه با استفاده از </a:t>
            </a:r>
            <a:r>
              <a:rPr lang="en-US" dirty="0" err="1">
                <a:latin typeface="Tahoma" panose="020B0604030504040204" pitchFamily="34" charset="0"/>
                <a:cs typeface="B Lotus" panose="00000400000000000000" pitchFamily="2" charset="-78"/>
              </a:rPr>
              <a:t>typeof</a:t>
            </a:r>
            <a:r>
              <a:rPr lang="fa-IR" dirty="0">
                <a:latin typeface="Tahoma" panose="020B0604030504040204" pitchFamily="34" charset="0"/>
                <a:cs typeface="B Lotus" panose="00000400000000000000" pitchFamily="2" charset="-78"/>
              </a:rPr>
              <a:t> یک جنریک رو </a:t>
            </a:r>
            <a:r>
              <a:rPr lang="en-US" dirty="0">
                <a:latin typeface="Tahoma" panose="020B0604030504040204" pitchFamily="34" charset="0"/>
                <a:cs typeface="B Lotus" panose="00000400000000000000" pitchFamily="2" charset="-78"/>
              </a:rPr>
              <a:t>unbound</a:t>
            </a:r>
            <a:r>
              <a:rPr lang="fa-IR" dirty="0">
                <a:latin typeface="Tahoma" panose="020B0604030504040204" pitchFamily="34" charset="0"/>
                <a:cs typeface="B Lotus" panose="00000400000000000000" pitchFamily="2" charset="-78"/>
              </a:rPr>
              <a:t> کرد. </a:t>
            </a:r>
          </a:p>
          <a:p>
            <a:pPr marL="0" indent="0" algn="r" rtl="1">
              <a:buNone/>
            </a:pPr>
            <a:r>
              <a:rPr lang="en-US" dirty="0">
                <a:latin typeface="Tahoma" panose="020B0604030504040204" pitchFamily="34" charset="0"/>
                <a:cs typeface="B Lotus" panose="00000400000000000000" pitchFamily="2" charset="-78"/>
              </a:rPr>
              <a:t>Open-generic</a:t>
            </a:r>
            <a:r>
              <a:rPr lang="fa-IR" dirty="0">
                <a:latin typeface="Tahoma" panose="020B0604030504040204" pitchFamily="34" charset="0"/>
                <a:cs typeface="B Lotus" panose="00000400000000000000" pitchFamily="2" charset="-78"/>
              </a:rPr>
              <a:t> ها برای </a:t>
            </a:r>
            <a:r>
              <a:rPr lang="en-US" dirty="0">
                <a:latin typeface="Tahoma" panose="020B0604030504040204" pitchFamily="34" charset="0"/>
                <a:cs typeface="B Lotus" panose="00000400000000000000" pitchFamily="2" charset="-78"/>
              </a:rPr>
              <a:t>reflection</a:t>
            </a:r>
            <a:r>
              <a:rPr lang="fa-IR" dirty="0">
                <a:latin typeface="Tahoma" panose="020B0604030504040204" pitchFamily="34" charset="0"/>
                <a:cs typeface="B Lotus" panose="00000400000000000000" pitchFamily="2" charset="-78"/>
              </a:rPr>
              <a:t> کاربرد دارند. همینطور میشه از </a:t>
            </a:r>
            <a:r>
              <a:rPr lang="en-US" dirty="0" err="1">
                <a:latin typeface="Tahoma" panose="020B0604030504040204" pitchFamily="34" charset="0"/>
                <a:cs typeface="B Lotus" panose="00000400000000000000" pitchFamily="2" charset="-78"/>
              </a:rPr>
              <a:t>typeOf</a:t>
            </a:r>
            <a:r>
              <a:rPr lang="fa-IR" dirty="0">
                <a:latin typeface="Tahoma" panose="020B0604030504040204" pitchFamily="34" charset="0"/>
                <a:cs typeface="B Lotus" panose="00000400000000000000" pitchFamily="2" charset="-78"/>
              </a:rPr>
              <a:t> برای جنریک های </a:t>
            </a:r>
            <a:r>
              <a:rPr lang="en-US" dirty="0">
                <a:latin typeface="Tahoma" panose="020B0604030504040204" pitchFamily="34" charset="0"/>
                <a:cs typeface="B Lotus" panose="00000400000000000000" pitchFamily="2" charset="-78"/>
              </a:rPr>
              <a:t>closed</a:t>
            </a:r>
            <a:r>
              <a:rPr lang="fa-IR" dirty="0">
                <a:latin typeface="Tahoma" panose="020B0604030504040204" pitchFamily="34" charset="0"/>
                <a:cs typeface="B Lotus" panose="00000400000000000000" pitchFamily="2" charset="-78"/>
              </a:rPr>
              <a:t> هم استفاده کرد.</a:t>
            </a:r>
          </a:p>
        </p:txBody>
      </p:sp>
      <p:pic>
        <p:nvPicPr>
          <p:cNvPr id="7" name="Picture 6">
            <a:extLst>
              <a:ext uri="{FF2B5EF4-FFF2-40B4-BE49-F238E27FC236}">
                <a16:creationId xmlns:a16="http://schemas.microsoft.com/office/drawing/2014/main" id="{50A80E55-05AA-A025-D83E-6A97E4095E6A}"/>
              </a:ext>
            </a:extLst>
          </p:cNvPr>
          <p:cNvPicPr>
            <a:picLocks noChangeAspect="1"/>
          </p:cNvPicPr>
          <p:nvPr/>
        </p:nvPicPr>
        <p:blipFill>
          <a:blip r:embed="rId2"/>
          <a:stretch>
            <a:fillRect/>
          </a:stretch>
        </p:blipFill>
        <p:spPr>
          <a:xfrm>
            <a:off x="1251678" y="3264664"/>
            <a:ext cx="10224997" cy="1669286"/>
          </a:xfrm>
          <a:prstGeom prst="rect">
            <a:avLst/>
          </a:prstGeom>
        </p:spPr>
      </p:pic>
    </p:spTree>
    <p:extLst>
      <p:ext uri="{BB962C8B-B14F-4D97-AF65-F5344CB8AC3E}">
        <p14:creationId xmlns:p14="http://schemas.microsoft.com/office/powerpoint/2010/main" val="193306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The default Generic Value</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با استفاده از کلمه کلیدی </a:t>
            </a:r>
            <a:r>
              <a:rPr lang="en-US" dirty="0">
                <a:latin typeface="Tahoma" panose="020B0604030504040204" pitchFamily="34" charset="0"/>
                <a:cs typeface="B Lotus" panose="00000400000000000000" pitchFamily="2" charset="-78"/>
              </a:rPr>
              <a:t>default</a:t>
            </a:r>
            <a:r>
              <a:rPr lang="fa-IR" dirty="0">
                <a:latin typeface="Tahoma" panose="020B0604030504040204" pitchFamily="34" charset="0"/>
                <a:cs typeface="B Lotus" panose="00000400000000000000" pitchFamily="2" charset="-78"/>
              </a:rPr>
              <a:t> میشه مقدار پیش فرض پارامتر یک جنریک رو دریافت کرد. </a:t>
            </a:r>
          </a:p>
          <a:p>
            <a:pPr marL="0" indent="0" algn="r" rtl="1">
              <a:buNone/>
            </a:pPr>
            <a:r>
              <a:rPr lang="fa-IR" dirty="0">
                <a:latin typeface="Tahoma" panose="020B0604030504040204" pitchFamily="34" charset="0"/>
                <a:cs typeface="B Lotus" panose="00000400000000000000" pitchFamily="2" charset="-78"/>
              </a:rPr>
              <a:t>مقدار پیش فرض برای </a:t>
            </a:r>
            <a:r>
              <a:rPr lang="en-US" dirty="0">
                <a:latin typeface="Tahoma" panose="020B0604030504040204" pitchFamily="34" charset="0"/>
                <a:cs typeface="B Lotus" panose="00000400000000000000" pitchFamily="2" charset="-78"/>
              </a:rPr>
              <a:t>reference-type</a:t>
            </a:r>
            <a:r>
              <a:rPr lang="fa-IR" dirty="0">
                <a:latin typeface="Tahoma" panose="020B0604030504040204" pitchFamily="34" charset="0"/>
                <a:cs typeface="B Lotus" panose="00000400000000000000" pitchFamily="2" charset="-78"/>
              </a:rPr>
              <a:t> ها </a:t>
            </a:r>
            <a:r>
              <a:rPr lang="en-US" dirty="0">
                <a:latin typeface="Tahoma" panose="020B0604030504040204" pitchFamily="34" charset="0"/>
                <a:cs typeface="B Lotus" panose="00000400000000000000" pitchFamily="2" charset="-78"/>
              </a:rPr>
              <a:t>null</a:t>
            </a:r>
            <a:r>
              <a:rPr lang="fa-IR" dirty="0">
                <a:latin typeface="Tahoma" panose="020B0604030504040204" pitchFamily="34" charset="0"/>
                <a:cs typeface="B Lotus" panose="00000400000000000000" pitchFamily="2" charset="-78"/>
              </a:rPr>
              <a:t> هست و برای </a:t>
            </a:r>
            <a:r>
              <a:rPr lang="en-US" dirty="0">
                <a:latin typeface="Tahoma" panose="020B0604030504040204" pitchFamily="34" charset="0"/>
                <a:cs typeface="B Lotus" panose="00000400000000000000" pitchFamily="2" charset="-78"/>
              </a:rPr>
              <a:t>value-type</a:t>
            </a:r>
            <a:r>
              <a:rPr lang="fa-IR" dirty="0">
                <a:latin typeface="Tahoma" panose="020B0604030504040204" pitchFamily="34" charset="0"/>
                <a:cs typeface="B Lotus" panose="00000400000000000000" pitchFamily="2" charset="-78"/>
              </a:rPr>
              <a:t>ها عدد صفر هست.</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p:txBody>
      </p:sp>
      <p:pic>
        <p:nvPicPr>
          <p:cNvPr id="8" name="Picture 7">
            <a:extLst>
              <a:ext uri="{FF2B5EF4-FFF2-40B4-BE49-F238E27FC236}">
                <a16:creationId xmlns:a16="http://schemas.microsoft.com/office/drawing/2014/main" id="{986906B5-8D3A-7BC6-D881-45479D47ACE1}"/>
              </a:ext>
            </a:extLst>
          </p:cNvPr>
          <p:cNvPicPr>
            <a:picLocks noChangeAspect="1"/>
          </p:cNvPicPr>
          <p:nvPr/>
        </p:nvPicPr>
        <p:blipFill>
          <a:blip r:embed="rId2"/>
          <a:stretch>
            <a:fillRect/>
          </a:stretch>
        </p:blipFill>
        <p:spPr>
          <a:xfrm>
            <a:off x="1385699" y="2581197"/>
            <a:ext cx="5529452" cy="2269731"/>
          </a:xfrm>
          <a:prstGeom prst="rect">
            <a:avLst/>
          </a:prstGeom>
        </p:spPr>
      </p:pic>
    </p:spTree>
    <p:extLst>
      <p:ext uri="{BB962C8B-B14F-4D97-AF65-F5344CB8AC3E}">
        <p14:creationId xmlns:p14="http://schemas.microsoft.com/office/powerpoint/2010/main" val="1933663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Constraints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در حالت معمول شما میتونید پارامتر یک جنریک رو با هر نوعی جایگزین کنید. اما اگه بخواهیم میتونیم برای پارامترهای جنریک محدودیت بذاریم تا یک سری نوع های خاص رو فقط قبول کنند.</a:t>
            </a:r>
          </a:p>
          <a:p>
            <a:pPr marL="0" indent="0" algn="r" rtl="1">
              <a:buNone/>
            </a:pPr>
            <a:r>
              <a:rPr lang="fa-IR" dirty="0">
                <a:latin typeface="Tahoma" panose="020B0604030504040204" pitchFamily="34" charset="0"/>
                <a:cs typeface="B Lotus" panose="00000400000000000000" pitchFamily="2" charset="-78"/>
              </a:rPr>
              <a:t>این لیست محدودیت هاییه که معمولا میشه برای یک جنریک گذاشت:</a:t>
            </a:r>
          </a:p>
          <a:p>
            <a:pPr marL="0" indent="0" algn="r" rtl="1">
              <a:buNone/>
            </a:pPr>
            <a:endParaRPr lang="fa-IR"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2AEEED00-0673-1B3B-D634-9E6A6041C7A7}"/>
              </a:ext>
            </a:extLst>
          </p:cNvPr>
          <p:cNvPicPr>
            <a:picLocks noChangeAspect="1"/>
          </p:cNvPicPr>
          <p:nvPr/>
        </p:nvPicPr>
        <p:blipFill>
          <a:blip r:embed="rId2"/>
          <a:stretch>
            <a:fillRect/>
          </a:stretch>
        </p:blipFill>
        <p:spPr>
          <a:xfrm>
            <a:off x="1538983" y="2986008"/>
            <a:ext cx="9701828" cy="2990929"/>
          </a:xfrm>
          <a:prstGeom prst="rect">
            <a:avLst/>
          </a:prstGeom>
        </p:spPr>
      </p:pic>
    </p:spTree>
    <p:extLst>
      <p:ext uri="{BB962C8B-B14F-4D97-AF65-F5344CB8AC3E}">
        <p14:creationId xmlns:p14="http://schemas.microsoft.com/office/powerpoint/2010/main" val="213863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Constraints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توی این مثال </a:t>
            </a:r>
            <a:r>
              <a:rPr lang="en-US" dirty="0" err="1">
                <a:latin typeface="Tahoma" panose="020B0604030504040204" pitchFamily="34" charset="0"/>
                <a:cs typeface="B Lotus" panose="00000400000000000000" pitchFamily="2" charset="-78"/>
              </a:rPr>
              <a:t>GenericClass</a:t>
            </a:r>
            <a:r>
              <a:rPr lang="en-US" dirty="0">
                <a:latin typeface="Tahoma" panose="020B0604030504040204" pitchFamily="34" charset="0"/>
                <a:cs typeface="B Lotus" panose="00000400000000000000" pitchFamily="2" charset="-78"/>
              </a:rPr>
              <a:t>&lt;T,U&gt;</a:t>
            </a:r>
            <a:r>
              <a:rPr lang="fa-IR" dirty="0">
                <a:latin typeface="Tahoma" panose="020B0604030504040204" pitchFamily="34" charset="0"/>
                <a:cs typeface="B Lotus" panose="00000400000000000000" pitchFamily="2" charset="-78"/>
              </a:rPr>
              <a:t>  یک پارامتر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میگیره که باید حتما</a:t>
            </a:r>
          </a:p>
          <a:p>
            <a:pPr marL="0" indent="0" algn="r" rtl="1">
              <a:buNone/>
            </a:pPr>
            <a:r>
              <a:rPr lang="fa-IR" dirty="0">
                <a:latin typeface="Tahoma" panose="020B0604030504040204" pitchFamily="34" charset="0"/>
                <a:cs typeface="B Lotus" panose="00000400000000000000" pitchFamily="2" charset="-78"/>
              </a:rPr>
              <a:t> از نوع </a:t>
            </a:r>
            <a:r>
              <a:rPr lang="en-US" dirty="0" err="1">
                <a:latin typeface="Tahoma" panose="020B0604030504040204" pitchFamily="34" charset="0"/>
                <a:cs typeface="B Lotus" panose="00000400000000000000" pitchFamily="2" charset="-78"/>
              </a:rPr>
              <a:t>someClass</a:t>
            </a:r>
            <a:r>
              <a:rPr lang="fa-IR" dirty="0">
                <a:latin typeface="Tahoma" panose="020B0604030504040204" pitchFamily="34" charset="0"/>
                <a:cs typeface="B Lotus" panose="00000400000000000000" pitchFamily="2" charset="-78"/>
              </a:rPr>
              <a:t> یا مشتقات اون باشه و حتما </a:t>
            </a:r>
            <a:r>
              <a:rPr lang="en-US" dirty="0">
                <a:latin typeface="Tahoma" panose="020B0604030504040204" pitchFamily="34" charset="0"/>
                <a:cs typeface="B Lotus" panose="00000400000000000000" pitchFamily="2" charset="-78"/>
              </a:rPr>
              <a:t>Interface1</a:t>
            </a:r>
            <a:r>
              <a:rPr lang="fa-IR" dirty="0">
                <a:latin typeface="Tahoma" panose="020B0604030504040204" pitchFamily="34" charset="0"/>
                <a:cs typeface="B Lotus" panose="00000400000000000000" pitchFamily="2" charset="-78"/>
              </a:rPr>
              <a:t> رو </a:t>
            </a:r>
          </a:p>
          <a:p>
            <a:pPr marL="0" indent="0" algn="r" rtl="1">
              <a:buNone/>
            </a:pPr>
            <a:r>
              <a:rPr lang="fa-IR" dirty="0">
                <a:latin typeface="Tahoma" panose="020B0604030504040204" pitchFamily="34" charset="0"/>
                <a:cs typeface="B Lotus" panose="00000400000000000000" pitchFamily="2" charset="-78"/>
              </a:rPr>
              <a:t>پیاده سازی کرده باشه و پارامتر </a:t>
            </a:r>
            <a:r>
              <a:rPr lang="en-US" dirty="0">
                <a:latin typeface="Tahoma" panose="020B0604030504040204" pitchFamily="34" charset="0"/>
                <a:cs typeface="B Lotus" panose="00000400000000000000" pitchFamily="2" charset="-78"/>
              </a:rPr>
              <a:t>U</a:t>
            </a:r>
            <a:r>
              <a:rPr lang="fa-IR" dirty="0">
                <a:latin typeface="Tahoma" panose="020B0604030504040204" pitchFamily="34" charset="0"/>
                <a:cs typeface="B Lotus" panose="00000400000000000000" pitchFamily="2" charset="-78"/>
              </a:rPr>
              <a:t> هم باید یک کلاس دارای </a:t>
            </a:r>
            <a:r>
              <a:rPr lang="en-US" dirty="0">
                <a:latin typeface="Tahoma" panose="020B0604030504040204" pitchFamily="34" charset="0"/>
                <a:cs typeface="B Lotus" panose="00000400000000000000" pitchFamily="2" charset="-78"/>
              </a:rPr>
              <a:t>Constructor</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 بدون پارامتر باشه.</a:t>
            </a:r>
            <a:endParaRPr lang="en-US" dirty="0">
              <a:latin typeface="Tahoma" panose="020B0604030504040204" pitchFamily="34" charset="0"/>
              <a:cs typeface="B Lotus" panose="00000400000000000000" pitchFamily="2" charset="-78"/>
            </a:endParaRPr>
          </a:p>
          <a:p>
            <a:pPr marL="0" indent="0" algn="r" rtl="1">
              <a:buNone/>
            </a:pPr>
            <a:endParaRPr lang="en-US" dirty="0">
              <a:latin typeface="Tahoma" panose="020B0604030504040204" pitchFamily="34" charset="0"/>
              <a:cs typeface="B Lotus" panose="00000400000000000000" pitchFamily="2" charset="-78"/>
            </a:endParaRPr>
          </a:p>
          <a:p>
            <a:pPr marL="0" indent="0" algn="r" rtl="1">
              <a:buNone/>
            </a:pPr>
            <a:endParaRPr lang="en-US" dirty="0">
              <a:latin typeface="Tahoma" panose="020B0604030504040204" pitchFamily="34" charset="0"/>
              <a:cs typeface="B Lotus" panose="00000400000000000000" pitchFamily="2" charset="-78"/>
            </a:endParaRPr>
          </a:p>
          <a:p>
            <a:pPr marL="0" indent="0" algn="r" rtl="1">
              <a:buNone/>
            </a:pPr>
            <a:endParaRPr lang="en-US"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در مثالهای بالا فقط مورد اول درسته چون هر دو پارامتر همه شرایط رو دارند</a:t>
            </a:r>
          </a:p>
          <a:p>
            <a:pPr marL="0" indent="0" algn="r" rtl="1">
              <a:buNone/>
            </a:pPr>
            <a:r>
              <a:rPr lang="fa-IR" dirty="0">
                <a:latin typeface="Tahoma" panose="020B0604030504040204" pitchFamily="34" charset="0"/>
                <a:cs typeface="B Lotus" panose="00000400000000000000" pitchFamily="2" charset="-78"/>
              </a:rPr>
              <a:t>ولی در بقیه موارد حداقل یک شرط نقض شده.</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p:txBody>
      </p:sp>
      <p:pic>
        <p:nvPicPr>
          <p:cNvPr id="10" name="Picture 9">
            <a:extLst>
              <a:ext uri="{FF2B5EF4-FFF2-40B4-BE49-F238E27FC236}">
                <a16:creationId xmlns:a16="http://schemas.microsoft.com/office/drawing/2014/main" id="{EE5B02F2-2CDD-DF03-2C2E-6346F7B07B95}"/>
              </a:ext>
            </a:extLst>
          </p:cNvPr>
          <p:cNvPicPr>
            <a:picLocks noChangeAspect="1"/>
          </p:cNvPicPr>
          <p:nvPr/>
        </p:nvPicPr>
        <p:blipFill>
          <a:blip r:embed="rId2"/>
          <a:stretch>
            <a:fillRect/>
          </a:stretch>
        </p:blipFill>
        <p:spPr>
          <a:xfrm>
            <a:off x="1033276" y="1191397"/>
            <a:ext cx="4286621" cy="4179932"/>
          </a:xfrm>
          <a:prstGeom prst="rect">
            <a:avLst/>
          </a:prstGeom>
        </p:spPr>
      </p:pic>
      <p:pic>
        <p:nvPicPr>
          <p:cNvPr id="14" name="Picture 13">
            <a:extLst>
              <a:ext uri="{FF2B5EF4-FFF2-40B4-BE49-F238E27FC236}">
                <a16:creationId xmlns:a16="http://schemas.microsoft.com/office/drawing/2014/main" id="{4E4BAEC0-A164-BC88-0CC1-141EDB20B912}"/>
              </a:ext>
            </a:extLst>
          </p:cNvPr>
          <p:cNvPicPr>
            <a:picLocks noChangeAspect="1"/>
          </p:cNvPicPr>
          <p:nvPr/>
        </p:nvPicPr>
        <p:blipFill>
          <a:blip r:embed="rId3"/>
          <a:stretch>
            <a:fillRect/>
          </a:stretch>
        </p:blipFill>
        <p:spPr>
          <a:xfrm>
            <a:off x="5876767" y="3306090"/>
            <a:ext cx="5068138" cy="1151609"/>
          </a:xfrm>
          <a:prstGeom prst="rect">
            <a:avLst/>
          </a:prstGeom>
        </p:spPr>
      </p:pic>
    </p:spTree>
    <p:extLst>
      <p:ext uri="{BB962C8B-B14F-4D97-AF65-F5344CB8AC3E}">
        <p14:creationId xmlns:p14="http://schemas.microsoft.com/office/powerpoint/2010/main" val="325169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Constraints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904875" y="1576388"/>
            <a:ext cx="10953750" cy="4805361"/>
          </a:xfrm>
        </p:spPr>
        <p:txBody>
          <a:bodyPr/>
          <a:lstStyle/>
          <a:p>
            <a:pPr marL="0" indent="0" algn="l">
              <a:buNone/>
            </a:pPr>
            <a:r>
              <a:rPr lang="en-US" dirty="0">
                <a:latin typeface="Tahoma" panose="020B0604030504040204" pitchFamily="34" charset="0"/>
                <a:cs typeface="B Lotus" panose="00000400000000000000" pitchFamily="2" charset="-78"/>
              </a:rPr>
              <a:t>A base-class constraint specifies that the type parameter must subclass (or match) a particular class;</a:t>
            </a:r>
          </a:p>
          <a:p>
            <a:pPr marL="0" indent="0" algn="r" rtl="1">
              <a:buNone/>
            </a:pPr>
            <a:r>
              <a:rPr lang="fa-IR" dirty="0">
                <a:latin typeface="Tahoma" panose="020B0604030504040204" pitchFamily="34" charset="0"/>
                <a:cs typeface="B Lotus" panose="00000400000000000000" pitchFamily="2" charset="-78"/>
              </a:rPr>
              <a:t>محدودیت </a:t>
            </a:r>
            <a:r>
              <a:rPr lang="en-US" dirty="0">
                <a:latin typeface="Tahoma" panose="020B0604030504040204" pitchFamily="34" charset="0"/>
                <a:cs typeface="B Lotus" panose="00000400000000000000" pitchFamily="2" charset="-78"/>
              </a:rPr>
              <a:t>base-class</a:t>
            </a:r>
            <a:r>
              <a:rPr lang="fa-IR" dirty="0">
                <a:latin typeface="Tahoma" panose="020B0604030504040204" pitchFamily="34" charset="0"/>
                <a:cs typeface="B Lotus" panose="00000400000000000000" pitchFamily="2" charset="-78"/>
              </a:rPr>
              <a:t> همون چیزی بود که تو اسلاید قبل دیدیم. میگیم یه پارامتر حتما از نوع یه کلاس خاص باشه.</a:t>
            </a:r>
          </a:p>
          <a:p>
            <a:pPr marL="0" indent="0" algn="l">
              <a:buNone/>
            </a:pPr>
            <a:r>
              <a:rPr lang="en-US" dirty="0">
                <a:latin typeface="Tahoma" panose="020B0604030504040204" pitchFamily="34" charset="0"/>
                <a:cs typeface="B Lotus" panose="00000400000000000000" pitchFamily="2" charset="-78"/>
              </a:rPr>
              <a:t>an interface constraint specifies that the type parameter must implement that interface.</a:t>
            </a:r>
          </a:p>
          <a:p>
            <a:pPr marL="0" indent="0" algn="r" rtl="1">
              <a:buNone/>
            </a:pPr>
            <a:r>
              <a:rPr lang="fa-IR" dirty="0">
                <a:latin typeface="Tahoma" panose="020B0604030504040204" pitchFamily="34" charset="0"/>
                <a:cs typeface="B Lotus" panose="00000400000000000000" pitchFamily="2" charset="-78"/>
              </a:rPr>
              <a:t>اینم میگه پارامتر حتما باید نوعی باشه که یه ایترفیس خاصی رو پیاده سازی کرده باشه.</a:t>
            </a:r>
          </a:p>
          <a:p>
            <a:pPr marL="0" indent="0" algn="r" rtl="1">
              <a:buNone/>
            </a:pPr>
            <a:r>
              <a:rPr lang="fa-IR" dirty="0">
                <a:latin typeface="Tahoma" panose="020B0604030504040204" pitchFamily="34" charset="0"/>
                <a:cs typeface="B Lotus" panose="00000400000000000000" pitchFamily="2" charset="-78"/>
              </a:rPr>
              <a:t>فرض کنید میخواییم یه متد جنریک </a:t>
            </a:r>
            <a:r>
              <a:rPr lang="en-US" dirty="0">
                <a:latin typeface="Tahoma" panose="020B0604030504040204" pitchFamily="34" charset="0"/>
                <a:cs typeface="B Lotus" panose="00000400000000000000" pitchFamily="2" charset="-78"/>
              </a:rPr>
              <a:t>Max</a:t>
            </a:r>
            <a:r>
              <a:rPr lang="fa-IR" dirty="0">
                <a:latin typeface="Tahoma" panose="020B0604030504040204" pitchFamily="34" charset="0"/>
                <a:cs typeface="B Lotus" panose="00000400000000000000" pitchFamily="2" charset="-78"/>
              </a:rPr>
              <a:t> تعریف کنیم که بین دو مقدار بزرگترین رو برگردونه. برای اینکار از </a:t>
            </a:r>
            <a:r>
              <a:rPr lang="en-US" dirty="0" err="1">
                <a:latin typeface="Tahoma" panose="020B0604030504040204" pitchFamily="34" charset="0"/>
                <a:cs typeface="B Lotus" panose="00000400000000000000" pitchFamily="2" charset="-78"/>
              </a:rPr>
              <a:t>IComparable</a:t>
            </a:r>
            <a:r>
              <a:rPr lang="en-US" dirty="0">
                <a:latin typeface="Tahoma" panose="020B0604030504040204" pitchFamily="34" charset="0"/>
                <a:cs typeface="B Lotus" panose="00000400000000000000" pitchFamily="2" charset="-78"/>
              </a:rPr>
              <a:t>&lt;T&gt;</a:t>
            </a:r>
            <a:r>
              <a:rPr lang="fa-IR" dirty="0">
                <a:latin typeface="Tahoma" panose="020B0604030504040204" pitchFamily="34" charset="0"/>
                <a:cs typeface="B Lotus" panose="00000400000000000000" pitchFamily="2" charset="-78"/>
              </a:rPr>
              <a:t> استفاده میکنیم که در فضای نام </a:t>
            </a:r>
            <a:r>
              <a:rPr lang="en-US" dirty="0">
                <a:latin typeface="Tahoma" panose="020B0604030504040204" pitchFamily="34" charset="0"/>
                <a:cs typeface="B Lotus" panose="00000400000000000000" pitchFamily="2" charset="-78"/>
              </a:rPr>
              <a:t>system</a:t>
            </a:r>
            <a:r>
              <a:rPr lang="fa-IR" dirty="0">
                <a:latin typeface="Tahoma" panose="020B0604030504040204" pitchFamily="34" charset="0"/>
                <a:cs typeface="B Lotus" panose="00000400000000000000" pitchFamily="2" charset="-78"/>
              </a:rPr>
              <a:t> قرار دارد.</a:t>
            </a:r>
          </a:p>
        </p:txBody>
      </p:sp>
      <p:pic>
        <p:nvPicPr>
          <p:cNvPr id="6" name="Picture 5">
            <a:extLst>
              <a:ext uri="{FF2B5EF4-FFF2-40B4-BE49-F238E27FC236}">
                <a16:creationId xmlns:a16="http://schemas.microsoft.com/office/drawing/2014/main" id="{9C950DE3-ABAA-352C-C495-A8927279E216}"/>
              </a:ext>
            </a:extLst>
          </p:cNvPr>
          <p:cNvPicPr>
            <a:picLocks noChangeAspect="1"/>
          </p:cNvPicPr>
          <p:nvPr/>
        </p:nvPicPr>
        <p:blipFill>
          <a:blip r:embed="rId2"/>
          <a:stretch>
            <a:fillRect/>
          </a:stretch>
        </p:blipFill>
        <p:spPr>
          <a:xfrm>
            <a:off x="1496135" y="4657693"/>
            <a:ext cx="7391322" cy="957295"/>
          </a:xfrm>
          <a:prstGeom prst="rect">
            <a:avLst/>
          </a:prstGeom>
        </p:spPr>
      </p:pic>
    </p:spTree>
    <p:extLst>
      <p:ext uri="{BB962C8B-B14F-4D97-AF65-F5344CB8AC3E}">
        <p14:creationId xmlns:p14="http://schemas.microsoft.com/office/powerpoint/2010/main" val="3375114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Constraints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en-US" dirty="0" err="1">
                <a:latin typeface="Tahoma" panose="020B0604030504040204" pitchFamily="34" charset="0"/>
                <a:cs typeface="B Lotus" panose="00000400000000000000" pitchFamily="2" charset="-78"/>
              </a:rPr>
              <a:t>CompareTo</a:t>
            </a:r>
            <a:r>
              <a:rPr lang="en-US" dirty="0">
                <a:latin typeface="Tahoma" panose="020B0604030504040204" pitchFamily="34" charset="0"/>
                <a:cs typeface="B Lotus" panose="00000400000000000000" pitchFamily="2" charset="-78"/>
              </a:rPr>
              <a:t> </a:t>
            </a:r>
            <a:r>
              <a:rPr lang="fa-IR" dirty="0">
                <a:latin typeface="Tahoma" panose="020B0604030504040204" pitchFamily="34" charset="0"/>
                <a:cs typeface="B Lotus" panose="00000400000000000000" pitchFamily="2" charset="-78"/>
              </a:rPr>
              <a:t> اگر </a:t>
            </a:r>
            <a:r>
              <a:rPr lang="en-US" dirty="0">
                <a:latin typeface="Tahoma" panose="020B0604030504040204" pitchFamily="34" charset="0"/>
                <a:cs typeface="B Lotus" panose="00000400000000000000" pitchFamily="2" charset="-78"/>
              </a:rPr>
              <a:t>this</a:t>
            </a:r>
            <a:r>
              <a:rPr lang="fa-IR" dirty="0">
                <a:latin typeface="Tahoma" panose="020B0604030504040204" pitchFamily="34" charset="0"/>
                <a:cs typeface="B Lotus" panose="00000400000000000000" pitchFamily="2" charset="-78"/>
              </a:rPr>
              <a:t> (همون آبجکت اصلی) بزرگتر از آبجکت دوم باشه عدد مثبت برمیگردونه. حالا با استفاده از این اینترفیس میاییم و متد جنریک </a:t>
            </a:r>
            <a:r>
              <a:rPr lang="en-US" dirty="0">
                <a:latin typeface="Tahoma" panose="020B0604030504040204" pitchFamily="34" charset="0"/>
                <a:cs typeface="B Lotus" panose="00000400000000000000" pitchFamily="2" charset="-78"/>
              </a:rPr>
              <a:t>Max</a:t>
            </a:r>
            <a:r>
              <a:rPr lang="fa-IR" dirty="0">
                <a:latin typeface="Tahoma" panose="020B0604030504040204" pitchFamily="34" charset="0"/>
                <a:cs typeface="B Lotus" panose="00000400000000000000" pitchFamily="2" charset="-78"/>
              </a:rPr>
              <a:t> رو به این شکل تعریف میکنیم:</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متد </a:t>
            </a:r>
            <a:r>
              <a:rPr lang="en-US" dirty="0">
                <a:latin typeface="Tahoma" panose="020B0604030504040204" pitchFamily="34" charset="0"/>
                <a:cs typeface="B Lotus" panose="00000400000000000000" pitchFamily="2" charset="-78"/>
              </a:rPr>
              <a:t>Max</a:t>
            </a:r>
            <a:r>
              <a:rPr lang="fa-IR" dirty="0">
                <a:latin typeface="Tahoma" panose="020B0604030504040204" pitchFamily="34" charset="0"/>
                <a:cs typeface="B Lotus" panose="00000400000000000000" pitchFamily="2" charset="-78"/>
              </a:rPr>
              <a:t> حالا هر نوعی که اینترفیس </a:t>
            </a:r>
            <a:r>
              <a:rPr lang="en-US" dirty="0" err="1">
                <a:latin typeface="Tahoma" panose="020B0604030504040204" pitchFamily="34" charset="0"/>
                <a:cs typeface="B Lotus" panose="00000400000000000000" pitchFamily="2" charset="-78"/>
              </a:rPr>
              <a:t>IComparable</a:t>
            </a:r>
            <a:r>
              <a:rPr lang="en-US" dirty="0">
                <a:latin typeface="Tahoma" panose="020B0604030504040204" pitchFamily="34" charset="0"/>
                <a:cs typeface="B Lotus" panose="00000400000000000000" pitchFamily="2" charset="-78"/>
              </a:rPr>
              <a:t>&lt;T&gt;</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رو پیاده سازی کرده باشه قبول میکنه. (تقریبا اکثر نوع های درونی</a:t>
            </a:r>
          </a:p>
          <a:p>
            <a:pPr marL="0" indent="0" algn="r" rtl="1">
              <a:buNone/>
            </a:pPr>
            <a:r>
              <a:rPr lang="fa-IR" dirty="0">
                <a:latin typeface="Tahoma" panose="020B0604030504040204" pitchFamily="34" charset="0"/>
                <a:cs typeface="B Lotus" panose="00000400000000000000" pitchFamily="2" charset="-78"/>
              </a:rPr>
              <a:t>در سی شارپ مثل </a:t>
            </a:r>
            <a:r>
              <a:rPr lang="en-US" dirty="0">
                <a:latin typeface="Tahoma" panose="020B0604030504040204" pitchFamily="34" charset="0"/>
                <a:cs typeface="B Lotus" panose="00000400000000000000" pitchFamily="2" charset="-78"/>
              </a:rPr>
              <a:t>int</a:t>
            </a:r>
            <a:r>
              <a:rPr lang="fa-IR" dirty="0">
                <a:latin typeface="Tahoma" panose="020B0604030504040204" pitchFamily="34" charset="0"/>
                <a:cs typeface="B Lotus" panose="00000400000000000000" pitchFamily="2" charset="-78"/>
              </a:rPr>
              <a:t> یا </a:t>
            </a:r>
            <a:r>
              <a:rPr lang="en-US" dirty="0">
                <a:latin typeface="Tahoma" panose="020B0604030504040204" pitchFamily="34" charset="0"/>
                <a:cs typeface="B Lotus" panose="00000400000000000000" pitchFamily="2" charset="-78"/>
              </a:rPr>
              <a:t>string</a:t>
            </a:r>
            <a:r>
              <a:rPr lang="fa-IR" dirty="0">
                <a:latin typeface="Tahoma" panose="020B0604030504040204" pitchFamily="34" charset="0"/>
                <a:cs typeface="B Lotus" panose="00000400000000000000" pitchFamily="2" charset="-78"/>
              </a:rPr>
              <a:t> این اینترفیس رو پیاده سازی</a:t>
            </a:r>
          </a:p>
          <a:p>
            <a:pPr marL="0" indent="0" algn="r" rtl="1">
              <a:buNone/>
            </a:pPr>
            <a:r>
              <a:rPr lang="fa-IR" dirty="0">
                <a:latin typeface="Tahoma" panose="020B0604030504040204" pitchFamily="34" charset="0"/>
                <a:cs typeface="B Lotus" panose="00000400000000000000" pitchFamily="2" charset="-78"/>
              </a:rPr>
              <a:t>کردند.)</a:t>
            </a:r>
          </a:p>
        </p:txBody>
      </p:sp>
      <p:pic>
        <p:nvPicPr>
          <p:cNvPr id="7" name="Picture 6">
            <a:extLst>
              <a:ext uri="{FF2B5EF4-FFF2-40B4-BE49-F238E27FC236}">
                <a16:creationId xmlns:a16="http://schemas.microsoft.com/office/drawing/2014/main" id="{17D8593D-E7D3-FF7F-0A96-2CA687042731}"/>
              </a:ext>
            </a:extLst>
          </p:cNvPr>
          <p:cNvPicPr>
            <a:picLocks noChangeAspect="1"/>
          </p:cNvPicPr>
          <p:nvPr/>
        </p:nvPicPr>
        <p:blipFill>
          <a:blip r:embed="rId2"/>
          <a:stretch>
            <a:fillRect/>
          </a:stretch>
        </p:blipFill>
        <p:spPr>
          <a:xfrm>
            <a:off x="1054716" y="2345531"/>
            <a:ext cx="5212564" cy="1793082"/>
          </a:xfrm>
          <a:prstGeom prst="rect">
            <a:avLst/>
          </a:prstGeom>
        </p:spPr>
      </p:pic>
    </p:spTree>
    <p:extLst>
      <p:ext uri="{BB962C8B-B14F-4D97-AF65-F5344CB8AC3E}">
        <p14:creationId xmlns:p14="http://schemas.microsoft.com/office/powerpoint/2010/main" val="284952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Subclassing Generic Types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نوع های جنریک مثل نوع های معمولی میتونند ارث برده بشند و به عنوان </a:t>
            </a:r>
            <a:r>
              <a:rPr lang="en-US" dirty="0">
                <a:latin typeface="Tahoma" panose="020B0604030504040204" pitchFamily="34" charset="0"/>
                <a:cs typeface="B Lotus" panose="00000400000000000000" pitchFamily="2" charset="-78"/>
              </a:rPr>
              <a:t>subclass</a:t>
            </a:r>
            <a:r>
              <a:rPr lang="fa-IR" dirty="0">
                <a:latin typeface="Tahoma" panose="020B0604030504040204" pitchFamily="34" charset="0"/>
                <a:cs typeface="B Lotus" panose="00000400000000000000" pitchFamily="2" charset="-78"/>
              </a:rPr>
              <a:t> ازشون استفاده بشه. کلاس مشتق شده میتونه کلاس والدش رو به صورت </a:t>
            </a:r>
            <a:r>
              <a:rPr lang="en-US" dirty="0">
                <a:latin typeface="Tahoma" panose="020B0604030504040204" pitchFamily="34" charset="0"/>
                <a:cs typeface="B Lotus" panose="00000400000000000000" pitchFamily="2" charset="-78"/>
              </a:rPr>
              <a:t>open</a:t>
            </a:r>
            <a:r>
              <a:rPr lang="fa-IR" dirty="0">
                <a:latin typeface="Tahoma" panose="020B0604030504040204" pitchFamily="34" charset="0"/>
                <a:cs typeface="B Lotus" panose="00000400000000000000" pitchFamily="2" charset="-78"/>
              </a:rPr>
              <a:t> یا </a:t>
            </a:r>
            <a:r>
              <a:rPr lang="en-US" dirty="0">
                <a:latin typeface="Tahoma" panose="020B0604030504040204" pitchFamily="34" charset="0"/>
                <a:cs typeface="B Lotus" panose="00000400000000000000" pitchFamily="2" charset="-78"/>
              </a:rPr>
              <a:t>close</a:t>
            </a:r>
            <a:r>
              <a:rPr lang="fa-IR" dirty="0">
                <a:latin typeface="Tahoma" panose="020B0604030504040204" pitchFamily="34" charset="0"/>
                <a:cs typeface="B Lotus" panose="00000400000000000000" pitchFamily="2" charset="-78"/>
              </a:rPr>
              <a:t> استفاده کنه:</a:t>
            </a:r>
          </a:p>
          <a:p>
            <a:pPr marL="0" indent="0" algn="r" rtl="1">
              <a:buNone/>
            </a:pPr>
            <a:endParaRPr lang="en-US"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همینطور موقع ارث بری میتونیم هر تعداد پارامتر جدید که </a:t>
            </a:r>
          </a:p>
          <a:p>
            <a:pPr marL="0" indent="0" algn="r" rtl="1">
              <a:buNone/>
            </a:pPr>
            <a:r>
              <a:rPr lang="fa-IR" dirty="0">
                <a:latin typeface="Tahoma" panose="020B0604030504040204" pitchFamily="34" charset="0"/>
                <a:cs typeface="B Lotus" panose="00000400000000000000" pitchFamily="2" charset="-78"/>
              </a:rPr>
              <a:t>بخواهیم به </a:t>
            </a:r>
            <a:r>
              <a:rPr lang="en-US" dirty="0">
                <a:latin typeface="Tahoma" panose="020B0604030504040204" pitchFamily="34" charset="0"/>
                <a:cs typeface="B Lotus" panose="00000400000000000000" pitchFamily="2" charset="-78"/>
              </a:rPr>
              <a:t>subclass</a:t>
            </a:r>
            <a:r>
              <a:rPr lang="fa-IR" dirty="0">
                <a:latin typeface="Tahoma" panose="020B0604030504040204" pitchFamily="34" charset="0"/>
                <a:cs typeface="B Lotus" panose="00000400000000000000" pitchFamily="2" charset="-78"/>
              </a:rPr>
              <a:t> اضافه کنیم.</a:t>
            </a:r>
            <a:endParaRPr lang="en-US"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B66759BF-3CD8-1AEE-EBB7-29C01BDB21EA}"/>
              </a:ext>
            </a:extLst>
          </p:cNvPr>
          <p:cNvPicPr>
            <a:picLocks noChangeAspect="1"/>
          </p:cNvPicPr>
          <p:nvPr/>
        </p:nvPicPr>
        <p:blipFill>
          <a:blip r:embed="rId2"/>
          <a:stretch>
            <a:fillRect/>
          </a:stretch>
        </p:blipFill>
        <p:spPr>
          <a:xfrm>
            <a:off x="1391444" y="2057365"/>
            <a:ext cx="4774908" cy="1047785"/>
          </a:xfrm>
          <a:prstGeom prst="rect">
            <a:avLst/>
          </a:prstGeom>
        </p:spPr>
      </p:pic>
      <p:pic>
        <p:nvPicPr>
          <p:cNvPr id="8" name="Picture 7">
            <a:extLst>
              <a:ext uri="{FF2B5EF4-FFF2-40B4-BE49-F238E27FC236}">
                <a16:creationId xmlns:a16="http://schemas.microsoft.com/office/drawing/2014/main" id="{339D38F8-DFA2-D7DD-8168-DFFCA9872092}"/>
              </a:ext>
            </a:extLst>
          </p:cNvPr>
          <p:cNvPicPr>
            <a:picLocks noChangeAspect="1"/>
          </p:cNvPicPr>
          <p:nvPr/>
        </p:nvPicPr>
        <p:blipFill>
          <a:blip r:embed="rId3"/>
          <a:stretch>
            <a:fillRect/>
          </a:stretch>
        </p:blipFill>
        <p:spPr>
          <a:xfrm>
            <a:off x="1391444" y="3281323"/>
            <a:ext cx="4774908" cy="649648"/>
          </a:xfrm>
          <a:prstGeom prst="rect">
            <a:avLst/>
          </a:prstGeom>
        </p:spPr>
      </p:pic>
    </p:spTree>
    <p:extLst>
      <p:ext uri="{BB962C8B-B14F-4D97-AF65-F5344CB8AC3E}">
        <p14:creationId xmlns:p14="http://schemas.microsoft.com/office/powerpoint/2010/main" val="125056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Static Data</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داده های استاتیک برای هر </a:t>
            </a:r>
            <a:r>
              <a:rPr lang="en-US" dirty="0">
                <a:latin typeface="Tahoma" panose="020B0604030504040204" pitchFamily="34" charset="0"/>
                <a:cs typeface="B Lotus" panose="00000400000000000000" pitchFamily="2" charset="-78"/>
              </a:rPr>
              <a:t>closed-type</a:t>
            </a:r>
            <a:r>
              <a:rPr lang="fa-IR" dirty="0">
                <a:latin typeface="Tahoma" panose="020B0604030504040204" pitchFamily="34" charset="0"/>
                <a:cs typeface="B Lotus" panose="00000400000000000000" pitchFamily="2" charset="-78"/>
              </a:rPr>
              <a:t> یونیک هستند. این مثال رو ببینید:</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همینطور که میبینید برای هر نوع به صورت مجزا تعداد نگه داشته میشه</a:t>
            </a:r>
            <a:endParaRPr lang="en-US" dirty="0">
              <a:latin typeface="Tahoma" panose="020B0604030504040204" pitchFamily="34" charset="0"/>
              <a:cs typeface="B Lotus" panose="00000400000000000000" pitchFamily="2" charset="-78"/>
            </a:endParaRPr>
          </a:p>
        </p:txBody>
      </p:sp>
      <p:pic>
        <p:nvPicPr>
          <p:cNvPr id="6" name="Picture 5">
            <a:extLst>
              <a:ext uri="{FF2B5EF4-FFF2-40B4-BE49-F238E27FC236}">
                <a16:creationId xmlns:a16="http://schemas.microsoft.com/office/drawing/2014/main" id="{E56018E2-16F1-C798-9F24-1681CA97DCED}"/>
              </a:ext>
            </a:extLst>
          </p:cNvPr>
          <p:cNvPicPr>
            <a:picLocks noChangeAspect="1"/>
          </p:cNvPicPr>
          <p:nvPr/>
        </p:nvPicPr>
        <p:blipFill>
          <a:blip r:embed="rId2"/>
          <a:stretch>
            <a:fillRect/>
          </a:stretch>
        </p:blipFill>
        <p:spPr>
          <a:xfrm>
            <a:off x="1400060" y="2196429"/>
            <a:ext cx="3767799" cy="1184946"/>
          </a:xfrm>
          <a:prstGeom prst="rect">
            <a:avLst/>
          </a:prstGeom>
        </p:spPr>
      </p:pic>
      <p:pic>
        <p:nvPicPr>
          <p:cNvPr id="9" name="Picture 8">
            <a:extLst>
              <a:ext uri="{FF2B5EF4-FFF2-40B4-BE49-F238E27FC236}">
                <a16:creationId xmlns:a16="http://schemas.microsoft.com/office/drawing/2014/main" id="{6B3F568F-F453-AF44-411E-D5E6AE20A9D4}"/>
              </a:ext>
            </a:extLst>
          </p:cNvPr>
          <p:cNvPicPr>
            <a:picLocks noChangeAspect="1"/>
          </p:cNvPicPr>
          <p:nvPr/>
        </p:nvPicPr>
        <p:blipFill>
          <a:blip r:embed="rId3"/>
          <a:stretch>
            <a:fillRect/>
          </a:stretch>
        </p:blipFill>
        <p:spPr>
          <a:xfrm>
            <a:off x="1400060" y="3552826"/>
            <a:ext cx="5820394" cy="1662112"/>
          </a:xfrm>
          <a:prstGeom prst="rect">
            <a:avLst/>
          </a:prstGeom>
        </p:spPr>
      </p:pic>
    </p:spTree>
    <p:extLst>
      <p:ext uri="{BB962C8B-B14F-4D97-AF65-F5344CB8AC3E}">
        <p14:creationId xmlns:p14="http://schemas.microsoft.com/office/powerpoint/2010/main" val="254234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251678" y="1576388"/>
            <a:ext cx="10178322" cy="4805361"/>
          </a:xfrm>
        </p:spPr>
        <p:txBody>
          <a:bodyPr/>
          <a:lstStyle/>
          <a:p>
            <a:pPr marL="0" indent="0">
              <a:buNone/>
            </a:pPr>
            <a:r>
              <a:rPr lang="en-US" dirty="0">
                <a:latin typeface="Tahoma" panose="020B0604030504040204" pitchFamily="34" charset="0"/>
                <a:cs typeface="B Lotus" panose="00000400000000000000" pitchFamily="2" charset="-78"/>
              </a:rPr>
              <a:t>C# has two separate mechanisms for writing code that is reusable across different types: inheritance and generics. </a:t>
            </a:r>
          </a:p>
          <a:p>
            <a:pPr marL="0" indent="0" algn="r" rtl="1">
              <a:buNone/>
            </a:pPr>
            <a:r>
              <a:rPr lang="fa-IR" dirty="0">
                <a:latin typeface="Tahoma" panose="020B0604030504040204" pitchFamily="34" charset="0"/>
                <a:cs typeface="B Lotus" panose="00000400000000000000" pitchFamily="2" charset="-78"/>
              </a:rPr>
              <a:t>سی شارپ برای نوشتن کدهایی که امکان استفاده مجدد دارند دو مکانیزم مختلف معرفی کرده: </a:t>
            </a:r>
            <a:r>
              <a:rPr lang="en-US" dirty="0">
                <a:latin typeface="Tahoma" panose="020B0604030504040204" pitchFamily="34" charset="0"/>
                <a:cs typeface="B Lotus" panose="00000400000000000000" pitchFamily="2" charset="-78"/>
              </a:rPr>
              <a:t>inheritance </a:t>
            </a:r>
            <a:r>
              <a:rPr lang="fa-IR" dirty="0">
                <a:latin typeface="Tahoma" panose="020B0604030504040204" pitchFamily="34" charset="0"/>
                <a:cs typeface="B Lotus" panose="00000400000000000000" pitchFamily="2" charset="-78"/>
              </a:rPr>
              <a:t> و </a:t>
            </a:r>
            <a:r>
              <a:rPr lang="en-US" dirty="0">
                <a:latin typeface="Tahoma" panose="020B0604030504040204" pitchFamily="34" charset="0"/>
                <a:cs typeface="B Lotus" panose="00000400000000000000" pitchFamily="2" charset="-78"/>
              </a:rPr>
              <a:t> generics</a:t>
            </a:r>
          </a:p>
          <a:p>
            <a:pPr marL="0" indent="0">
              <a:buNone/>
            </a:pPr>
            <a:endParaRPr lang="fa-IR" dirty="0">
              <a:latin typeface="Tahoma" panose="020B0604030504040204" pitchFamily="34" charset="0"/>
              <a:cs typeface="B Lotus" panose="00000400000000000000" pitchFamily="2" charset="-78"/>
            </a:endParaRPr>
          </a:p>
          <a:p>
            <a:pPr marL="0" indent="0">
              <a:buNone/>
            </a:pPr>
            <a:r>
              <a:rPr lang="en-US" dirty="0">
                <a:latin typeface="Tahoma" panose="020B0604030504040204" pitchFamily="34" charset="0"/>
                <a:cs typeface="B Lotus" panose="00000400000000000000" pitchFamily="2" charset="-78"/>
              </a:rPr>
              <a:t>Whereas inheritance expresses reusability with a base type, generics express reusability with a “template” that contains “placeholder” types.</a:t>
            </a:r>
            <a:endParaRPr lang="fa-IR" dirty="0">
              <a:latin typeface="Tahoma" panose="020B0604030504040204" pitchFamily="34" charset="0"/>
              <a:cs typeface="B Lotus" panose="00000400000000000000" pitchFamily="2" charset="-78"/>
            </a:endParaRPr>
          </a:p>
          <a:p>
            <a:pPr marL="0" indent="0" algn="r" rtl="1">
              <a:buNone/>
            </a:pPr>
            <a:r>
              <a:rPr lang="fa-IR" dirty="0">
                <a:solidFill>
                  <a:srgbClr val="FF0000"/>
                </a:solidFill>
                <a:latin typeface="Tahoma" panose="020B0604030504040204" pitchFamily="34" charset="0"/>
                <a:cs typeface="B Lotus" panose="00000400000000000000" pitchFamily="2" charset="-78"/>
              </a:rPr>
              <a:t>(نتونستم براش ترجمه مناسبی پیدا کنم)</a:t>
            </a:r>
          </a:p>
          <a:p>
            <a:pPr marL="0" indent="0">
              <a:buNone/>
            </a:pPr>
            <a:endParaRPr lang="fa-IR" dirty="0">
              <a:latin typeface="Tahoma" panose="020B0604030504040204" pitchFamily="34" charset="0"/>
              <a:cs typeface="B Lotus" panose="00000400000000000000" pitchFamily="2" charset="-78"/>
            </a:endParaRPr>
          </a:p>
          <a:p>
            <a:pPr marL="0" indent="0">
              <a:buNone/>
            </a:pPr>
            <a:r>
              <a:rPr lang="en-US" dirty="0">
                <a:latin typeface="Tahoma" panose="020B0604030504040204" pitchFamily="34" charset="0"/>
                <a:cs typeface="B Lotus" panose="00000400000000000000" pitchFamily="2" charset="-78"/>
              </a:rPr>
              <a:t>Generics, when compared to inheritance, can increase type safety and reduce casting and boxing.</a:t>
            </a:r>
            <a:endParaRPr lang="fa-IR" dirty="0">
              <a:latin typeface="Tahoma" panose="020B0604030504040204" pitchFamily="34" charset="0"/>
              <a:cs typeface="B Lotus" panose="00000400000000000000" pitchFamily="2" charset="-78"/>
            </a:endParaRPr>
          </a:p>
          <a:p>
            <a:pPr marL="0" indent="0" algn="r" rtl="1">
              <a:buNone/>
            </a:pPr>
            <a:r>
              <a:rPr lang="en-US" dirty="0" err="1">
                <a:latin typeface="Tahoma" panose="020B0604030504040204" pitchFamily="34" charset="0"/>
                <a:cs typeface="B Lotus" panose="00000400000000000000" pitchFamily="2" charset="-78"/>
              </a:rPr>
              <a:t>Genreric</a:t>
            </a:r>
            <a:r>
              <a:rPr lang="fa-IR" dirty="0">
                <a:latin typeface="Tahoma" panose="020B0604030504040204" pitchFamily="34" charset="0"/>
                <a:cs typeface="B Lotus" panose="00000400000000000000" pitchFamily="2" charset="-78"/>
              </a:rPr>
              <a:t> ها در مقایسه با مبحث ارث بری میتونند </a:t>
            </a:r>
            <a:r>
              <a:rPr lang="en-US" dirty="0">
                <a:latin typeface="Tahoma" panose="020B0604030504040204" pitchFamily="34" charset="0"/>
                <a:cs typeface="B Lotus" panose="00000400000000000000" pitchFamily="2" charset="-78"/>
              </a:rPr>
              <a:t>type safety</a:t>
            </a:r>
            <a:r>
              <a:rPr lang="fa-IR" dirty="0">
                <a:latin typeface="Tahoma" panose="020B0604030504040204" pitchFamily="34" charset="0"/>
                <a:cs typeface="B Lotus" panose="00000400000000000000" pitchFamily="2" charset="-78"/>
              </a:rPr>
              <a:t> رو افزایش بدند و </a:t>
            </a:r>
            <a:r>
              <a:rPr lang="en-US" dirty="0">
                <a:latin typeface="Tahoma" panose="020B0604030504040204" pitchFamily="34" charset="0"/>
                <a:cs typeface="B Lotus" panose="00000400000000000000" pitchFamily="2" charset="-78"/>
              </a:rPr>
              <a:t>casting</a:t>
            </a:r>
            <a:r>
              <a:rPr lang="fa-IR" dirty="0">
                <a:latin typeface="Tahoma" panose="020B0604030504040204" pitchFamily="34" charset="0"/>
                <a:cs typeface="B Lotus" panose="00000400000000000000" pitchFamily="2" charset="-78"/>
              </a:rPr>
              <a:t> و </a:t>
            </a:r>
            <a:r>
              <a:rPr lang="en-US" dirty="0">
                <a:latin typeface="Tahoma" panose="020B0604030504040204" pitchFamily="34" charset="0"/>
                <a:cs typeface="B Lotus" panose="00000400000000000000" pitchFamily="2" charset="-78"/>
              </a:rPr>
              <a:t>boxing</a:t>
            </a:r>
            <a:r>
              <a:rPr lang="fa-IR" dirty="0">
                <a:latin typeface="Tahoma" panose="020B0604030504040204" pitchFamily="34" charset="0"/>
                <a:cs typeface="B Lotus" panose="00000400000000000000" pitchFamily="2" charset="-78"/>
              </a:rPr>
              <a:t> رو کاهش بدند.</a:t>
            </a:r>
          </a:p>
        </p:txBody>
      </p:sp>
    </p:spTree>
    <p:extLst>
      <p:ext uri="{BB962C8B-B14F-4D97-AF65-F5344CB8AC3E}">
        <p14:creationId xmlns:p14="http://schemas.microsoft.com/office/powerpoint/2010/main" val="2844033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Type Parameters and Conversions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برای تبدیل نوع پارامترها در نوع های جنریک راههای زیر وجود داره:</a:t>
            </a:r>
          </a:p>
          <a:p>
            <a:pPr algn="l"/>
            <a:r>
              <a:rPr lang="en-US" dirty="0">
                <a:latin typeface="Tahoma" panose="020B0604030504040204" pitchFamily="34" charset="0"/>
                <a:cs typeface="B Lotus" panose="00000400000000000000" pitchFamily="2" charset="-78"/>
              </a:rPr>
              <a:t>Numeric conversion</a:t>
            </a:r>
          </a:p>
          <a:p>
            <a:pPr algn="l"/>
            <a:r>
              <a:rPr lang="en-US" dirty="0">
                <a:latin typeface="Tahoma" panose="020B0604030504040204" pitchFamily="34" charset="0"/>
                <a:cs typeface="B Lotus" panose="00000400000000000000" pitchFamily="2" charset="-78"/>
              </a:rPr>
              <a:t>Reference conversion</a:t>
            </a:r>
          </a:p>
          <a:p>
            <a:pPr algn="l"/>
            <a:r>
              <a:rPr lang="en-US" dirty="0">
                <a:latin typeface="Tahoma" panose="020B0604030504040204" pitchFamily="34" charset="0"/>
                <a:cs typeface="B Lotus" panose="00000400000000000000" pitchFamily="2" charset="-78"/>
              </a:rPr>
              <a:t>Boxing/unboxing conversion</a:t>
            </a:r>
          </a:p>
          <a:p>
            <a:pPr algn="l"/>
            <a:r>
              <a:rPr lang="en-US" dirty="0">
                <a:latin typeface="Tahoma" panose="020B0604030504040204" pitchFamily="34" charset="0"/>
                <a:cs typeface="B Lotus" panose="00000400000000000000" pitchFamily="2" charset="-78"/>
              </a:rPr>
              <a:t>Custom conversion (via operator overloading; see Chapter 4)</a:t>
            </a:r>
          </a:p>
          <a:p>
            <a:pPr algn="l"/>
            <a:endParaRPr lang="en-US" dirty="0">
              <a:latin typeface="Tahoma" panose="020B0604030504040204" pitchFamily="34" charset="0"/>
              <a:cs typeface="B Lotus" panose="00000400000000000000" pitchFamily="2" charset="-78"/>
            </a:endParaRPr>
          </a:p>
          <a:p>
            <a:pPr marL="0" indent="0" algn="l">
              <a:buNone/>
            </a:pPr>
            <a:r>
              <a:rPr lang="en-US" dirty="0">
                <a:latin typeface="Tahoma" panose="020B0604030504040204" pitchFamily="34" charset="0"/>
                <a:cs typeface="B Lotus" panose="00000400000000000000" pitchFamily="2" charset="-78"/>
              </a:rPr>
              <a:t>The decision as to which kind of conversion will take place happens at compile time, based on the known types of the operands. This creates an interesting scenario with generic type parameters, because the precise operand types are unknown at compile time. If this leads to ambiguity, the compiler generates an error.</a:t>
            </a:r>
          </a:p>
          <a:p>
            <a:pPr marL="0" indent="0" algn="r" rtl="1">
              <a:buNone/>
            </a:pPr>
            <a:r>
              <a:rPr lang="fa-IR" dirty="0">
                <a:solidFill>
                  <a:srgbClr val="FF0000"/>
                </a:solidFill>
                <a:latin typeface="Tahoma" panose="020B0604030504040204" pitchFamily="34" charset="0"/>
                <a:cs typeface="B Lotus" panose="00000400000000000000" pitchFamily="2" charset="-78"/>
              </a:rPr>
              <a:t>(اینو نفهمیدم چی میگه دقیقا اگه کمک کنید ممنون میشم)</a:t>
            </a:r>
          </a:p>
          <a:p>
            <a:pPr marL="0" indent="0" algn="r" rtl="1">
              <a:buNone/>
            </a:pPr>
            <a:endParaRPr lang="en-US" dirty="0">
              <a:latin typeface="Tahoma" panose="020B0604030504040204" pitchFamily="34" charset="0"/>
              <a:cs typeface="B Lotus" panose="00000400000000000000" pitchFamily="2" charset="-78"/>
            </a:endParaRPr>
          </a:p>
        </p:txBody>
      </p:sp>
    </p:spTree>
    <p:extLst>
      <p:ext uri="{BB962C8B-B14F-4D97-AF65-F5344CB8AC3E}">
        <p14:creationId xmlns:p14="http://schemas.microsoft.com/office/powerpoint/2010/main" val="263650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Type Parameters and Conversions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این مثال و ببینید. بدون دونستن نوع دقیق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کامپایلر نمیتونه تشخیص بده این تبدیلی که نوشتید آیا کار میکنه یا نه. برای همین خطا میده که من نمیتونم این کاری رو که ازم میخوای انجام بدم.</a:t>
            </a:r>
            <a:endParaRPr lang="en-US" dirty="0">
              <a:latin typeface="Tahoma" panose="020B0604030504040204" pitchFamily="34" charset="0"/>
              <a:cs typeface="B Lotus" panose="00000400000000000000" pitchFamily="2" charset="-78"/>
            </a:endParaRPr>
          </a:p>
        </p:txBody>
      </p:sp>
      <p:pic>
        <p:nvPicPr>
          <p:cNvPr id="7" name="Picture 6">
            <a:extLst>
              <a:ext uri="{FF2B5EF4-FFF2-40B4-BE49-F238E27FC236}">
                <a16:creationId xmlns:a16="http://schemas.microsoft.com/office/drawing/2014/main" id="{A8A1AC51-6E50-6CE6-271B-B8E07B82F32F}"/>
              </a:ext>
            </a:extLst>
          </p:cNvPr>
          <p:cNvPicPr>
            <a:picLocks noChangeAspect="1"/>
          </p:cNvPicPr>
          <p:nvPr/>
        </p:nvPicPr>
        <p:blipFill>
          <a:blip r:embed="rId2"/>
          <a:stretch>
            <a:fillRect/>
          </a:stretch>
        </p:blipFill>
        <p:spPr>
          <a:xfrm>
            <a:off x="1562100" y="2956963"/>
            <a:ext cx="9705975" cy="2834236"/>
          </a:xfrm>
          <a:prstGeom prst="rect">
            <a:avLst/>
          </a:prstGeom>
        </p:spPr>
      </p:pic>
    </p:spTree>
    <p:extLst>
      <p:ext uri="{BB962C8B-B14F-4D97-AF65-F5344CB8AC3E}">
        <p14:creationId xmlns:p14="http://schemas.microsoft.com/office/powerpoint/2010/main" val="2795214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Type Parameters and Conversions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خب حالا راهکار چیه؟ ساده ترین راهکار استفاده از عملگر </a:t>
            </a:r>
            <a:r>
              <a:rPr lang="en-US" dirty="0">
                <a:latin typeface="Tahoma" panose="020B0604030504040204" pitchFamily="34" charset="0"/>
                <a:cs typeface="B Lotus" panose="00000400000000000000" pitchFamily="2" charset="-78"/>
              </a:rPr>
              <a:t>as</a:t>
            </a:r>
            <a:r>
              <a:rPr lang="fa-IR" dirty="0">
                <a:latin typeface="Tahoma" panose="020B0604030504040204" pitchFamily="34" charset="0"/>
                <a:cs typeface="B Lotus" panose="00000400000000000000" pitchFamily="2" charset="-78"/>
              </a:rPr>
              <a:t> هستش، اگه یادتون باشه تو بخش قبلی گفته بودیم این عملگر اگر نتونه کارشو انجام بده خطا نمیده و </a:t>
            </a:r>
            <a:r>
              <a:rPr lang="en-US" dirty="0">
                <a:latin typeface="Tahoma" panose="020B0604030504040204" pitchFamily="34" charset="0"/>
                <a:cs typeface="B Lotus" panose="00000400000000000000" pitchFamily="2" charset="-78"/>
              </a:rPr>
              <a:t>null</a:t>
            </a:r>
            <a:r>
              <a:rPr lang="fa-IR" dirty="0">
                <a:latin typeface="Tahoma" panose="020B0604030504040204" pitchFamily="34" charset="0"/>
                <a:cs typeface="B Lotus" panose="00000400000000000000" pitchFamily="2" charset="-78"/>
              </a:rPr>
              <a:t> برمیگردونه.</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یه راه دیگه اینه که اول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رو به آبجکت تبدیل کنیم و</a:t>
            </a:r>
          </a:p>
          <a:p>
            <a:pPr marL="0" indent="0" algn="r" rtl="1">
              <a:buNone/>
            </a:pPr>
            <a:r>
              <a:rPr lang="fa-IR" dirty="0">
                <a:latin typeface="Tahoma" panose="020B0604030504040204" pitchFamily="34" charset="0"/>
                <a:cs typeface="B Lotus" panose="00000400000000000000" pitchFamily="2" charset="-78"/>
              </a:rPr>
              <a:t>بعد به نوع دلخواه </a:t>
            </a:r>
            <a:r>
              <a:rPr lang="en-US" dirty="0">
                <a:latin typeface="Tahoma" panose="020B0604030504040204" pitchFamily="34" charset="0"/>
                <a:cs typeface="B Lotus" panose="00000400000000000000" pitchFamily="2" charset="-78"/>
              </a:rPr>
              <a:t>cast</a:t>
            </a:r>
            <a:r>
              <a:rPr lang="fa-IR" dirty="0">
                <a:latin typeface="Tahoma" panose="020B0604030504040204" pitchFamily="34" charset="0"/>
                <a:cs typeface="B Lotus" panose="00000400000000000000" pitchFamily="2" charset="-78"/>
              </a:rPr>
              <a:t> کنیم. اینجا هم جلوی خطا رو </a:t>
            </a:r>
          </a:p>
          <a:p>
            <a:pPr marL="0" indent="0" algn="r" rtl="1">
              <a:buNone/>
            </a:pPr>
            <a:r>
              <a:rPr lang="fa-IR" dirty="0">
                <a:latin typeface="Tahoma" panose="020B0604030504040204" pitchFamily="34" charset="0"/>
                <a:cs typeface="B Lotus" panose="00000400000000000000" pitchFamily="2" charset="-78"/>
              </a:rPr>
              <a:t>موقع کامپایل میگیریم ولی ممکنه موقع </a:t>
            </a:r>
            <a:r>
              <a:rPr lang="en-US" dirty="0">
                <a:latin typeface="Tahoma" panose="020B0604030504040204" pitchFamily="34" charset="0"/>
                <a:cs typeface="B Lotus" panose="00000400000000000000" pitchFamily="2" charset="-78"/>
              </a:rPr>
              <a:t>runtime</a:t>
            </a:r>
            <a:r>
              <a:rPr lang="fa-IR" dirty="0">
                <a:latin typeface="Tahoma" panose="020B0604030504040204" pitchFamily="34" charset="0"/>
                <a:cs typeface="B Lotus" panose="00000400000000000000" pitchFamily="2" charset="-78"/>
              </a:rPr>
              <a:t> به </a:t>
            </a:r>
          </a:p>
          <a:p>
            <a:pPr marL="0" indent="0" algn="r" rtl="1">
              <a:buNone/>
            </a:pPr>
            <a:r>
              <a:rPr lang="fa-IR" dirty="0">
                <a:latin typeface="Tahoma" panose="020B0604030504040204" pitchFamily="34" charset="0"/>
                <a:cs typeface="B Lotus" panose="00000400000000000000" pitchFamily="2" charset="-78"/>
              </a:rPr>
              <a:t>خطا بخوریم.</a:t>
            </a:r>
            <a:endParaRPr lang="en-US"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7AEF1AE4-799F-8C23-D69B-6B0EDC35924B}"/>
              </a:ext>
            </a:extLst>
          </p:cNvPr>
          <p:cNvPicPr>
            <a:picLocks noChangeAspect="1"/>
          </p:cNvPicPr>
          <p:nvPr/>
        </p:nvPicPr>
        <p:blipFill>
          <a:blip r:embed="rId2"/>
          <a:stretch>
            <a:fillRect/>
          </a:stretch>
        </p:blipFill>
        <p:spPr>
          <a:xfrm>
            <a:off x="1251678" y="2071580"/>
            <a:ext cx="5705690" cy="2852845"/>
          </a:xfrm>
          <a:prstGeom prst="rect">
            <a:avLst/>
          </a:prstGeom>
        </p:spPr>
      </p:pic>
    </p:spTree>
    <p:extLst>
      <p:ext uri="{BB962C8B-B14F-4D97-AF65-F5344CB8AC3E}">
        <p14:creationId xmlns:p14="http://schemas.microsoft.com/office/powerpoint/2010/main" val="2787797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cap="none" spc="0" dirty="0">
                <a:latin typeface="Tahoma" panose="020B0604030504040204" pitchFamily="34" charset="0"/>
                <a:cs typeface="B Lotus" panose="00000400000000000000" pitchFamily="2" charset="-78"/>
              </a:rPr>
              <a:t>Covariance</a:t>
            </a: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فرض کنید </a:t>
            </a:r>
            <a:r>
              <a:rPr lang="en-US" dirty="0">
                <a:latin typeface="Tahoma" panose="020B0604030504040204" pitchFamily="34" charset="0"/>
                <a:cs typeface="B Lotus" panose="00000400000000000000" pitchFamily="2" charset="-78"/>
              </a:rPr>
              <a:t>A</a:t>
            </a:r>
            <a:r>
              <a:rPr lang="fa-IR" dirty="0">
                <a:latin typeface="Tahoma" panose="020B0604030504040204" pitchFamily="34" charset="0"/>
                <a:cs typeface="B Lotus" panose="00000400000000000000" pitchFamily="2" charset="-78"/>
              </a:rPr>
              <a:t> میتونه به </a:t>
            </a:r>
            <a:r>
              <a:rPr lang="en-US" dirty="0">
                <a:latin typeface="Tahoma" panose="020B0604030504040204" pitchFamily="34" charset="0"/>
                <a:cs typeface="B Lotus" panose="00000400000000000000" pitchFamily="2" charset="-78"/>
              </a:rPr>
              <a:t>B</a:t>
            </a:r>
            <a:r>
              <a:rPr lang="fa-IR" dirty="0">
                <a:latin typeface="Tahoma" panose="020B0604030504040204" pitchFamily="34" charset="0"/>
                <a:cs typeface="B Lotus" panose="00000400000000000000" pitchFamily="2" charset="-78"/>
              </a:rPr>
              <a:t> تبدیل بشه، حالا اگر </a:t>
            </a:r>
            <a:r>
              <a:rPr lang="en-US" dirty="0">
                <a:latin typeface="Tahoma" panose="020B0604030504040204" pitchFamily="34" charset="0"/>
                <a:cs typeface="B Lotus" panose="00000400000000000000" pitchFamily="2" charset="-78"/>
              </a:rPr>
              <a:t>X&lt;A&gt;</a:t>
            </a:r>
            <a:r>
              <a:rPr lang="fa-IR" dirty="0">
                <a:latin typeface="Tahoma" panose="020B0604030504040204" pitchFamily="34" charset="0"/>
                <a:cs typeface="B Lotus" panose="00000400000000000000" pitchFamily="2" charset="-78"/>
              </a:rPr>
              <a:t> به </a:t>
            </a:r>
            <a:r>
              <a:rPr lang="en-US" dirty="0">
                <a:latin typeface="Tahoma" panose="020B0604030504040204" pitchFamily="34" charset="0"/>
                <a:cs typeface="B Lotus" panose="00000400000000000000" pitchFamily="2" charset="-78"/>
              </a:rPr>
              <a:t>X&lt;B&gt;</a:t>
            </a:r>
            <a:r>
              <a:rPr lang="fa-IR" dirty="0">
                <a:latin typeface="Tahoma" panose="020B0604030504040204" pitchFamily="34" charset="0"/>
                <a:cs typeface="B Lotus" panose="00000400000000000000" pitchFamily="2" charset="-78"/>
              </a:rPr>
              <a:t> هم قابل تبدیل باشه اونوقت میگیم </a:t>
            </a:r>
            <a:r>
              <a:rPr lang="en-US" dirty="0">
                <a:latin typeface="Tahoma" panose="020B0604030504040204" pitchFamily="34" charset="0"/>
                <a:cs typeface="B Lotus" panose="00000400000000000000" pitchFamily="2" charset="-78"/>
              </a:rPr>
              <a:t>X</a:t>
            </a:r>
            <a:r>
              <a:rPr lang="fa-IR" dirty="0">
                <a:latin typeface="Tahoma" panose="020B0604030504040204" pitchFamily="34" charset="0"/>
                <a:cs typeface="B Lotus" panose="00000400000000000000" pitchFamily="2" charset="-78"/>
              </a:rPr>
              <a:t> یک نوع </a:t>
            </a:r>
            <a:r>
              <a:rPr lang="en-US" dirty="0">
                <a:latin typeface="Tahoma" panose="020B0604030504040204" pitchFamily="34" charset="0"/>
                <a:cs typeface="B Lotus" panose="00000400000000000000" pitchFamily="2" charset="-78"/>
              </a:rPr>
              <a:t>covariant</a:t>
            </a:r>
            <a:r>
              <a:rPr lang="fa-IR" dirty="0">
                <a:latin typeface="Tahoma" panose="020B0604030504040204" pitchFamily="34" charset="0"/>
                <a:cs typeface="B Lotus" panose="00000400000000000000" pitchFamily="2" charset="-78"/>
              </a:rPr>
              <a:t> داره.</a:t>
            </a:r>
            <a:r>
              <a:rPr lang="en-US" dirty="0">
                <a:latin typeface="Tahoma" panose="020B0604030504040204" pitchFamily="34" charset="0"/>
                <a:cs typeface="B Lotus" panose="00000400000000000000" pitchFamily="2" charset="-78"/>
              </a:rPr>
              <a:t>  </a:t>
            </a:r>
            <a:r>
              <a:rPr lang="fa-IR" dirty="0">
                <a:latin typeface="Tahoma" panose="020B0604030504040204" pitchFamily="34" charset="0"/>
                <a:cs typeface="B Lotus" panose="00000400000000000000" pitchFamily="2" charset="-78"/>
              </a:rPr>
              <a:t>برای مثال اگر این عبارت درست کار کنه </a:t>
            </a:r>
            <a:r>
              <a:rPr lang="en-US" dirty="0" err="1">
                <a:latin typeface="Tahoma" panose="020B0604030504040204" pitchFamily="34" charset="0"/>
                <a:cs typeface="B Lotus" panose="00000400000000000000" pitchFamily="2" charset="-78"/>
              </a:rPr>
              <a:t>IFoo</a:t>
            </a:r>
            <a:r>
              <a:rPr lang="en-US" dirty="0">
                <a:latin typeface="Tahoma" panose="020B0604030504040204" pitchFamily="34" charset="0"/>
                <a:cs typeface="B Lotus" panose="00000400000000000000" pitchFamily="2" charset="-78"/>
              </a:rPr>
              <a:t>&lt;T&gt;</a:t>
            </a:r>
            <a:r>
              <a:rPr lang="fa-IR" dirty="0">
                <a:latin typeface="Tahoma" panose="020B0604030504040204" pitchFamily="34" charset="0"/>
                <a:cs typeface="B Lotus" panose="00000400000000000000" pitchFamily="2" charset="-78"/>
              </a:rPr>
              <a:t> دارای </a:t>
            </a:r>
            <a:r>
              <a:rPr lang="en-US" dirty="0">
                <a:latin typeface="Tahoma" panose="020B0604030504040204" pitchFamily="34" charset="0"/>
                <a:cs typeface="B Lotus" panose="00000400000000000000" pitchFamily="2" charset="-78"/>
              </a:rPr>
              <a:t>covariant</a:t>
            </a:r>
            <a:r>
              <a:rPr lang="fa-IR" dirty="0">
                <a:latin typeface="Tahoma" panose="020B0604030504040204" pitchFamily="34" charset="0"/>
                <a:cs typeface="B Lotus" panose="00000400000000000000" pitchFamily="2" charset="-78"/>
              </a:rPr>
              <a:t> هست.</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a:p>
            <a:pPr marL="0" indent="0" algn="l">
              <a:buNone/>
            </a:pPr>
            <a:r>
              <a:rPr lang="en-US" dirty="0">
                <a:latin typeface="Tahoma" panose="020B0604030504040204" pitchFamily="34" charset="0"/>
                <a:cs typeface="B Lotus" panose="00000400000000000000" pitchFamily="2" charset="-78"/>
              </a:rPr>
              <a:t>Covariance and contravariance (or simply “variance”) are advanced concepts. The motivation behind introducing and enhancing variance in C# was to allow generic interface and generic types (in particular, those defined in .NET, such as </a:t>
            </a:r>
            <a:r>
              <a:rPr lang="en-US" dirty="0" err="1">
                <a:latin typeface="Tahoma" panose="020B0604030504040204" pitchFamily="34" charset="0"/>
                <a:cs typeface="B Lotus" panose="00000400000000000000" pitchFamily="2" charset="-78"/>
              </a:rPr>
              <a:t>IEnumerable</a:t>
            </a:r>
            <a:r>
              <a:rPr lang="en-US" dirty="0">
                <a:latin typeface="Tahoma" panose="020B0604030504040204" pitchFamily="34" charset="0"/>
                <a:cs typeface="B Lotus" panose="00000400000000000000" pitchFamily="2" charset="-78"/>
              </a:rPr>
              <a:t>&lt;T&gt;) to work more as you’d expect. You can benefit from this without understanding the details behind covariance and contravariance.</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داره میگه بدون اینکه بدونیم این قضیه </a:t>
            </a:r>
            <a:r>
              <a:rPr lang="en-US" dirty="0">
                <a:latin typeface="Tahoma" panose="020B0604030504040204" pitchFamily="34" charset="0"/>
                <a:cs typeface="B Lotus" panose="00000400000000000000" pitchFamily="2" charset="-78"/>
              </a:rPr>
              <a:t>covariant</a:t>
            </a:r>
            <a:r>
              <a:rPr lang="fa-IR" dirty="0">
                <a:latin typeface="Tahoma" panose="020B0604030504040204" pitchFamily="34" charset="0"/>
                <a:cs typeface="B Lotus" panose="00000400000000000000" pitchFamily="2" charset="-78"/>
              </a:rPr>
              <a:t> چی هست از مزایاش استفاده کردیم چون خود دات نت یه سریاش رو تو خودش تعریف کرده مثل </a:t>
            </a:r>
            <a:r>
              <a:rPr lang="en-US" dirty="0" err="1">
                <a:latin typeface="Tahoma" panose="020B0604030504040204" pitchFamily="34" charset="0"/>
                <a:cs typeface="B Lotus" panose="00000400000000000000" pitchFamily="2" charset="-78"/>
              </a:rPr>
              <a:t>IEnumerable</a:t>
            </a:r>
            <a:endParaRPr lang="fa-IR" dirty="0">
              <a:latin typeface="Tahoma" panose="020B0604030504040204" pitchFamily="34" charset="0"/>
              <a:cs typeface="B Lotus" panose="00000400000000000000" pitchFamily="2" charset="-78"/>
            </a:endParaRPr>
          </a:p>
        </p:txBody>
      </p:sp>
      <p:pic>
        <p:nvPicPr>
          <p:cNvPr id="6" name="Picture 5">
            <a:extLst>
              <a:ext uri="{FF2B5EF4-FFF2-40B4-BE49-F238E27FC236}">
                <a16:creationId xmlns:a16="http://schemas.microsoft.com/office/drawing/2014/main" id="{5BA751F7-387D-46EE-17CC-BD1D746F1F73}"/>
              </a:ext>
            </a:extLst>
          </p:cNvPr>
          <p:cNvPicPr>
            <a:picLocks noChangeAspect="1"/>
          </p:cNvPicPr>
          <p:nvPr/>
        </p:nvPicPr>
        <p:blipFill>
          <a:blip r:embed="rId2"/>
          <a:stretch>
            <a:fillRect/>
          </a:stretch>
        </p:blipFill>
        <p:spPr>
          <a:xfrm>
            <a:off x="1185863" y="2071670"/>
            <a:ext cx="2995479" cy="652480"/>
          </a:xfrm>
          <a:prstGeom prst="rect">
            <a:avLst/>
          </a:prstGeom>
        </p:spPr>
      </p:pic>
      <p:pic>
        <p:nvPicPr>
          <p:cNvPr id="11" name="Picture 10">
            <a:extLst>
              <a:ext uri="{FF2B5EF4-FFF2-40B4-BE49-F238E27FC236}">
                <a16:creationId xmlns:a16="http://schemas.microsoft.com/office/drawing/2014/main" id="{8B7D0584-A4C6-0E79-1EE5-FA0D985FFA61}"/>
              </a:ext>
            </a:extLst>
          </p:cNvPr>
          <p:cNvPicPr>
            <a:picLocks noChangeAspect="1"/>
          </p:cNvPicPr>
          <p:nvPr/>
        </p:nvPicPr>
        <p:blipFill>
          <a:blip r:embed="rId3"/>
          <a:stretch>
            <a:fillRect/>
          </a:stretch>
        </p:blipFill>
        <p:spPr>
          <a:xfrm>
            <a:off x="1251678" y="5448275"/>
            <a:ext cx="6409849" cy="933474"/>
          </a:xfrm>
          <a:prstGeom prst="rect">
            <a:avLst/>
          </a:prstGeom>
        </p:spPr>
      </p:pic>
    </p:spTree>
    <p:extLst>
      <p:ext uri="{BB962C8B-B14F-4D97-AF65-F5344CB8AC3E}">
        <p14:creationId xmlns:p14="http://schemas.microsoft.com/office/powerpoint/2010/main" val="53414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cap="none" spc="0" dirty="0">
                <a:latin typeface="Tahoma" panose="020B0604030504040204" pitchFamily="34" charset="0"/>
                <a:cs typeface="B Lotus" panose="00000400000000000000" pitchFamily="2" charset="-78"/>
              </a:rPr>
              <a:t>Variance is not automatic</a:t>
            </a: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سی شارپ برای اینکه مطمئن باشه </a:t>
            </a:r>
            <a:r>
              <a:rPr lang="en-US" dirty="0">
                <a:latin typeface="Tahoma" panose="020B0604030504040204" pitchFamily="34" charset="0"/>
                <a:cs typeface="B Lotus" panose="00000400000000000000" pitchFamily="2" charset="-78"/>
              </a:rPr>
              <a:t>type-safety</a:t>
            </a:r>
            <a:r>
              <a:rPr lang="fa-IR" dirty="0">
                <a:latin typeface="Tahoma" panose="020B0604030504040204" pitchFamily="34" charset="0"/>
                <a:cs typeface="B Lotus" panose="00000400000000000000" pitchFamily="2" charset="-78"/>
              </a:rPr>
              <a:t> ش زیر سوال نمیره، پارامترهای جنریک ها به صورت خودکار </a:t>
            </a:r>
            <a:r>
              <a:rPr lang="en-US" dirty="0">
                <a:latin typeface="Tahoma" panose="020B0604030504040204" pitchFamily="34" charset="0"/>
                <a:cs typeface="B Lotus" panose="00000400000000000000" pitchFamily="2" charset="-78"/>
              </a:rPr>
              <a:t>variant</a:t>
            </a:r>
            <a:r>
              <a:rPr lang="fa-IR" dirty="0">
                <a:latin typeface="Tahoma" panose="020B0604030504040204" pitchFamily="34" charset="0"/>
                <a:cs typeface="B Lotus" panose="00000400000000000000" pitchFamily="2" charset="-78"/>
              </a:rPr>
              <a:t> نیستند. این مثال و ببینید:</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حالا اگه بخواهیم با استفاده از کلاس </a:t>
            </a:r>
            <a:r>
              <a:rPr lang="en-US" dirty="0">
                <a:latin typeface="Tahoma" panose="020B0604030504040204" pitchFamily="34" charset="0"/>
                <a:cs typeface="B Lotus" panose="00000400000000000000" pitchFamily="2" charset="-78"/>
              </a:rPr>
              <a:t>stack</a:t>
            </a:r>
            <a:r>
              <a:rPr lang="fa-IR" dirty="0">
                <a:latin typeface="Tahoma" panose="020B0604030504040204" pitchFamily="34" charset="0"/>
                <a:cs typeface="B Lotus" panose="00000400000000000000" pitchFamily="2" charset="-78"/>
              </a:rPr>
              <a:t> که خودمون ساختیم موضوع</a:t>
            </a:r>
          </a:p>
          <a:p>
            <a:pPr marL="0" indent="0" algn="r" rtl="1">
              <a:buNone/>
            </a:pPr>
            <a:r>
              <a:rPr lang="en-US" dirty="0">
                <a:latin typeface="Tahoma" panose="020B0604030504040204" pitchFamily="34" charset="0"/>
                <a:cs typeface="B Lotus" panose="00000400000000000000" pitchFamily="2" charset="-78"/>
              </a:rPr>
              <a:t>Variant</a:t>
            </a:r>
            <a:r>
              <a:rPr lang="fa-IR" dirty="0">
                <a:latin typeface="Tahoma" panose="020B0604030504040204" pitchFamily="34" charset="0"/>
                <a:cs typeface="B Lotus" panose="00000400000000000000" pitchFamily="2" charset="-78"/>
              </a:rPr>
              <a:t> رو چک کنیم موقع کامپایل به خطا میخوریم:</a:t>
            </a:r>
          </a:p>
        </p:txBody>
      </p:sp>
      <p:pic>
        <p:nvPicPr>
          <p:cNvPr id="5" name="Picture 4">
            <a:extLst>
              <a:ext uri="{FF2B5EF4-FFF2-40B4-BE49-F238E27FC236}">
                <a16:creationId xmlns:a16="http://schemas.microsoft.com/office/drawing/2014/main" id="{DB3590CA-ADE9-780D-CAE4-0FB7D66655DB}"/>
              </a:ext>
            </a:extLst>
          </p:cNvPr>
          <p:cNvPicPr>
            <a:picLocks noChangeAspect="1"/>
          </p:cNvPicPr>
          <p:nvPr/>
        </p:nvPicPr>
        <p:blipFill>
          <a:blip r:embed="rId2"/>
          <a:stretch>
            <a:fillRect/>
          </a:stretch>
        </p:blipFill>
        <p:spPr>
          <a:xfrm>
            <a:off x="1251678" y="2295478"/>
            <a:ext cx="3647329" cy="1428797"/>
          </a:xfrm>
          <a:prstGeom prst="rect">
            <a:avLst/>
          </a:prstGeom>
        </p:spPr>
      </p:pic>
      <p:pic>
        <p:nvPicPr>
          <p:cNvPr id="8" name="Picture 7">
            <a:extLst>
              <a:ext uri="{FF2B5EF4-FFF2-40B4-BE49-F238E27FC236}">
                <a16:creationId xmlns:a16="http://schemas.microsoft.com/office/drawing/2014/main" id="{9AD246EB-ABF5-E507-D509-5CAF1E79A60D}"/>
              </a:ext>
            </a:extLst>
          </p:cNvPr>
          <p:cNvPicPr>
            <a:picLocks noChangeAspect="1"/>
          </p:cNvPicPr>
          <p:nvPr/>
        </p:nvPicPr>
        <p:blipFill>
          <a:blip r:embed="rId3"/>
          <a:stretch>
            <a:fillRect/>
          </a:stretch>
        </p:blipFill>
        <p:spPr>
          <a:xfrm>
            <a:off x="1251678" y="4576762"/>
            <a:ext cx="9678169" cy="1762796"/>
          </a:xfrm>
          <a:prstGeom prst="rect">
            <a:avLst/>
          </a:prstGeom>
        </p:spPr>
      </p:pic>
    </p:spTree>
    <p:extLst>
      <p:ext uri="{BB962C8B-B14F-4D97-AF65-F5344CB8AC3E}">
        <p14:creationId xmlns:p14="http://schemas.microsoft.com/office/powerpoint/2010/main" val="1968070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cap="none" spc="0" dirty="0">
                <a:latin typeface="Tahoma" panose="020B0604030504040204" pitchFamily="34" charset="0"/>
                <a:cs typeface="B Lotus" panose="00000400000000000000" pitchFamily="2" charset="-78"/>
              </a:rPr>
              <a:t>Variance is not automatic</a:t>
            </a: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و این باعث میشه اجازه نده همچین کدی بنویسیم و به خطای </a:t>
            </a:r>
            <a:r>
              <a:rPr lang="en-US" dirty="0">
                <a:latin typeface="Tahoma" panose="020B0604030504040204" pitchFamily="34" charset="0"/>
                <a:cs typeface="B Lotus" panose="00000400000000000000" pitchFamily="2" charset="-78"/>
              </a:rPr>
              <a:t>runtime</a:t>
            </a:r>
            <a:r>
              <a:rPr lang="fa-IR" dirty="0">
                <a:latin typeface="Tahoma" panose="020B0604030504040204" pitchFamily="34" charset="0"/>
                <a:cs typeface="B Lotus" panose="00000400000000000000" pitchFamily="2" charset="-78"/>
              </a:rPr>
              <a:t> بخوریم:</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با این وجود نبود </a:t>
            </a:r>
            <a:r>
              <a:rPr lang="en-US" dirty="0">
                <a:latin typeface="Tahoma" panose="020B0604030504040204" pitchFamily="34" charset="0"/>
                <a:cs typeface="B Lotus" panose="00000400000000000000" pitchFamily="2" charset="-78"/>
              </a:rPr>
              <a:t>covariance</a:t>
            </a:r>
            <a:r>
              <a:rPr lang="fa-IR" dirty="0">
                <a:latin typeface="Tahoma" panose="020B0604030504040204" pitchFamily="34" charset="0"/>
                <a:cs typeface="B Lotus" panose="00000400000000000000" pitchFamily="2" charset="-78"/>
              </a:rPr>
              <a:t> میتونه جلوی </a:t>
            </a:r>
            <a:r>
              <a:rPr lang="en-US" dirty="0">
                <a:latin typeface="Tahoma" panose="020B0604030504040204" pitchFamily="34" charset="0"/>
                <a:cs typeface="B Lotus" panose="00000400000000000000" pitchFamily="2" charset="-78"/>
              </a:rPr>
              <a:t>reusability</a:t>
            </a:r>
            <a:r>
              <a:rPr lang="fa-IR" dirty="0">
                <a:latin typeface="Tahoma" panose="020B0604030504040204" pitchFamily="34" charset="0"/>
                <a:cs typeface="B Lotus" panose="00000400000000000000" pitchFamily="2" charset="-78"/>
              </a:rPr>
              <a:t> کد رو بگیره. فرض کنید میخواهیم یه متد بنویسیم که یه سری از حیوانات رو بشوریم:</a:t>
            </a:r>
            <a:endParaRPr lang="en-US"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حالا اگه بخواهیم اختصاصا خرس ها رو بشوریم موقع کامپایل </a:t>
            </a:r>
          </a:p>
          <a:p>
            <a:pPr marL="0" indent="0" algn="r" rtl="1">
              <a:buNone/>
            </a:pPr>
            <a:r>
              <a:rPr lang="fa-IR" dirty="0">
                <a:latin typeface="Tahoma" panose="020B0604030504040204" pitchFamily="34" charset="0"/>
                <a:cs typeface="B Lotus" panose="00000400000000000000" pitchFamily="2" charset="-78"/>
              </a:rPr>
              <a:t>به خطا میخوریم.</a:t>
            </a:r>
          </a:p>
        </p:txBody>
      </p:sp>
      <p:pic>
        <p:nvPicPr>
          <p:cNvPr id="6" name="Picture 5">
            <a:extLst>
              <a:ext uri="{FF2B5EF4-FFF2-40B4-BE49-F238E27FC236}">
                <a16:creationId xmlns:a16="http://schemas.microsoft.com/office/drawing/2014/main" id="{21BBB343-C4EB-08B7-4424-17C817729F52}"/>
              </a:ext>
            </a:extLst>
          </p:cNvPr>
          <p:cNvPicPr>
            <a:picLocks noChangeAspect="1"/>
          </p:cNvPicPr>
          <p:nvPr/>
        </p:nvPicPr>
        <p:blipFill>
          <a:blip r:embed="rId2"/>
          <a:stretch>
            <a:fillRect/>
          </a:stretch>
        </p:blipFill>
        <p:spPr>
          <a:xfrm>
            <a:off x="1251678" y="1976438"/>
            <a:ext cx="6435152" cy="451499"/>
          </a:xfrm>
          <a:prstGeom prst="rect">
            <a:avLst/>
          </a:prstGeom>
        </p:spPr>
      </p:pic>
      <p:pic>
        <p:nvPicPr>
          <p:cNvPr id="9" name="Picture 8">
            <a:extLst>
              <a:ext uri="{FF2B5EF4-FFF2-40B4-BE49-F238E27FC236}">
                <a16:creationId xmlns:a16="http://schemas.microsoft.com/office/drawing/2014/main" id="{97860848-AFD3-FCBE-E8DC-1110C3958A8F}"/>
              </a:ext>
            </a:extLst>
          </p:cNvPr>
          <p:cNvPicPr>
            <a:picLocks noChangeAspect="1"/>
          </p:cNvPicPr>
          <p:nvPr/>
        </p:nvPicPr>
        <p:blipFill>
          <a:blip r:embed="rId3"/>
          <a:stretch>
            <a:fillRect/>
          </a:stretch>
        </p:blipFill>
        <p:spPr>
          <a:xfrm>
            <a:off x="1251678" y="4296713"/>
            <a:ext cx="8523709" cy="1112616"/>
          </a:xfrm>
          <a:prstGeom prst="rect">
            <a:avLst/>
          </a:prstGeom>
        </p:spPr>
      </p:pic>
      <p:pic>
        <p:nvPicPr>
          <p:cNvPr id="11" name="Picture 10">
            <a:extLst>
              <a:ext uri="{FF2B5EF4-FFF2-40B4-BE49-F238E27FC236}">
                <a16:creationId xmlns:a16="http://schemas.microsoft.com/office/drawing/2014/main" id="{B87E7208-78D4-3F7D-AD6E-2591D9836439}"/>
              </a:ext>
            </a:extLst>
          </p:cNvPr>
          <p:cNvPicPr>
            <a:picLocks noChangeAspect="1"/>
          </p:cNvPicPr>
          <p:nvPr/>
        </p:nvPicPr>
        <p:blipFill>
          <a:blip r:embed="rId4"/>
          <a:stretch>
            <a:fillRect/>
          </a:stretch>
        </p:blipFill>
        <p:spPr>
          <a:xfrm>
            <a:off x="1251678" y="2943183"/>
            <a:ext cx="4256139" cy="971634"/>
          </a:xfrm>
          <a:prstGeom prst="rect">
            <a:avLst/>
          </a:prstGeom>
        </p:spPr>
      </p:pic>
    </p:spTree>
    <p:extLst>
      <p:ext uri="{BB962C8B-B14F-4D97-AF65-F5344CB8AC3E}">
        <p14:creationId xmlns:p14="http://schemas.microsoft.com/office/powerpoint/2010/main" val="60650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cap="none" spc="0" dirty="0">
                <a:latin typeface="Tahoma" panose="020B0604030504040204" pitchFamily="34" charset="0"/>
                <a:cs typeface="B Lotus" panose="00000400000000000000" pitchFamily="2" charset="-78"/>
              </a:rPr>
              <a:t>Variance is not automatic</a:t>
            </a: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حالا اگه بیاییم و متد رو به این شکل بنویسیم میتونیم یه کد </a:t>
            </a:r>
            <a:r>
              <a:rPr lang="en-US" dirty="0">
                <a:latin typeface="Tahoma" panose="020B0604030504040204" pitchFamily="34" charset="0"/>
                <a:cs typeface="B Lotus" panose="00000400000000000000" pitchFamily="2" charset="-78"/>
              </a:rPr>
              <a:t>reusable</a:t>
            </a:r>
            <a:r>
              <a:rPr lang="fa-IR" dirty="0">
                <a:latin typeface="Tahoma" panose="020B0604030504040204" pitchFamily="34" charset="0"/>
                <a:cs typeface="B Lotus" panose="00000400000000000000" pitchFamily="2" charset="-78"/>
              </a:rPr>
              <a:t> داشته باشیم و بدون مشکل هر نوع حیوانی رو بشوریم:</a:t>
            </a:r>
          </a:p>
        </p:txBody>
      </p:sp>
      <p:pic>
        <p:nvPicPr>
          <p:cNvPr id="5" name="Picture 4">
            <a:extLst>
              <a:ext uri="{FF2B5EF4-FFF2-40B4-BE49-F238E27FC236}">
                <a16:creationId xmlns:a16="http://schemas.microsoft.com/office/drawing/2014/main" id="{F8EF83EF-33DB-19D7-59D9-B015DB55E6D4}"/>
              </a:ext>
            </a:extLst>
          </p:cNvPr>
          <p:cNvPicPr>
            <a:picLocks noChangeAspect="1"/>
          </p:cNvPicPr>
          <p:nvPr/>
        </p:nvPicPr>
        <p:blipFill>
          <a:blip r:embed="rId2"/>
          <a:stretch>
            <a:fillRect/>
          </a:stretch>
        </p:blipFill>
        <p:spPr>
          <a:xfrm>
            <a:off x="1523780" y="2219305"/>
            <a:ext cx="6703837" cy="604858"/>
          </a:xfrm>
          <a:prstGeom prst="rect">
            <a:avLst/>
          </a:prstGeom>
        </p:spPr>
      </p:pic>
      <p:pic>
        <p:nvPicPr>
          <p:cNvPr id="8" name="Picture 7">
            <a:extLst>
              <a:ext uri="{FF2B5EF4-FFF2-40B4-BE49-F238E27FC236}">
                <a16:creationId xmlns:a16="http://schemas.microsoft.com/office/drawing/2014/main" id="{D6FEF5D2-1F41-E40E-7A69-9F3D401FA2F6}"/>
              </a:ext>
            </a:extLst>
          </p:cNvPr>
          <p:cNvPicPr>
            <a:picLocks noChangeAspect="1"/>
          </p:cNvPicPr>
          <p:nvPr/>
        </p:nvPicPr>
        <p:blipFill>
          <a:blip r:embed="rId3"/>
          <a:stretch>
            <a:fillRect/>
          </a:stretch>
        </p:blipFill>
        <p:spPr>
          <a:xfrm>
            <a:off x="1519244" y="3205589"/>
            <a:ext cx="6661139" cy="1513579"/>
          </a:xfrm>
          <a:prstGeom prst="rect">
            <a:avLst/>
          </a:prstGeom>
        </p:spPr>
      </p:pic>
    </p:spTree>
    <p:extLst>
      <p:ext uri="{BB962C8B-B14F-4D97-AF65-F5344CB8AC3E}">
        <p14:creationId xmlns:p14="http://schemas.microsoft.com/office/powerpoint/2010/main" val="112337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cap="none" spc="0" dirty="0">
                <a:latin typeface="Tahoma" panose="020B0604030504040204" pitchFamily="34" charset="0"/>
                <a:cs typeface="B Lotus" panose="00000400000000000000" pitchFamily="2" charset="-78"/>
              </a:rPr>
              <a:t>Arrays</a:t>
            </a: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بنا به دلایل تاریخی (</a:t>
            </a:r>
            <a:r>
              <a:rPr lang="en-US" dirty="0">
                <a:latin typeface="Tahoma" panose="020B0604030504040204" pitchFamily="34" charset="0"/>
                <a:cs typeface="B Lotus" panose="00000400000000000000" pitchFamily="2" charset="-78"/>
              </a:rPr>
              <a:t>historical</a:t>
            </a:r>
            <a:r>
              <a:rPr lang="fa-IR" dirty="0">
                <a:latin typeface="Tahoma" panose="020B0604030504040204" pitchFamily="34" charset="0"/>
                <a:cs typeface="B Lotus" panose="00000400000000000000" pitchFamily="2" charset="-78"/>
              </a:rPr>
              <a:t> گفته تو متن اصلی) آرایه ها از </a:t>
            </a:r>
            <a:r>
              <a:rPr lang="en-US" dirty="0">
                <a:latin typeface="Tahoma" panose="020B0604030504040204" pitchFamily="34" charset="0"/>
                <a:cs typeface="B Lotus" panose="00000400000000000000" pitchFamily="2" charset="-78"/>
              </a:rPr>
              <a:t>covariance</a:t>
            </a:r>
            <a:r>
              <a:rPr lang="fa-IR" dirty="0">
                <a:latin typeface="Tahoma" panose="020B0604030504040204" pitchFamily="34" charset="0"/>
                <a:cs typeface="B Lotus" panose="00000400000000000000" pitchFamily="2" charset="-78"/>
              </a:rPr>
              <a:t> پشتیبانی میکنن. یعنی </a:t>
            </a:r>
            <a:r>
              <a:rPr lang="en-US" dirty="0">
                <a:latin typeface="Tahoma" panose="020B0604030504040204" pitchFamily="34" charset="0"/>
                <a:cs typeface="B Lotus" panose="00000400000000000000" pitchFamily="2" charset="-78"/>
              </a:rPr>
              <a:t>B[]</a:t>
            </a:r>
            <a:r>
              <a:rPr lang="fa-IR" dirty="0">
                <a:latin typeface="Tahoma" panose="020B0604030504040204" pitchFamily="34" charset="0"/>
                <a:cs typeface="B Lotus" panose="00000400000000000000" pitchFamily="2" charset="-78"/>
              </a:rPr>
              <a:t> میتونه به </a:t>
            </a:r>
            <a:r>
              <a:rPr lang="en-US" dirty="0">
                <a:latin typeface="Tahoma" panose="020B0604030504040204" pitchFamily="34" charset="0"/>
                <a:cs typeface="B Lotus" panose="00000400000000000000" pitchFamily="2" charset="-78"/>
              </a:rPr>
              <a:t>A[]</a:t>
            </a:r>
            <a:r>
              <a:rPr lang="fa-IR" dirty="0">
                <a:latin typeface="Tahoma" panose="020B0604030504040204" pitchFamily="34" charset="0"/>
                <a:cs typeface="B Lotus" panose="00000400000000000000" pitchFamily="2" charset="-78"/>
              </a:rPr>
              <a:t> تبدیل بشه اگر </a:t>
            </a:r>
            <a:r>
              <a:rPr lang="en-US" dirty="0">
                <a:latin typeface="Tahoma" panose="020B0604030504040204" pitchFamily="34" charset="0"/>
                <a:cs typeface="B Lotus" panose="00000400000000000000" pitchFamily="2" charset="-78"/>
              </a:rPr>
              <a:t>B</a:t>
            </a:r>
            <a:r>
              <a:rPr lang="fa-IR" dirty="0">
                <a:latin typeface="Tahoma" panose="020B0604030504040204" pitchFamily="34" charset="0"/>
                <a:cs typeface="B Lotus" panose="00000400000000000000" pitchFamily="2" charset="-78"/>
              </a:rPr>
              <a:t> یک </a:t>
            </a:r>
            <a:r>
              <a:rPr lang="en-US" dirty="0">
                <a:latin typeface="Tahoma" panose="020B0604030504040204" pitchFamily="34" charset="0"/>
                <a:cs typeface="B Lotus" panose="00000400000000000000" pitchFamily="2" charset="-78"/>
              </a:rPr>
              <a:t>subclass</a:t>
            </a:r>
            <a:r>
              <a:rPr lang="fa-IR" dirty="0">
                <a:latin typeface="Tahoma" panose="020B0604030504040204" pitchFamily="34" charset="0"/>
                <a:cs typeface="B Lotus" panose="00000400000000000000" pitchFamily="2" charset="-78"/>
              </a:rPr>
              <a:t> از </a:t>
            </a:r>
            <a:r>
              <a:rPr lang="en-US" dirty="0">
                <a:latin typeface="Tahoma" panose="020B0604030504040204" pitchFamily="34" charset="0"/>
                <a:cs typeface="B Lotus" panose="00000400000000000000" pitchFamily="2" charset="-78"/>
              </a:rPr>
              <a:t>A</a:t>
            </a:r>
            <a:r>
              <a:rPr lang="fa-IR" dirty="0">
                <a:latin typeface="Tahoma" panose="020B0604030504040204" pitchFamily="34" charset="0"/>
                <a:cs typeface="B Lotus" panose="00000400000000000000" pitchFamily="2" charset="-78"/>
              </a:rPr>
              <a:t> باشه و البته هر دو </a:t>
            </a:r>
            <a:r>
              <a:rPr lang="en-US" dirty="0">
                <a:latin typeface="Tahoma" panose="020B0604030504040204" pitchFamily="34" charset="0"/>
                <a:cs typeface="B Lotus" panose="00000400000000000000" pitchFamily="2" charset="-78"/>
              </a:rPr>
              <a:t>reference-type</a:t>
            </a:r>
            <a:r>
              <a:rPr lang="fa-IR" dirty="0">
                <a:latin typeface="Tahoma" panose="020B0604030504040204" pitchFamily="34" charset="0"/>
                <a:cs typeface="B Lotus" panose="00000400000000000000" pitchFamily="2" charset="-78"/>
              </a:rPr>
              <a:t> باشند.</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با این وجود اگه بیاییم یه خونه از آرایه رو که خرس توش</a:t>
            </a:r>
          </a:p>
          <a:p>
            <a:pPr marL="0" indent="0" algn="r" rtl="1">
              <a:buNone/>
            </a:pPr>
            <a:r>
              <a:rPr lang="fa-IR" dirty="0">
                <a:latin typeface="Tahoma" panose="020B0604030504040204" pitchFamily="34" charset="0"/>
                <a:cs typeface="B Lotus" panose="00000400000000000000" pitchFamily="2" charset="-78"/>
              </a:rPr>
              <a:t>هست بخواییم شتر بریزیم توش به خطای </a:t>
            </a:r>
            <a:r>
              <a:rPr lang="en-US" dirty="0">
                <a:latin typeface="Tahoma" panose="020B0604030504040204" pitchFamily="34" charset="0"/>
                <a:cs typeface="B Lotus" panose="00000400000000000000" pitchFamily="2" charset="-78"/>
              </a:rPr>
              <a:t>runtime</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برمیخوریم:</a:t>
            </a:r>
          </a:p>
        </p:txBody>
      </p:sp>
      <p:pic>
        <p:nvPicPr>
          <p:cNvPr id="6" name="Picture 5">
            <a:extLst>
              <a:ext uri="{FF2B5EF4-FFF2-40B4-BE49-F238E27FC236}">
                <a16:creationId xmlns:a16="http://schemas.microsoft.com/office/drawing/2014/main" id="{40D21F40-ECA2-57BF-878D-984541247FC6}"/>
              </a:ext>
            </a:extLst>
          </p:cNvPr>
          <p:cNvPicPr>
            <a:picLocks noChangeAspect="1"/>
          </p:cNvPicPr>
          <p:nvPr/>
        </p:nvPicPr>
        <p:blipFill>
          <a:blip r:embed="rId2"/>
          <a:stretch>
            <a:fillRect/>
          </a:stretch>
        </p:blipFill>
        <p:spPr>
          <a:xfrm>
            <a:off x="1404078" y="2523189"/>
            <a:ext cx="5267325" cy="2002121"/>
          </a:xfrm>
          <a:prstGeom prst="rect">
            <a:avLst/>
          </a:prstGeom>
        </p:spPr>
      </p:pic>
    </p:spTree>
    <p:extLst>
      <p:ext uri="{BB962C8B-B14F-4D97-AF65-F5344CB8AC3E}">
        <p14:creationId xmlns:p14="http://schemas.microsoft.com/office/powerpoint/2010/main" val="2998957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normAutofit fontScale="90000"/>
          </a:bodyPr>
          <a:lstStyle/>
          <a:p>
            <a:pPr algn="ctr"/>
            <a:r>
              <a:rPr lang="en-US" cap="none" spc="0" dirty="0">
                <a:latin typeface="Tahoma" panose="020B0604030504040204" pitchFamily="34" charset="0"/>
                <a:cs typeface="B Lotus" panose="00000400000000000000" pitchFamily="2" charset="-78"/>
              </a:rPr>
              <a:t>Declaring a covariant type parameter</a:t>
            </a: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با استفاده از کلمه کلیدی </a:t>
            </a:r>
            <a:r>
              <a:rPr lang="en-US" dirty="0">
                <a:latin typeface="Tahoma" panose="020B0604030504040204" pitchFamily="34" charset="0"/>
                <a:cs typeface="B Lotus" panose="00000400000000000000" pitchFamily="2" charset="-78"/>
              </a:rPr>
              <a:t>out</a:t>
            </a:r>
            <a:r>
              <a:rPr lang="fa-IR" dirty="0">
                <a:latin typeface="Tahoma" panose="020B0604030504040204" pitchFamily="34" charset="0"/>
                <a:cs typeface="B Lotus" panose="00000400000000000000" pitchFamily="2" charset="-78"/>
              </a:rPr>
              <a:t> در پارامتر اینترفیس میتونیم قابلیت </a:t>
            </a:r>
            <a:r>
              <a:rPr lang="en-US" dirty="0">
                <a:latin typeface="Tahoma" panose="020B0604030504040204" pitchFamily="34" charset="0"/>
                <a:cs typeface="B Lotus" panose="00000400000000000000" pitchFamily="2" charset="-78"/>
              </a:rPr>
              <a:t>covariant</a:t>
            </a:r>
            <a:r>
              <a:rPr lang="fa-IR" dirty="0">
                <a:latin typeface="Tahoma" panose="020B0604030504040204" pitchFamily="34" charset="0"/>
                <a:cs typeface="B Lotus" panose="00000400000000000000" pitchFamily="2" charset="-78"/>
              </a:rPr>
              <a:t> رو به اون اضافه کنیم. حواسمون باشه که این موضوع برای کلاس های جنریک شدنی نیست.</a:t>
            </a:r>
            <a:endParaRPr lang="en-US"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این کلمه کلیدی باعث میشه که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در موقعیت خروجی قرار بگیره</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C4FF170D-A0AD-51E8-6FC9-8B39CFC01F5E}"/>
              </a:ext>
            </a:extLst>
          </p:cNvPr>
          <p:cNvPicPr>
            <a:picLocks noChangeAspect="1"/>
          </p:cNvPicPr>
          <p:nvPr/>
        </p:nvPicPr>
        <p:blipFill>
          <a:blip r:embed="rId2"/>
          <a:stretch>
            <a:fillRect/>
          </a:stretch>
        </p:blipFill>
        <p:spPr>
          <a:xfrm>
            <a:off x="1372360" y="2124908"/>
            <a:ext cx="4786706" cy="2961441"/>
          </a:xfrm>
          <a:prstGeom prst="rect">
            <a:avLst/>
          </a:prstGeom>
        </p:spPr>
      </p:pic>
      <p:pic>
        <p:nvPicPr>
          <p:cNvPr id="8" name="Picture 7">
            <a:extLst>
              <a:ext uri="{FF2B5EF4-FFF2-40B4-BE49-F238E27FC236}">
                <a16:creationId xmlns:a16="http://schemas.microsoft.com/office/drawing/2014/main" id="{085CF9B3-E0B9-A8D0-46D3-E6707735E927}"/>
              </a:ext>
            </a:extLst>
          </p:cNvPr>
          <p:cNvPicPr>
            <a:picLocks noChangeAspect="1"/>
          </p:cNvPicPr>
          <p:nvPr/>
        </p:nvPicPr>
        <p:blipFill>
          <a:blip r:embed="rId3"/>
          <a:stretch>
            <a:fillRect/>
          </a:stretch>
        </p:blipFill>
        <p:spPr>
          <a:xfrm>
            <a:off x="1372360" y="5164292"/>
            <a:ext cx="7162040" cy="1211661"/>
          </a:xfrm>
          <a:prstGeom prst="rect">
            <a:avLst/>
          </a:prstGeom>
        </p:spPr>
      </p:pic>
    </p:spTree>
    <p:extLst>
      <p:ext uri="{BB962C8B-B14F-4D97-AF65-F5344CB8AC3E}">
        <p14:creationId xmlns:p14="http://schemas.microsoft.com/office/powerpoint/2010/main" val="38252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Types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251678" y="1576388"/>
            <a:ext cx="10178322" cy="4805361"/>
          </a:xfrm>
        </p:spPr>
        <p:txBody>
          <a:bodyPr/>
          <a:lstStyle/>
          <a:p>
            <a:pPr marL="0" indent="0">
              <a:buNone/>
            </a:pPr>
            <a:r>
              <a:rPr lang="en-US" dirty="0">
                <a:latin typeface="Tahoma" panose="020B0604030504040204" pitchFamily="34" charset="0"/>
                <a:cs typeface="B Lotus" panose="00000400000000000000" pitchFamily="2" charset="-78"/>
              </a:rPr>
              <a:t>A generic type declares type parameters—placeholder types to be filled in by the consumer of the generic type, which supplies the type arguments. </a:t>
            </a:r>
            <a:endParaRPr lang="fa-IR" dirty="0">
              <a:latin typeface="Tahoma" panose="020B0604030504040204" pitchFamily="34" charset="0"/>
              <a:cs typeface="B Lotus" panose="00000400000000000000" pitchFamily="2" charset="-78"/>
            </a:endParaRPr>
          </a:p>
          <a:p>
            <a:pPr marL="0" indent="0" algn="r" rtl="1">
              <a:buNone/>
            </a:pPr>
            <a:r>
              <a:rPr lang="fa-IR" dirty="0">
                <a:solidFill>
                  <a:srgbClr val="FF0000"/>
                </a:solidFill>
                <a:latin typeface="Tahoma" panose="020B0604030504040204" pitchFamily="34" charset="0"/>
                <a:cs typeface="B Lotus" panose="00000400000000000000" pitchFamily="2" charset="-78"/>
              </a:rPr>
              <a:t>(نتونستم براش ترجمه مناسبی پیدا کنم)</a:t>
            </a:r>
          </a:p>
          <a:p>
            <a:pPr marL="0" indent="0">
              <a:buNone/>
            </a:pPr>
            <a:r>
              <a:rPr lang="en-US" dirty="0">
                <a:latin typeface="Tahoma" panose="020B0604030504040204" pitchFamily="34" charset="0"/>
                <a:cs typeface="B Lotus" panose="00000400000000000000" pitchFamily="2" charset="-78"/>
              </a:rPr>
              <a:t>Here is a generic type Stack&lt;T&gt;, designed to stack instances of type T.</a:t>
            </a:r>
          </a:p>
          <a:p>
            <a:pPr marL="0" indent="0" algn="r" rtl="1">
              <a:buNone/>
            </a:pPr>
            <a:r>
              <a:rPr lang="fa-IR" dirty="0">
                <a:latin typeface="Tahoma" panose="020B0604030504040204" pitchFamily="34" charset="0"/>
                <a:cs typeface="B Lotus" panose="00000400000000000000" pitchFamily="2" charset="-78"/>
              </a:rPr>
              <a:t>در مثال زیر یک جنریک به نام </a:t>
            </a:r>
            <a:r>
              <a:rPr lang="en-US" dirty="0">
                <a:latin typeface="Tahoma" panose="020B0604030504040204" pitchFamily="34" charset="0"/>
                <a:cs typeface="B Lotus" panose="00000400000000000000" pitchFamily="2" charset="-78"/>
              </a:rPr>
              <a:t>stack</a:t>
            </a:r>
            <a:r>
              <a:rPr lang="fa-IR" dirty="0">
                <a:latin typeface="Tahoma" panose="020B0604030504040204" pitchFamily="34" charset="0"/>
                <a:cs typeface="B Lotus" panose="00000400000000000000" pitchFamily="2" charset="-78"/>
              </a:rPr>
              <a:t> با یک نوع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تعریف شده </a:t>
            </a:r>
          </a:p>
        </p:txBody>
      </p:sp>
      <p:pic>
        <p:nvPicPr>
          <p:cNvPr id="6" name="Picture 5">
            <a:extLst>
              <a:ext uri="{FF2B5EF4-FFF2-40B4-BE49-F238E27FC236}">
                <a16:creationId xmlns:a16="http://schemas.microsoft.com/office/drawing/2014/main" id="{21E634EC-0C2A-5328-E0A0-B39EBF4F8B1D}"/>
              </a:ext>
            </a:extLst>
          </p:cNvPr>
          <p:cNvPicPr>
            <a:picLocks noChangeAspect="1"/>
          </p:cNvPicPr>
          <p:nvPr/>
        </p:nvPicPr>
        <p:blipFill>
          <a:blip r:embed="rId2"/>
          <a:stretch>
            <a:fillRect/>
          </a:stretch>
        </p:blipFill>
        <p:spPr>
          <a:xfrm>
            <a:off x="953269" y="3739443"/>
            <a:ext cx="5554803" cy="2227970"/>
          </a:xfrm>
          <a:prstGeom prst="rect">
            <a:avLst/>
          </a:prstGeom>
        </p:spPr>
      </p:pic>
      <p:pic>
        <p:nvPicPr>
          <p:cNvPr id="10" name="Picture 9">
            <a:extLst>
              <a:ext uri="{FF2B5EF4-FFF2-40B4-BE49-F238E27FC236}">
                <a16:creationId xmlns:a16="http://schemas.microsoft.com/office/drawing/2014/main" id="{859F3729-74A1-E1E2-DCC7-6EC444307EE8}"/>
              </a:ext>
            </a:extLst>
          </p:cNvPr>
          <p:cNvPicPr>
            <a:picLocks noChangeAspect="1"/>
          </p:cNvPicPr>
          <p:nvPr/>
        </p:nvPicPr>
        <p:blipFill>
          <a:blip r:embed="rId3"/>
          <a:stretch>
            <a:fillRect/>
          </a:stretch>
        </p:blipFill>
        <p:spPr>
          <a:xfrm>
            <a:off x="6595904" y="3739443"/>
            <a:ext cx="4569132" cy="1437373"/>
          </a:xfrm>
          <a:prstGeom prst="rect">
            <a:avLst/>
          </a:prstGeom>
        </p:spPr>
      </p:pic>
    </p:spTree>
    <p:extLst>
      <p:ext uri="{BB962C8B-B14F-4D97-AF65-F5344CB8AC3E}">
        <p14:creationId xmlns:p14="http://schemas.microsoft.com/office/powerpoint/2010/main" val="375934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Types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حالا میتونیم از جنریکی که ساختیم اینجوری استفاده کنیم.</a:t>
            </a:r>
          </a:p>
          <a:p>
            <a:pPr marL="0" indent="0" algn="r" rtl="1">
              <a:buNone/>
            </a:pPr>
            <a:r>
              <a:rPr lang="en-US" dirty="0">
                <a:latin typeface="Tahoma" panose="020B0604030504040204" pitchFamily="34" charset="0"/>
                <a:cs typeface="B Lotus" panose="00000400000000000000" pitchFamily="2" charset="-78"/>
              </a:rPr>
              <a:t>Stack&lt;int&gt;</a:t>
            </a:r>
            <a:r>
              <a:rPr lang="fa-IR" dirty="0">
                <a:latin typeface="Tahoma" panose="020B0604030504040204" pitchFamily="34" charset="0"/>
                <a:cs typeface="B Lotus" panose="00000400000000000000" pitchFamily="2" charset="-78"/>
              </a:rPr>
              <a:t> نوع پارامتر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رو برابر </a:t>
            </a:r>
            <a:r>
              <a:rPr lang="en-US" dirty="0">
                <a:latin typeface="Tahoma" panose="020B0604030504040204" pitchFamily="34" charset="0"/>
                <a:cs typeface="B Lotus" panose="00000400000000000000" pitchFamily="2" charset="-78"/>
              </a:rPr>
              <a:t>int</a:t>
            </a:r>
            <a:r>
              <a:rPr lang="fa-IR" dirty="0">
                <a:latin typeface="Tahoma" panose="020B0604030504040204" pitchFamily="34" charset="0"/>
                <a:cs typeface="B Lotus" panose="00000400000000000000" pitchFamily="2" charset="-78"/>
              </a:rPr>
              <a:t> قرار میده و یک نوع </a:t>
            </a:r>
            <a:endParaRPr lang="en-US" dirty="0">
              <a:latin typeface="Tahoma" panose="020B0604030504040204" pitchFamily="34" charset="0"/>
              <a:cs typeface="B Lotus" panose="00000400000000000000" pitchFamily="2" charset="-78"/>
            </a:endParaRPr>
          </a:p>
          <a:p>
            <a:pPr marL="0" indent="0" algn="r" rtl="1">
              <a:buNone/>
            </a:pPr>
            <a:r>
              <a:rPr lang="en-US" dirty="0">
                <a:latin typeface="Tahoma" panose="020B0604030504040204" pitchFamily="34" charset="0"/>
                <a:cs typeface="B Lotus" panose="00000400000000000000" pitchFamily="2" charset="-78"/>
              </a:rPr>
              <a:t>On the fly</a:t>
            </a:r>
            <a:r>
              <a:rPr lang="fa-IR" dirty="0">
                <a:latin typeface="Tahoma" panose="020B0604030504040204" pitchFamily="34" charset="0"/>
                <a:cs typeface="B Lotus" panose="00000400000000000000" pitchFamily="2" charset="-78"/>
              </a:rPr>
              <a:t> ایجاد میکنه (در </a:t>
            </a:r>
            <a:r>
              <a:rPr lang="en-US" dirty="0">
                <a:latin typeface="Tahoma" panose="020B0604030504040204" pitchFamily="34" charset="0"/>
                <a:cs typeface="B Lotus" panose="00000400000000000000" pitchFamily="2" charset="-78"/>
              </a:rPr>
              <a:t>runtime</a:t>
            </a:r>
            <a:r>
              <a:rPr lang="fa-IR" dirty="0">
                <a:latin typeface="Tahoma" panose="020B0604030504040204" pitchFamily="34" charset="0"/>
                <a:cs typeface="B Lotus" panose="00000400000000000000" pitchFamily="2" charset="-78"/>
              </a:rPr>
              <a:t>)</a:t>
            </a:r>
          </a:p>
          <a:p>
            <a:pPr marL="0" indent="0" algn="r" rtl="1">
              <a:buNone/>
            </a:pPr>
            <a:r>
              <a:rPr lang="fa-IR" dirty="0">
                <a:latin typeface="Tahoma" panose="020B0604030504040204" pitchFamily="34" charset="0"/>
                <a:cs typeface="B Lotus" panose="00000400000000000000" pitchFamily="2" charset="-78"/>
              </a:rPr>
              <a:t>اگه بخواهیم یک رشته متنی داخل </a:t>
            </a:r>
            <a:r>
              <a:rPr lang="en-US" dirty="0">
                <a:latin typeface="Tahoma" panose="020B0604030504040204" pitchFamily="34" charset="0"/>
                <a:cs typeface="B Lotus" panose="00000400000000000000" pitchFamily="2" charset="-78"/>
              </a:rPr>
              <a:t>stack&lt;in&gt;</a:t>
            </a:r>
            <a:r>
              <a:rPr lang="fa-IR" dirty="0">
                <a:latin typeface="Tahoma" panose="020B0604030504040204" pitchFamily="34" charset="0"/>
                <a:cs typeface="B Lotus" panose="00000400000000000000" pitchFamily="2" charset="-78"/>
              </a:rPr>
              <a:t> که تعریف کردیم</a:t>
            </a:r>
          </a:p>
          <a:p>
            <a:pPr marL="0" indent="0" algn="r" rtl="1">
              <a:buNone/>
            </a:pPr>
            <a:r>
              <a:rPr lang="en-US" dirty="0">
                <a:latin typeface="Tahoma" panose="020B0604030504040204" pitchFamily="34" charset="0"/>
                <a:cs typeface="B Lotus" panose="00000400000000000000" pitchFamily="2" charset="-78"/>
              </a:rPr>
              <a:t>Push</a:t>
            </a:r>
            <a:r>
              <a:rPr lang="fa-IR" dirty="0">
                <a:latin typeface="Tahoma" panose="020B0604030504040204" pitchFamily="34" charset="0"/>
                <a:cs typeface="B Lotus" panose="00000400000000000000" pitchFamily="2" charset="-78"/>
              </a:rPr>
              <a:t> کنیم با خطا مواجه میشیم. در اصل </a:t>
            </a:r>
            <a:r>
              <a:rPr lang="en-US" dirty="0">
                <a:latin typeface="Tahoma" panose="020B0604030504040204" pitchFamily="34" charset="0"/>
                <a:cs typeface="B Lotus" panose="00000400000000000000" pitchFamily="2" charset="-78"/>
              </a:rPr>
              <a:t>stack&lt;int&gt;</a:t>
            </a:r>
            <a:r>
              <a:rPr lang="fa-IR" dirty="0">
                <a:latin typeface="Tahoma" panose="020B0604030504040204" pitchFamily="34" charset="0"/>
                <a:cs typeface="B Lotus" panose="00000400000000000000" pitchFamily="2" charset="-78"/>
              </a:rPr>
              <a:t> یه همچین تعریفی داره:</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از نظر فنی ما به </a:t>
            </a:r>
            <a:r>
              <a:rPr lang="en-US" dirty="0">
                <a:latin typeface="Tahoma" panose="020B0604030504040204" pitchFamily="34" charset="0"/>
                <a:cs typeface="B Lotus" panose="00000400000000000000" pitchFamily="2" charset="-78"/>
              </a:rPr>
              <a:t>stack&lt;T&gt;</a:t>
            </a:r>
            <a:r>
              <a:rPr lang="fa-IR" dirty="0">
                <a:latin typeface="Tahoma" panose="020B0604030504040204" pitchFamily="34" charset="0"/>
                <a:cs typeface="B Lotus" panose="00000400000000000000" pitchFamily="2" charset="-78"/>
              </a:rPr>
              <a:t> میتونیم بگیم </a:t>
            </a:r>
            <a:r>
              <a:rPr lang="en-US" dirty="0">
                <a:latin typeface="Tahoma" panose="020B0604030504040204" pitchFamily="34" charset="0"/>
                <a:cs typeface="B Lotus" panose="00000400000000000000" pitchFamily="2" charset="-78"/>
              </a:rPr>
              <a:t>open-type</a:t>
            </a:r>
            <a:r>
              <a:rPr lang="fa-IR" dirty="0">
                <a:latin typeface="Tahoma" panose="020B0604030504040204" pitchFamily="34" charset="0"/>
                <a:cs typeface="B Lotus" panose="00000400000000000000" pitchFamily="2" charset="-78"/>
              </a:rPr>
              <a:t> و به </a:t>
            </a:r>
          </a:p>
          <a:p>
            <a:pPr marL="0" indent="0" algn="r" rtl="1">
              <a:buNone/>
            </a:pPr>
            <a:r>
              <a:rPr lang="en-US" dirty="0">
                <a:latin typeface="Tahoma" panose="020B0604030504040204" pitchFamily="34" charset="0"/>
                <a:cs typeface="B Lotus" panose="00000400000000000000" pitchFamily="2" charset="-78"/>
              </a:rPr>
              <a:t>Stack&lt;int&gt;</a:t>
            </a:r>
            <a:r>
              <a:rPr lang="fa-IR" dirty="0">
                <a:latin typeface="Tahoma" panose="020B0604030504040204" pitchFamily="34" charset="0"/>
                <a:cs typeface="B Lotus" panose="00000400000000000000" pitchFamily="2" charset="-78"/>
              </a:rPr>
              <a:t> میتونیم بگیم </a:t>
            </a:r>
            <a:r>
              <a:rPr lang="en-US" dirty="0">
                <a:latin typeface="Tahoma" panose="020B0604030504040204" pitchFamily="34" charset="0"/>
                <a:cs typeface="B Lotus" panose="00000400000000000000" pitchFamily="2" charset="-78"/>
              </a:rPr>
              <a:t>close-type</a:t>
            </a:r>
            <a:r>
              <a:rPr lang="fa-IR" dirty="0">
                <a:latin typeface="Tahoma" panose="020B0604030504040204" pitchFamily="34" charset="0"/>
                <a:cs typeface="B Lotus" panose="00000400000000000000" pitchFamily="2" charset="-78"/>
              </a:rPr>
              <a:t>. موقع </a:t>
            </a:r>
            <a:r>
              <a:rPr lang="en-US" dirty="0">
                <a:latin typeface="Tahoma" panose="020B0604030504040204" pitchFamily="34" charset="0"/>
                <a:cs typeface="B Lotus" panose="00000400000000000000" pitchFamily="2" charset="-78"/>
              </a:rPr>
              <a:t>runtime</a:t>
            </a:r>
            <a:r>
              <a:rPr lang="fa-IR" dirty="0">
                <a:latin typeface="Tahoma" panose="020B0604030504040204" pitchFamily="34" charset="0"/>
                <a:cs typeface="B Lotus" panose="00000400000000000000" pitchFamily="2" charset="-78"/>
              </a:rPr>
              <a:t> همه </a:t>
            </a:r>
          </a:p>
          <a:p>
            <a:pPr marL="0" indent="0" algn="r" rtl="1">
              <a:buNone/>
            </a:pPr>
            <a:r>
              <a:rPr lang="fa-IR" dirty="0">
                <a:latin typeface="Tahoma" panose="020B0604030504040204" pitchFamily="34" charset="0"/>
                <a:cs typeface="B Lotus" panose="00000400000000000000" pitchFamily="2" charset="-78"/>
              </a:rPr>
              <a:t>نمونه هایی که از جنریک ها ساخته شدند </a:t>
            </a:r>
            <a:r>
              <a:rPr lang="en-US" dirty="0">
                <a:latin typeface="Tahoma" panose="020B0604030504040204" pitchFamily="34" charset="0"/>
                <a:cs typeface="B Lotus" panose="00000400000000000000" pitchFamily="2" charset="-78"/>
              </a:rPr>
              <a:t>closed</a:t>
            </a:r>
            <a:r>
              <a:rPr lang="fa-IR" dirty="0">
                <a:latin typeface="Tahoma" panose="020B0604030504040204" pitchFamily="34" charset="0"/>
                <a:cs typeface="B Lotus" panose="00000400000000000000" pitchFamily="2" charset="-78"/>
              </a:rPr>
              <a:t> هستند (با نوعی که بهش دادیم پر شدند) به همین علت کد زیر اشتباهه:</a:t>
            </a:r>
          </a:p>
          <a:p>
            <a:pPr marL="0" indent="0" algn="r" rtl="1">
              <a:buNone/>
            </a:pPr>
            <a:endParaRPr lang="fa-IR" dirty="0">
              <a:latin typeface="Tahoma" panose="020B0604030504040204" pitchFamily="34" charset="0"/>
              <a:cs typeface="B Lotus" panose="00000400000000000000" pitchFamily="2" charset="-78"/>
            </a:endParaRPr>
          </a:p>
        </p:txBody>
      </p:sp>
      <p:pic>
        <p:nvPicPr>
          <p:cNvPr id="10" name="Picture 9">
            <a:extLst>
              <a:ext uri="{FF2B5EF4-FFF2-40B4-BE49-F238E27FC236}">
                <a16:creationId xmlns:a16="http://schemas.microsoft.com/office/drawing/2014/main" id="{859F3729-74A1-E1E2-DCC7-6EC444307EE8}"/>
              </a:ext>
            </a:extLst>
          </p:cNvPr>
          <p:cNvPicPr>
            <a:picLocks noChangeAspect="1"/>
          </p:cNvPicPr>
          <p:nvPr/>
        </p:nvPicPr>
        <p:blipFill>
          <a:blip r:embed="rId2"/>
          <a:stretch>
            <a:fillRect/>
          </a:stretch>
        </p:blipFill>
        <p:spPr>
          <a:xfrm>
            <a:off x="1290478" y="1739193"/>
            <a:ext cx="4569132" cy="1437373"/>
          </a:xfrm>
          <a:prstGeom prst="rect">
            <a:avLst/>
          </a:prstGeom>
        </p:spPr>
      </p:pic>
      <p:pic>
        <p:nvPicPr>
          <p:cNvPr id="5" name="Picture 4">
            <a:extLst>
              <a:ext uri="{FF2B5EF4-FFF2-40B4-BE49-F238E27FC236}">
                <a16:creationId xmlns:a16="http://schemas.microsoft.com/office/drawing/2014/main" id="{0477A272-A3F0-99B0-0268-9CA4A57FC461}"/>
              </a:ext>
            </a:extLst>
          </p:cNvPr>
          <p:cNvPicPr>
            <a:picLocks noChangeAspect="1"/>
          </p:cNvPicPr>
          <p:nvPr/>
        </p:nvPicPr>
        <p:blipFill>
          <a:blip r:embed="rId3"/>
          <a:stretch>
            <a:fillRect/>
          </a:stretch>
        </p:blipFill>
        <p:spPr>
          <a:xfrm>
            <a:off x="1251678" y="3752801"/>
            <a:ext cx="4560965" cy="1124047"/>
          </a:xfrm>
          <a:prstGeom prst="rect">
            <a:avLst/>
          </a:prstGeom>
        </p:spPr>
      </p:pic>
      <p:pic>
        <p:nvPicPr>
          <p:cNvPr id="8" name="Picture 7">
            <a:extLst>
              <a:ext uri="{FF2B5EF4-FFF2-40B4-BE49-F238E27FC236}">
                <a16:creationId xmlns:a16="http://schemas.microsoft.com/office/drawing/2014/main" id="{8C5EFB2C-84C8-32A4-850C-137D5741173C}"/>
              </a:ext>
            </a:extLst>
          </p:cNvPr>
          <p:cNvPicPr>
            <a:picLocks noChangeAspect="1"/>
          </p:cNvPicPr>
          <p:nvPr/>
        </p:nvPicPr>
        <p:blipFill>
          <a:blip r:embed="rId4"/>
          <a:stretch>
            <a:fillRect/>
          </a:stretch>
        </p:blipFill>
        <p:spPr>
          <a:xfrm>
            <a:off x="1251678" y="5549245"/>
            <a:ext cx="4783197" cy="518180"/>
          </a:xfrm>
          <a:prstGeom prst="rect">
            <a:avLst/>
          </a:prstGeom>
        </p:spPr>
      </p:pic>
    </p:spTree>
    <p:extLst>
      <p:ext uri="{BB962C8B-B14F-4D97-AF65-F5344CB8AC3E}">
        <p14:creationId xmlns:p14="http://schemas.microsoft.com/office/powerpoint/2010/main" val="401895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Types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البته اگر در یک کلاس یا متد از پارامتر نامشخص </a:t>
            </a:r>
            <a:r>
              <a:rPr lang="en-US" dirty="0">
                <a:latin typeface="Tahoma" panose="020B0604030504040204" pitchFamily="34" charset="0"/>
                <a:cs typeface="B Lotus" panose="00000400000000000000" pitchFamily="2" charset="-78"/>
              </a:rPr>
              <a:t>T</a:t>
            </a:r>
            <a:r>
              <a:rPr lang="fa-IR" dirty="0">
                <a:latin typeface="Tahoma" panose="020B0604030504040204" pitchFamily="34" charset="0"/>
                <a:cs typeface="B Lotus" panose="00000400000000000000" pitchFamily="2" charset="-78"/>
              </a:rPr>
              <a:t> استفاده کنیم اوکی هست و کد بدون مشکل اجرا میشه:</a:t>
            </a:r>
          </a:p>
        </p:txBody>
      </p:sp>
      <p:pic>
        <p:nvPicPr>
          <p:cNvPr id="6" name="Picture 5">
            <a:extLst>
              <a:ext uri="{FF2B5EF4-FFF2-40B4-BE49-F238E27FC236}">
                <a16:creationId xmlns:a16="http://schemas.microsoft.com/office/drawing/2014/main" id="{5A86E200-2CE9-B0AE-B170-A32C4A5E8309}"/>
              </a:ext>
            </a:extLst>
          </p:cNvPr>
          <p:cNvPicPr>
            <a:picLocks noChangeAspect="1"/>
          </p:cNvPicPr>
          <p:nvPr/>
        </p:nvPicPr>
        <p:blipFill>
          <a:blip r:embed="rId2"/>
          <a:stretch>
            <a:fillRect/>
          </a:stretch>
        </p:blipFill>
        <p:spPr>
          <a:xfrm>
            <a:off x="1648955" y="2307878"/>
            <a:ext cx="8894090" cy="3254721"/>
          </a:xfrm>
          <a:prstGeom prst="rect">
            <a:avLst/>
          </a:prstGeom>
        </p:spPr>
      </p:pic>
    </p:spTree>
    <p:extLst>
      <p:ext uri="{BB962C8B-B14F-4D97-AF65-F5344CB8AC3E}">
        <p14:creationId xmlns:p14="http://schemas.microsoft.com/office/powerpoint/2010/main" val="313646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Why Generics Exist?</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r" rtl="1">
              <a:buNone/>
            </a:pPr>
            <a:r>
              <a:rPr lang="fa-IR" dirty="0">
                <a:latin typeface="Tahoma" panose="020B0604030504040204" pitchFamily="34" charset="0"/>
                <a:cs typeface="B Lotus" panose="00000400000000000000" pitchFamily="2" charset="-78"/>
              </a:rPr>
              <a:t>جنریک ها هستند تا ما بتونیم کدهایی بنویسیم که با نوع های مختلف بتونیم ازش چندین و چندبار استفاده کنیم. فرض کنید ما نیاز به یک </a:t>
            </a:r>
            <a:r>
              <a:rPr lang="en-US" dirty="0">
                <a:latin typeface="Tahoma" panose="020B0604030504040204" pitchFamily="34" charset="0"/>
                <a:cs typeface="B Lotus" panose="00000400000000000000" pitchFamily="2" charset="-78"/>
              </a:rPr>
              <a:t>stack</a:t>
            </a:r>
            <a:r>
              <a:rPr lang="fa-IR" dirty="0">
                <a:latin typeface="Tahoma" panose="020B0604030504040204" pitchFamily="34" charset="0"/>
                <a:cs typeface="B Lotus" panose="00000400000000000000" pitchFamily="2" charset="-78"/>
              </a:rPr>
              <a:t> داریم که یه سری عدد رو داخلش نگه داریم و چیزی به اسم جنریک هم نداریم. یه راه اینه که برای هر نوع یه کلاس مجزا بسازیم. </a:t>
            </a:r>
            <a:r>
              <a:rPr lang="en-US" dirty="0" err="1">
                <a:latin typeface="Tahoma" panose="020B0604030504040204" pitchFamily="34" charset="0"/>
                <a:cs typeface="B Lotus" panose="00000400000000000000" pitchFamily="2" charset="-78"/>
              </a:rPr>
              <a:t>intStack</a:t>
            </a:r>
            <a:r>
              <a:rPr lang="fa-IR" dirty="0">
                <a:latin typeface="Tahoma" panose="020B0604030504040204" pitchFamily="34" charset="0"/>
                <a:cs typeface="B Lotus" panose="00000400000000000000" pitchFamily="2" charset="-78"/>
              </a:rPr>
              <a:t>،</a:t>
            </a:r>
            <a:r>
              <a:rPr lang="en-US" dirty="0">
                <a:latin typeface="Tahoma" panose="020B0604030504040204" pitchFamily="34" charset="0"/>
                <a:cs typeface="B Lotus" panose="00000400000000000000" pitchFamily="2" charset="-78"/>
              </a:rPr>
              <a:t> </a:t>
            </a:r>
            <a:r>
              <a:rPr lang="en-US" dirty="0" err="1">
                <a:latin typeface="Tahoma" panose="020B0604030504040204" pitchFamily="34" charset="0"/>
                <a:cs typeface="B Lotus" panose="00000400000000000000" pitchFamily="2" charset="-78"/>
              </a:rPr>
              <a:t>stringStack</a:t>
            </a:r>
            <a:r>
              <a:rPr lang="fa-IR" dirty="0">
                <a:latin typeface="Tahoma" panose="020B0604030504040204" pitchFamily="34" charset="0"/>
                <a:cs typeface="B Lotus" panose="00000400000000000000" pitchFamily="2" charset="-78"/>
              </a:rPr>
              <a:t>و غیره. این روش به وضوح باعث خلق کدهای تکراری خواهد شد. یه روش دیگه اینه که کلاسی براش تعریف کنیم که با نوع </a:t>
            </a:r>
            <a:r>
              <a:rPr lang="en-US" dirty="0">
                <a:latin typeface="Tahoma" panose="020B0604030504040204" pitchFamily="34" charset="0"/>
                <a:cs typeface="B Lotus" panose="00000400000000000000" pitchFamily="2" charset="-78"/>
              </a:rPr>
              <a:t>object</a:t>
            </a:r>
            <a:r>
              <a:rPr lang="fa-IR" dirty="0">
                <a:latin typeface="Tahoma" panose="020B0604030504040204" pitchFamily="34" charset="0"/>
                <a:cs typeface="B Lotus" panose="00000400000000000000" pitchFamily="2" charset="-78"/>
              </a:rPr>
              <a:t> کار میکنه:</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با این حال این کلاس به خوبی </a:t>
            </a:r>
            <a:r>
              <a:rPr lang="en-US" dirty="0" err="1">
                <a:latin typeface="Tahoma" panose="020B0604030504040204" pitchFamily="34" charset="0"/>
                <a:cs typeface="B Lotus" panose="00000400000000000000" pitchFamily="2" charset="-78"/>
              </a:rPr>
              <a:t>intStack</a:t>
            </a:r>
            <a:r>
              <a:rPr lang="fa-IR" dirty="0">
                <a:latin typeface="Tahoma" panose="020B0604030504040204" pitchFamily="34" charset="0"/>
                <a:cs typeface="B Lotus" panose="00000400000000000000" pitchFamily="2" charset="-78"/>
              </a:rPr>
              <a:t> برای نوع عددی کار نمیکنه</a:t>
            </a:r>
          </a:p>
          <a:p>
            <a:pPr marL="0" indent="0" algn="r" rtl="1">
              <a:buNone/>
            </a:pPr>
            <a:r>
              <a:rPr lang="fa-IR" dirty="0">
                <a:latin typeface="Tahoma" panose="020B0604030504040204" pitchFamily="34" charset="0"/>
                <a:cs typeface="B Lotus" panose="00000400000000000000" pitchFamily="2" charset="-78"/>
              </a:rPr>
              <a:t>و برای استفاده از اون نیاز به </a:t>
            </a:r>
            <a:r>
              <a:rPr lang="en-US" dirty="0" err="1">
                <a:latin typeface="Tahoma" panose="020B0604030504040204" pitchFamily="34" charset="0"/>
                <a:cs typeface="B Lotus" panose="00000400000000000000" pitchFamily="2" charset="-78"/>
              </a:rPr>
              <a:t>downcasting</a:t>
            </a:r>
            <a:r>
              <a:rPr lang="fa-IR" dirty="0">
                <a:latin typeface="Tahoma" panose="020B0604030504040204" pitchFamily="34" charset="0"/>
                <a:cs typeface="B Lotus" panose="00000400000000000000" pitchFamily="2" charset="-78"/>
              </a:rPr>
              <a:t> و </a:t>
            </a:r>
            <a:r>
              <a:rPr lang="en-US" dirty="0">
                <a:latin typeface="Tahoma" panose="020B0604030504040204" pitchFamily="34" charset="0"/>
                <a:cs typeface="B Lotus" panose="00000400000000000000" pitchFamily="2" charset="-78"/>
              </a:rPr>
              <a:t>boxing</a:t>
            </a:r>
            <a:r>
              <a:rPr lang="fa-IR" dirty="0">
                <a:latin typeface="Tahoma" panose="020B0604030504040204" pitchFamily="34" charset="0"/>
                <a:cs typeface="B Lotus" panose="00000400000000000000" pitchFamily="2" charset="-78"/>
              </a:rPr>
              <a:t> داریم که </a:t>
            </a:r>
          </a:p>
          <a:p>
            <a:pPr marL="0" indent="0" algn="r" rtl="1">
              <a:buNone/>
            </a:pPr>
            <a:r>
              <a:rPr lang="fa-IR" dirty="0">
                <a:latin typeface="Tahoma" panose="020B0604030504040204" pitchFamily="34" charset="0"/>
                <a:cs typeface="B Lotus" panose="00000400000000000000" pitchFamily="2" charset="-78"/>
              </a:rPr>
              <a:t>موقع کامپایل چک نمیشه و ممکنه موقع </a:t>
            </a:r>
            <a:r>
              <a:rPr lang="en-US" dirty="0">
                <a:latin typeface="Tahoma" panose="020B0604030504040204" pitchFamily="34" charset="0"/>
                <a:cs typeface="B Lotus" panose="00000400000000000000" pitchFamily="2" charset="-78"/>
              </a:rPr>
              <a:t>runtime</a:t>
            </a:r>
            <a:r>
              <a:rPr lang="fa-IR" dirty="0">
                <a:latin typeface="Tahoma" panose="020B0604030504040204" pitchFamily="34" charset="0"/>
                <a:cs typeface="B Lotus" panose="00000400000000000000" pitchFamily="2" charset="-78"/>
              </a:rPr>
              <a:t> تازه به خطا بخوریم:</a:t>
            </a: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اینجاست که متوجه میشیم چقدر جنریک ها میتونند کار ما رو راحت کنند.</a:t>
            </a:r>
          </a:p>
          <a:p>
            <a:pPr marL="0" indent="0" algn="r" rtl="1">
              <a:buNone/>
            </a:pPr>
            <a:endParaRPr lang="fa-IR"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3215621A-BC00-E65F-8AF3-400056F5B359}"/>
              </a:ext>
            </a:extLst>
          </p:cNvPr>
          <p:cNvPicPr>
            <a:picLocks noChangeAspect="1"/>
          </p:cNvPicPr>
          <p:nvPr/>
        </p:nvPicPr>
        <p:blipFill>
          <a:blip r:embed="rId2"/>
          <a:stretch>
            <a:fillRect/>
          </a:stretch>
        </p:blipFill>
        <p:spPr>
          <a:xfrm>
            <a:off x="1124703" y="2725029"/>
            <a:ext cx="4618120" cy="1684166"/>
          </a:xfrm>
          <a:prstGeom prst="rect">
            <a:avLst/>
          </a:prstGeom>
        </p:spPr>
      </p:pic>
      <p:pic>
        <p:nvPicPr>
          <p:cNvPr id="8" name="Picture 7">
            <a:extLst>
              <a:ext uri="{FF2B5EF4-FFF2-40B4-BE49-F238E27FC236}">
                <a16:creationId xmlns:a16="http://schemas.microsoft.com/office/drawing/2014/main" id="{E90C6960-DC25-82D7-5A22-850BB0553762}"/>
              </a:ext>
            </a:extLst>
          </p:cNvPr>
          <p:cNvPicPr>
            <a:picLocks noChangeAspect="1"/>
          </p:cNvPicPr>
          <p:nvPr/>
        </p:nvPicPr>
        <p:blipFill>
          <a:blip r:embed="rId3"/>
          <a:stretch>
            <a:fillRect/>
          </a:stretch>
        </p:blipFill>
        <p:spPr>
          <a:xfrm>
            <a:off x="1124703" y="4633033"/>
            <a:ext cx="4237087" cy="1017358"/>
          </a:xfrm>
          <a:prstGeom prst="rect">
            <a:avLst/>
          </a:prstGeom>
        </p:spPr>
      </p:pic>
    </p:spTree>
    <p:extLst>
      <p:ext uri="{BB962C8B-B14F-4D97-AF65-F5344CB8AC3E}">
        <p14:creationId xmlns:p14="http://schemas.microsoft.com/office/powerpoint/2010/main" val="13801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Methods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l">
              <a:buNone/>
            </a:pPr>
            <a:r>
              <a:rPr lang="en-US" dirty="0">
                <a:latin typeface="Tahoma" panose="020B0604030504040204" pitchFamily="34" charset="0"/>
                <a:cs typeface="B Lotus" panose="00000400000000000000" pitchFamily="2" charset="-78"/>
              </a:rPr>
              <a:t>A generic method declares type parameters within the signature of a method.</a:t>
            </a:r>
          </a:p>
          <a:p>
            <a:pPr marL="0" indent="0" algn="l">
              <a:buNone/>
            </a:pPr>
            <a:r>
              <a:rPr lang="en-US" dirty="0">
                <a:latin typeface="Tahoma" panose="020B0604030504040204" pitchFamily="34" charset="0"/>
                <a:cs typeface="B Lotus" panose="00000400000000000000" pitchFamily="2" charset="-78"/>
              </a:rPr>
              <a:t>With generic methods, many fundamental algorithms can be implemented in a general-purpose way.</a:t>
            </a:r>
          </a:p>
          <a:p>
            <a:pPr marL="0" indent="0" algn="r" rtl="1">
              <a:buNone/>
            </a:pPr>
            <a:r>
              <a:rPr lang="fa-IR" dirty="0">
                <a:latin typeface="Tahoma" panose="020B0604030504040204" pitchFamily="34" charset="0"/>
                <a:cs typeface="B Lotus" panose="00000400000000000000" pitchFamily="2" charset="-78"/>
              </a:rPr>
              <a:t>متدهای جنریک هم مثل کلاسهای جنریک میتونند بهمون کمک کنند تا بسیاری از الگوریتم های پایه ای رو برای نوع های داده ای مختلف پیاده سازی کنیم.</a:t>
            </a:r>
          </a:p>
          <a:p>
            <a:pPr marL="0" indent="0" algn="r" rtl="1">
              <a:buNone/>
            </a:pPr>
            <a:r>
              <a:rPr lang="fa-IR" dirty="0">
                <a:latin typeface="Tahoma" panose="020B0604030504040204" pitchFamily="34" charset="0"/>
                <a:cs typeface="B Lotus" panose="00000400000000000000" pitchFamily="2" charset="-78"/>
              </a:rPr>
              <a:t>مثال زیر دوتا متغیر از هرنوعی رو میتونه بگیره و جابه جاشون کنه. همونطور</a:t>
            </a:r>
          </a:p>
          <a:p>
            <a:pPr marL="0" indent="0" algn="r" rtl="1">
              <a:buNone/>
            </a:pPr>
            <a:r>
              <a:rPr lang="fa-IR" dirty="0">
                <a:latin typeface="Tahoma" panose="020B0604030504040204" pitchFamily="34" charset="0"/>
                <a:cs typeface="B Lotus" panose="00000400000000000000" pitchFamily="2" charset="-78"/>
              </a:rPr>
              <a:t>که میبینید دو مدل میتونیم متد </a:t>
            </a:r>
            <a:r>
              <a:rPr lang="en-US" dirty="0">
                <a:latin typeface="Tahoma" panose="020B0604030504040204" pitchFamily="34" charset="0"/>
                <a:cs typeface="B Lotus" panose="00000400000000000000" pitchFamily="2" charset="-78"/>
              </a:rPr>
              <a:t>swap</a:t>
            </a:r>
            <a:r>
              <a:rPr lang="fa-IR" dirty="0">
                <a:latin typeface="Tahoma" panose="020B0604030504040204" pitchFamily="34" charset="0"/>
                <a:cs typeface="B Lotus" panose="00000400000000000000" pitchFamily="2" charset="-78"/>
              </a:rPr>
              <a:t> رو فراخوانی کنیم.</a:t>
            </a:r>
          </a:p>
        </p:txBody>
      </p:sp>
      <p:pic>
        <p:nvPicPr>
          <p:cNvPr id="6" name="Picture 5">
            <a:extLst>
              <a:ext uri="{FF2B5EF4-FFF2-40B4-BE49-F238E27FC236}">
                <a16:creationId xmlns:a16="http://schemas.microsoft.com/office/drawing/2014/main" id="{112C6661-63CC-DC0D-7F9B-500AE93C3C00}"/>
              </a:ext>
            </a:extLst>
          </p:cNvPr>
          <p:cNvPicPr>
            <a:picLocks noChangeAspect="1"/>
          </p:cNvPicPr>
          <p:nvPr/>
        </p:nvPicPr>
        <p:blipFill>
          <a:blip r:embed="rId2"/>
          <a:stretch>
            <a:fillRect/>
          </a:stretch>
        </p:blipFill>
        <p:spPr>
          <a:xfrm>
            <a:off x="1251677" y="3463201"/>
            <a:ext cx="4112451" cy="2508973"/>
          </a:xfrm>
          <a:prstGeom prst="rect">
            <a:avLst/>
          </a:prstGeom>
        </p:spPr>
      </p:pic>
    </p:spTree>
    <p:extLst>
      <p:ext uri="{BB962C8B-B14F-4D97-AF65-F5344CB8AC3E}">
        <p14:creationId xmlns:p14="http://schemas.microsoft.com/office/powerpoint/2010/main" val="300274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Methods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l">
              <a:buNone/>
            </a:pPr>
            <a:r>
              <a:rPr lang="en-US" dirty="0">
                <a:latin typeface="Tahoma" panose="020B0604030504040204" pitchFamily="34" charset="0"/>
                <a:cs typeface="B Lotus" panose="00000400000000000000" pitchFamily="2" charset="-78"/>
              </a:rPr>
              <a:t>Within a generic type, a method is not classed as generic unless it introduces type parameters (with the angle bracket syntax). The Pop method in our generic stack merely uses the type’s existing type parameter, T, and is not classed as a generic method.</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یک متد در کلاس جنریک، تا زمانی که خودمون تعریف نکنیم یک متد جنریک محسوب نمیشه، مثلا متد </a:t>
            </a:r>
            <a:r>
              <a:rPr lang="en-US" dirty="0">
                <a:latin typeface="Tahoma" panose="020B0604030504040204" pitchFamily="34" charset="0"/>
                <a:cs typeface="B Lotus" panose="00000400000000000000" pitchFamily="2" charset="-78"/>
              </a:rPr>
              <a:t>Pop</a:t>
            </a:r>
            <a:r>
              <a:rPr lang="fa-IR" dirty="0">
                <a:latin typeface="Tahoma" panose="020B0604030504040204" pitchFamily="34" charset="0"/>
                <a:cs typeface="B Lotus" panose="00000400000000000000" pitchFamily="2" charset="-78"/>
              </a:rPr>
              <a:t> در کلاس جنریک </a:t>
            </a:r>
            <a:r>
              <a:rPr lang="en-US" dirty="0">
                <a:latin typeface="Tahoma" panose="020B0604030504040204" pitchFamily="34" charset="0"/>
                <a:cs typeface="B Lotus" panose="00000400000000000000" pitchFamily="2" charset="-78"/>
              </a:rPr>
              <a:t>stack</a:t>
            </a:r>
            <a:r>
              <a:rPr lang="fa-IR" dirty="0">
                <a:latin typeface="Tahoma" panose="020B0604030504040204" pitchFamily="34" charset="0"/>
                <a:cs typeface="B Lotus" panose="00000400000000000000" pitchFamily="2" charset="-78"/>
              </a:rPr>
              <a:t> که در چند اسلاید قبل تعریف کردیم صرفا با نوعی کار میکنه که کلاس میشناسه و در دسته متدهای جنریک دسته بندی نمیشه.</a:t>
            </a:r>
          </a:p>
          <a:p>
            <a:pPr marL="0" indent="0" algn="l">
              <a:buNone/>
            </a:pPr>
            <a:r>
              <a:rPr lang="en-US" dirty="0">
                <a:latin typeface="Tahoma" panose="020B0604030504040204" pitchFamily="34" charset="0"/>
                <a:cs typeface="B Lotus" panose="00000400000000000000" pitchFamily="2" charset="-78"/>
              </a:rPr>
              <a:t>Methods and types are the only constructs that can introduce type parameters. Properties, indexers, events, fields, constructors, operators, and so on cannot declare type parameters, although they can partake in any type parameters already declared by their enclosing type.</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خلاصه اینکه فقط کلاس ها و متدها میتونند جنریک باشند و بقیه چیزها مثل پراپرتی ها یا رویدادها یا </a:t>
            </a:r>
            <a:r>
              <a:rPr lang="en-US" dirty="0">
                <a:latin typeface="Tahoma" panose="020B0604030504040204" pitchFamily="34" charset="0"/>
                <a:cs typeface="B Lotus" panose="00000400000000000000" pitchFamily="2" charset="-78"/>
              </a:rPr>
              <a:t>indexer</a:t>
            </a:r>
            <a:r>
              <a:rPr lang="fa-IR" dirty="0">
                <a:latin typeface="Tahoma" panose="020B0604030504040204" pitchFamily="34" charset="0"/>
                <a:cs typeface="B Lotus" panose="00000400000000000000" pitchFamily="2" charset="-78"/>
              </a:rPr>
              <a:t>ها نمیتونند مستقلا جنریک باشند. البته که در یک کلاس جنریک میتونند با نوع پارامتری که کلاس میگیره کار کنند.</a:t>
            </a:r>
          </a:p>
        </p:txBody>
      </p:sp>
    </p:spTree>
    <p:extLst>
      <p:ext uri="{BB962C8B-B14F-4D97-AF65-F5344CB8AC3E}">
        <p14:creationId xmlns:p14="http://schemas.microsoft.com/office/powerpoint/2010/main" val="3880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EF7-12E4-FACB-1E5D-A53BCDE1E303}"/>
              </a:ext>
            </a:extLst>
          </p:cNvPr>
          <p:cNvSpPr>
            <a:spLocks noGrp="1"/>
          </p:cNvSpPr>
          <p:nvPr>
            <p:ph type="title"/>
          </p:nvPr>
        </p:nvSpPr>
        <p:spPr>
          <a:xfrm>
            <a:off x="1251678" y="382385"/>
            <a:ext cx="10178322" cy="970165"/>
          </a:xfrm>
        </p:spPr>
        <p:txBody>
          <a:bodyPr/>
          <a:lstStyle/>
          <a:p>
            <a:pPr algn="ctr"/>
            <a:r>
              <a:rPr lang="en-US" sz="3600" cap="none" spc="0" dirty="0">
                <a:latin typeface="Tahoma" panose="020B0604030504040204" pitchFamily="34" charset="0"/>
                <a:cs typeface="B Lotus" panose="00000400000000000000" pitchFamily="2" charset="-78"/>
              </a:rPr>
              <a:t>Generic Methods</a:t>
            </a:r>
            <a:endParaRPr lang="en-US" cap="none" spc="0" dirty="0">
              <a:latin typeface="Tahoma" panose="020B0604030504040204" pitchFamily="34" charset="0"/>
              <a:cs typeface="B Lotus" panose="00000400000000000000" pitchFamily="2" charset="-78"/>
            </a:endParaRPr>
          </a:p>
        </p:txBody>
      </p:sp>
      <p:sp>
        <p:nvSpPr>
          <p:cNvPr id="3" name="Content Placeholder 2">
            <a:extLst>
              <a:ext uri="{FF2B5EF4-FFF2-40B4-BE49-F238E27FC236}">
                <a16:creationId xmlns:a16="http://schemas.microsoft.com/office/drawing/2014/main" id="{8DC84081-3121-1CB7-E4B6-5C0A89FA5C18}"/>
              </a:ext>
            </a:extLst>
          </p:cNvPr>
          <p:cNvSpPr>
            <a:spLocks noGrp="1"/>
          </p:cNvSpPr>
          <p:nvPr>
            <p:ph idx="1"/>
          </p:nvPr>
        </p:nvSpPr>
        <p:spPr>
          <a:xfrm>
            <a:off x="1185863" y="1576388"/>
            <a:ext cx="10244137" cy="4805361"/>
          </a:xfrm>
        </p:spPr>
        <p:txBody>
          <a:bodyPr/>
          <a:lstStyle/>
          <a:p>
            <a:pPr marL="0" indent="0" algn="l">
              <a:buNone/>
            </a:pPr>
            <a:r>
              <a:rPr lang="en-US" dirty="0">
                <a:latin typeface="Tahoma" panose="020B0604030504040204" pitchFamily="34" charset="0"/>
                <a:cs typeface="B Lotus" panose="00000400000000000000" pitchFamily="2" charset="-78"/>
              </a:rPr>
              <a:t>In our generic stack example, for instance, we could write an indexer that returns a generic item:</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برای مثال توی کلاس </a:t>
            </a:r>
            <a:r>
              <a:rPr lang="en-US" dirty="0">
                <a:latin typeface="Tahoma" panose="020B0604030504040204" pitchFamily="34" charset="0"/>
                <a:cs typeface="B Lotus" panose="00000400000000000000" pitchFamily="2" charset="-78"/>
              </a:rPr>
              <a:t>stack</a:t>
            </a:r>
            <a:r>
              <a:rPr lang="fa-IR" dirty="0">
                <a:latin typeface="Tahoma" panose="020B0604030504040204" pitchFamily="34" charset="0"/>
                <a:cs typeface="B Lotus" panose="00000400000000000000" pitchFamily="2" charset="-78"/>
              </a:rPr>
              <a:t> که تعریف کردیم میتونیم یه </a:t>
            </a:r>
            <a:r>
              <a:rPr lang="en-US" dirty="0">
                <a:latin typeface="Tahoma" panose="020B0604030504040204" pitchFamily="34" charset="0"/>
                <a:cs typeface="B Lotus" panose="00000400000000000000" pitchFamily="2" charset="-78"/>
              </a:rPr>
              <a:t>indexer</a:t>
            </a:r>
            <a:r>
              <a:rPr lang="fa-IR" dirty="0">
                <a:latin typeface="Tahoma" panose="020B0604030504040204" pitchFamily="34" charset="0"/>
                <a:cs typeface="B Lotus" panose="00000400000000000000" pitchFamily="2" charset="-78"/>
              </a:rPr>
              <a:t> بنویسیم که یه آیتم جنریک رو برگردونه:</a:t>
            </a:r>
          </a:p>
          <a:p>
            <a:pPr marL="0" indent="0" algn="r" rtl="1">
              <a:buNone/>
            </a:pPr>
            <a:endParaRPr lang="fa-IR"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8F5AA8F4-21BC-17B6-AE2C-A4A9A64366E3}"/>
              </a:ext>
            </a:extLst>
          </p:cNvPr>
          <p:cNvPicPr>
            <a:picLocks noChangeAspect="1"/>
          </p:cNvPicPr>
          <p:nvPr/>
        </p:nvPicPr>
        <p:blipFill>
          <a:blip r:embed="rId2"/>
          <a:stretch>
            <a:fillRect/>
          </a:stretch>
        </p:blipFill>
        <p:spPr>
          <a:xfrm>
            <a:off x="1251678" y="3025897"/>
            <a:ext cx="4400931" cy="2255715"/>
          </a:xfrm>
          <a:prstGeom prst="rect">
            <a:avLst/>
          </a:prstGeom>
        </p:spPr>
      </p:pic>
    </p:spTree>
    <p:extLst>
      <p:ext uri="{BB962C8B-B14F-4D97-AF65-F5344CB8AC3E}">
        <p14:creationId xmlns:p14="http://schemas.microsoft.com/office/powerpoint/2010/main" val="193032547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1747</TotalTime>
  <Words>2057</Words>
  <Application>Microsoft Office PowerPoint</Application>
  <PresentationFormat>Widescreen</PresentationFormat>
  <Paragraphs>165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 Lotus</vt:lpstr>
      <vt:lpstr>Gill Sans MT</vt:lpstr>
      <vt:lpstr>Impact</vt:lpstr>
      <vt:lpstr>Tahoma</vt:lpstr>
      <vt:lpstr>Badge</vt:lpstr>
      <vt:lpstr>Chapter 3 - Generics</vt:lpstr>
      <vt:lpstr>Generics</vt:lpstr>
      <vt:lpstr>Generic Types</vt:lpstr>
      <vt:lpstr>Generic Types</vt:lpstr>
      <vt:lpstr>Generic Types</vt:lpstr>
      <vt:lpstr>Why Generics Exist?</vt:lpstr>
      <vt:lpstr>Generic Methods</vt:lpstr>
      <vt:lpstr>Generic Methods</vt:lpstr>
      <vt:lpstr>Generic Methods</vt:lpstr>
      <vt:lpstr>Declaring Type Parameters</vt:lpstr>
      <vt:lpstr>Declaring Type Parameters</vt:lpstr>
      <vt:lpstr>typeof and Unbound Generic Types</vt:lpstr>
      <vt:lpstr>The default Generic Value</vt:lpstr>
      <vt:lpstr>Generic Constraints</vt:lpstr>
      <vt:lpstr>Generic Constraints</vt:lpstr>
      <vt:lpstr>Generic Constraints</vt:lpstr>
      <vt:lpstr>Generic Constraints</vt:lpstr>
      <vt:lpstr>Subclassing Generic Types</vt:lpstr>
      <vt:lpstr>Static Data</vt:lpstr>
      <vt:lpstr>Type Parameters and Conversions</vt:lpstr>
      <vt:lpstr>Type Parameters and Conversions</vt:lpstr>
      <vt:lpstr>Type Parameters and Conversions</vt:lpstr>
      <vt:lpstr>Covariance</vt:lpstr>
      <vt:lpstr>Variance is not automatic</vt:lpstr>
      <vt:lpstr>Variance is not automatic</vt:lpstr>
      <vt:lpstr>Variance is not automatic</vt:lpstr>
      <vt:lpstr>Arrays</vt:lpstr>
      <vt:lpstr>Declaring a covariant type parameter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Mohammad Abbaszadegan</dc:creator>
  <cp:lastModifiedBy>Mohammad Abbaszadegan</cp:lastModifiedBy>
  <cp:revision>127</cp:revision>
  <dcterms:created xsi:type="dcterms:W3CDTF">2024-03-28T17:52:47Z</dcterms:created>
  <dcterms:modified xsi:type="dcterms:W3CDTF">2024-03-29T23:00:27Z</dcterms:modified>
</cp:coreProperties>
</file>