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3" r:id="rId17"/>
    <p:sldId id="272" r:id="rId18"/>
    <p:sldId id="271"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058BE7-AEDB-4A04-B9F0-5AC32C2B936C}"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D2B6D-2B37-4A12-BEDB-C9855D97029E}" type="slidenum">
              <a:rPr lang="en-US" smtClean="0"/>
              <a:t>‹#›</a:t>
            </a:fld>
            <a:endParaRPr lang="en-US"/>
          </a:p>
        </p:txBody>
      </p:sp>
    </p:spTree>
    <p:extLst>
      <p:ext uri="{BB962C8B-B14F-4D97-AF65-F5344CB8AC3E}">
        <p14:creationId xmlns:p14="http://schemas.microsoft.com/office/powerpoint/2010/main" val="995185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058BE7-AEDB-4A04-B9F0-5AC32C2B936C}"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D2B6D-2B37-4A12-BEDB-C9855D97029E}" type="slidenum">
              <a:rPr lang="en-US" smtClean="0"/>
              <a:t>‹#›</a:t>
            </a:fld>
            <a:endParaRPr lang="en-US"/>
          </a:p>
        </p:txBody>
      </p:sp>
    </p:spTree>
    <p:extLst>
      <p:ext uri="{BB962C8B-B14F-4D97-AF65-F5344CB8AC3E}">
        <p14:creationId xmlns:p14="http://schemas.microsoft.com/office/powerpoint/2010/main" val="67702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058BE7-AEDB-4A04-B9F0-5AC32C2B936C}"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D2B6D-2B37-4A12-BEDB-C9855D97029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74151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058BE7-AEDB-4A04-B9F0-5AC32C2B936C}"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D2B6D-2B37-4A12-BEDB-C9855D97029E}" type="slidenum">
              <a:rPr lang="en-US" smtClean="0"/>
              <a:t>‹#›</a:t>
            </a:fld>
            <a:endParaRPr lang="en-US"/>
          </a:p>
        </p:txBody>
      </p:sp>
    </p:spTree>
    <p:extLst>
      <p:ext uri="{BB962C8B-B14F-4D97-AF65-F5344CB8AC3E}">
        <p14:creationId xmlns:p14="http://schemas.microsoft.com/office/powerpoint/2010/main" val="1396818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058BE7-AEDB-4A04-B9F0-5AC32C2B936C}"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D2B6D-2B37-4A12-BEDB-C9855D97029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5167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058BE7-AEDB-4A04-B9F0-5AC32C2B936C}"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D2B6D-2B37-4A12-BEDB-C9855D97029E}" type="slidenum">
              <a:rPr lang="en-US" smtClean="0"/>
              <a:t>‹#›</a:t>
            </a:fld>
            <a:endParaRPr lang="en-US"/>
          </a:p>
        </p:txBody>
      </p:sp>
    </p:spTree>
    <p:extLst>
      <p:ext uri="{BB962C8B-B14F-4D97-AF65-F5344CB8AC3E}">
        <p14:creationId xmlns:p14="http://schemas.microsoft.com/office/powerpoint/2010/main" val="3025034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58BE7-AEDB-4A04-B9F0-5AC32C2B936C}"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D2B6D-2B37-4A12-BEDB-C9855D97029E}" type="slidenum">
              <a:rPr lang="en-US" smtClean="0"/>
              <a:t>‹#›</a:t>
            </a:fld>
            <a:endParaRPr lang="en-US"/>
          </a:p>
        </p:txBody>
      </p:sp>
    </p:spTree>
    <p:extLst>
      <p:ext uri="{BB962C8B-B14F-4D97-AF65-F5344CB8AC3E}">
        <p14:creationId xmlns:p14="http://schemas.microsoft.com/office/powerpoint/2010/main" val="3760127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58BE7-AEDB-4A04-B9F0-5AC32C2B936C}"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D2B6D-2B37-4A12-BEDB-C9855D97029E}" type="slidenum">
              <a:rPr lang="en-US" smtClean="0"/>
              <a:t>‹#›</a:t>
            </a:fld>
            <a:endParaRPr lang="en-US"/>
          </a:p>
        </p:txBody>
      </p:sp>
    </p:spTree>
    <p:extLst>
      <p:ext uri="{BB962C8B-B14F-4D97-AF65-F5344CB8AC3E}">
        <p14:creationId xmlns:p14="http://schemas.microsoft.com/office/powerpoint/2010/main" val="728719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058BE7-AEDB-4A04-B9F0-5AC32C2B936C}"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D2B6D-2B37-4A12-BEDB-C9855D97029E}" type="slidenum">
              <a:rPr lang="en-US" smtClean="0"/>
              <a:t>‹#›</a:t>
            </a:fld>
            <a:endParaRPr lang="en-US"/>
          </a:p>
        </p:txBody>
      </p:sp>
    </p:spTree>
    <p:extLst>
      <p:ext uri="{BB962C8B-B14F-4D97-AF65-F5344CB8AC3E}">
        <p14:creationId xmlns:p14="http://schemas.microsoft.com/office/powerpoint/2010/main" val="207155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058BE7-AEDB-4A04-B9F0-5AC32C2B936C}"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D2B6D-2B37-4A12-BEDB-C9855D97029E}" type="slidenum">
              <a:rPr lang="en-US" smtClean="0"/>
              <a:t>‹#›</a:t>
            </a:fld>
            <a:endParaRPr lang="en-US"/>
          </a:p>
        </p:txBody>
      </p:sp>
    </p:spTree>
    <p:extLst>
      <p:ext uri="{BB962C8B-B14F-4D97-AF65-F5344CB8AC3E}">
        <p14:creationId xmlns:p14="http://schemas.microsoft.com/office/powerpoint/2010/main" val="727881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058BE7-AEDB-4A04-B9F0-5AC32C2B936C}" type="datetimeFigureOut">
              <a:rPr lang="en-US" smtClean="0"/>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D2B6D-2B37-4A12-BEDB-C9855D97029E}" type="slidenum">
              <a:rPr lang="en-US" smtClean="0"/>
              <a:t>‹#›</a:t>
            </a:fld>
            <a:endParaRPr lang="en-US"/>
          </a:p>
        </p:txBody>
      </p:sp>
    </p:spTree>
    <p:extLst>
      <p:ext uri="{BB962C8B-B14F-4D97-AF65-F5344CB8AC3E}">
        <p14:creationId xmlns:p14="http://schemas.microsoft.com/office/powerpoint/2010/main" val="343124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058BE7-AEDB-4A04-B9F0-5AC32C2B936C}" type="datetimeFigureOut">
              <a:rPr lang="en-US" smtClean="0"/>
              <a:t>3/15/2024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3D2B6D-2B37-4A12-BEDB-C9855D97029E}" type="slidenum">
              <a:rPr lang="en-US" smtClean="0"/>
              <a:t>‹#›</a:t>
            </a:fld>
            <a:endParaRPr lang="en-US"/>
          </a:p>
        </p:txBody>
      </p:sp>
    </p:spTree>
    <p:extLst>
      <p:ext uri="{BB962C8B-B14F-4D97-AF65-F5344CB8AC3E}">
        <p14:creationId xmlns:p14="http://schemas.microsoft.com/office/powerpoint/2010/main" val="194368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058BE7-AEDB-4A04-B9F0-5AC32C2B936C}" type="datetimeFigureOut">
              <a:rPr lang="en-US" smtClean="0"/>
              <a:t>3/15/2024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3D2B6D-2B37-4A12-BEDB-C9855D97029E}" type="slidenum">
              <a:rPr lang="en-US" smtClean="0"/>
              <a:t>‹#›</a:t>
            </a:fld>
            <a:endParaRPr lang="en-US"/>
          </a:p>
        </p:txBody>
      </p:sp>
    </p:spTree>
    <p:extLst>
      <p:ext uri="{BB962C8B-B14F-4D97-AF65-F5344CB8AC3E}">
        <p14:creationId xmlns:p14="http://schemas.microsoft.com/office/powerpoint/2010/main" val="749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058BE7-AEDB-4A04-B9F0-5AC32C2B936C}" type="datetimeFigureOut">
              <a:rPr lang="en-US" smtClean="0"/>
              <a:t>3/15/2024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3D2B6D-2B37-4A12-BEDB-C9855D97029E}" type="slidenum">
              <a:rPr lang="en-US" smtClean="0"/>
              <a:t>‹#›</a:t>
            </a:fld>
            <a:endParaRPr lang="en-US"/>
          </a:p>
        </p:txBody>
      </p:sp>
    </p:spTree>
    <p:extLst>
      <p:ext uri="{BB962C8B-B14F-4D97-AF65-F5344CB8AC3E}">
        <p14:creationId xmlns:p14="http://schemas.microsoft.com/office/powerpoint/2010/main" val="360332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058BE7-AEDB-4A04-B9F0-5AC32C2B936C}" type="datetimeFigureOut">
              <a:rPr lang="en-US" smtClean="0"/>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D2B6D-2B37-4A12-BEDB-C9855D97029E}" type="slidenum">
              <a:rPr lang="en-US" smtClean="0"/>
              <a:t>‹#›</a:t>
            </a:fld>
            <a:endParaRPr lang="en-US"/>
          </a:p>
        </p:txBody>
      </p:sp>
    </p:spTree>
    <p:extLst>
      <p:ext uri="{BB962C8B-B14F-4D97-AF65-F5344CB8AC3E}">
        <p14:creationId xmlns:p14="http://schemas.microsoft.com/office/powerpoint/2010/main" val="1162950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058BE7-AEDB-4A04-B9F0-5AC32C2B936C}" type="datetimeFigureOut">
              <a:rPr lang="en-US" smtClean="0"/>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D2B6D-2B37-4A12-BEDB-C9855D97029E}" type="slidenum">
              <a:rPr lang="en-US" smtClean="0"/>
              <a:t>‹#›</a:t>
            </a:fld>
            <a:endParaRPr lang="en-US"/>
          </a:p>
        </p:txBody>
      </p:sp>
    </p:spTree>
    <p:extLst>
      <p:ext uri="{BB962C8B-B14F-4D97-AF65-F5344CB8AC3E}">
        <p14:creationId xmlns:p14="http://schemas.microsoft.com/office/powerpoint/2010/main" val="3597215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058BE7-AEDB-4A04-B9F0-5AC32C2B936C}" type="datetimeFigureOut">
              <a:rPr lang="en-US" smtClean="0"/>
              <a:t>3/15/2024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3D2B6D-2B37-4A12-BEDB-C9855D97029E}" type="slidenum">
              <a:rPr lang="en-US" smtClean="0"/>
              <a:t>‹#›</a:t>
            </a:fld>
            <a:endParaRPr lang="en-US"/>
          </a:p>
        </p:txBody>
      </p:sp>
    </p:spTree>
    <p:extLst>
      <p:ext uri="{BB962C8B-B14F-4D97-AF65-F5344CB8AC3E}">
        <p14:creationId xmlns:p14="http://schemas.microsoft.com/office/powerpoint/2010/main" val="3023779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3210-4B24-5C5C-73A8-9826E557D41D}"/>
              </a:ext>
            </a:extLst>
          </p:cNvPr>
          <p:cNvSpPr>
            <a:spLocks noGrp="1"/>
          </p:cNvSpPr>
          <p:nvPr>
            <p:ph type="title"/>
          </p:nvPr>
        </p:nvSpPr>
        <p:spPr>
          <a:xfrm>
            <a:off x="677334" y="514350"/>
            <a:ext cx="3854528" cy="486425"/>
          </a:xfrm>
        </p:spPr>
        <p:txBody>
          <a:bodyPr/>
          <a:lstStyle/>
          <a:p>
            <a:pPr algn="ctr" rtl="1"/>
            <a:r>
              <a:rPr lang="fa-IR" dirty="0"/>
              <a:t>فصل اول – بخش اول</a:t>
            </a:r>
            <a:endParaRPr lang="en-US" dirty="0"/>
          </a:p>
        </p:txBody>
      </p:sp>
      <p:pic>
        <p:nvPicPr>
          <p:cNvPr id="6" name="Content Placeholder 5">
            <a:extLst>
              <a:ext uri="{FF2B5EF4-FFF2-40B4-BE49-F238E27FC236}">
                <a16:creationId xmlns:a16="http://schemas.microsoft.com/office/drawing/2014/main" id="{93B348AC-DD6E-F4C3-CE50-6AACA6D7EF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4986" y="514350"/>
            <a:ext cx="3685116" cy="5527675"/>
          </a:xfrm>
        </p:spPr>
      </p:pic>
      <p:sp>
        <p:nvSpPr>
          <p:cNvPr id="4" name="Text Placeholder 3">
            <a:extLst>
              <a:ext uri="{FF2B5EF4-FFF2-40B4-BE49-F238E27FC236}">
                <a16:creationId xmlns:a16="http://schemas.microsoft.com/office/drawing/2014/main" id="{1109E219-5CF4-6CDE-7FFE-B3FB171641FA}"/>
              </a:ext>
            </a:extLst>
          </p:cNvPr>
          <p:cNvSpPr>
            <a:spLocks noGrp="1"/>
          </p:cNvSpPr>
          <p:nvPr>
            <p:ph type="body" sz="half" idx="2"/>
          </p:nvPr>
        </p:nvSpPr>
        <p:spPr>
          <a:xfrm>
            <a:off x="677334" y="1162529"/>
            <a:ext cx="3854528" cy="4879496"/>
          </a:xfrm>
        </p:spPr>
        <p:txBody>
          <a:bodyPr/>
          <a:lstStyle/>
          <a:p>
            <a:pPr marL="285750" indent="-285750" algn="r" rtl="1">
              <a:buFont typeface="Arial" panose="020B0604020202020204" pitchFamily="34" charset="0"/>
              <a:buChar char="•"/>
            </a:pPr>
            <a:r>
              <a:rPr lang="fa-IR" dirty="0">
                <a:latin typeface="Tahoma" panose="020B0604030504040204" pitchFamily="34" charset="0"/>
                <a:cs typeface="B Lotus" panose="00000400000000000000" pitchFamily="2" charset="-78"/>
              </a:rPr>
              <a:t>معرفی سی شارپ</a:t>
            </a:r>
          </a:p>
          <a:p>
            <a:pPr marL="285750" indent="-285750" algn="r" rtl="1">
              <a:buFont typeface="Arial" panose="020B0604020202020204" pitchFamily="34" charset="0"/>
              <a:buChar char="•"/>
            </a:pPr>
            <a:r>
              <a:rPr lang="fa-IR" dirty="0">
                <a:latin typeface="Tahoma" panose="020B0604030504040204" pitchFamily="34" charset="0"/>
                <a:cs typeface="B Lotus" panose="00000400000000000000" pitchFamily="2" charset="-78"/>
              </a:rPr>
              <a:t>هدف اصلی</a:t>
            </a:r>
          </a:p>
          <a:p>
            <a:pPr marL="285750" indent="-285750" algn="r" rtl="1">
              <a:buFont typeface="Arial" panose="020B0604020202020204" pitchFamily="34" charset="0"/>
              <a:buChar char="•"/>
            </a:pPr>
            <a:r>
              <a:rPr lang="fa-IR" dirty="0">
                <a:latin typeface="Tahoma" panose="020B0604030504040204" pitchFamily="34" charset="0"/>
                <a:cs typeface="B Lotus" panose="00000400000000000000" pitchFamily="2" charset="-78"/>
              </a:rPr>
              <a:t>معمار سی شارپ</a:t>
            </a:r>
          </a:p>
          <a:p>
            <a:pPr marL="285750" indent="-285750" algn="r" rtl="1">
              <a:buFont typeface="Arial" panose="020B0604020202020204" pitchFamily="34" charset="0"/>
              <a:buChar char="•"/>
            </a:pPr>
            <a:r>
              <a:rPr lang="fa-IR" dirty="0">
                <a:latin typeface="Tahoma" panose="020B0604030504040204" pitchFamily="34" charset="0"/>
                <a:cs typeface="B Lotus" panose="00000400000000000000" pitchFamily="2" charset="-78"/>
              </a:rPr>
              <a:t>شی گرایی</a:t>
            </a:r>
          </a:p>
          <a:p>
            <a:pPr marL="285750" indent="-285750" algn="r" rtl="1">
              <a:buFont typeface="Arial" panose="020B0604020202020204" pitchFamily="34" charset="0"/>
              <a:buChar char="•"/>
            </a:pPr>
            <a:r>
              <a:rPr lang="en-US" dirty="0">
                <a:latin typeface="Tahoma" panose="020B0604030504040204" pitchFamily="34" charset="0"/>
                <a:cs typeface="B Lotus" panose="00000400000000000000" pitchFamily="2" charset="-78"/>
              </a:rPr>
              <a:t>Unified type system </a:t>
            </a:r>
          </a:p>
          <a:p>
            <a:pPr marL="285750" indent="-285750" algn="r" rtl="1">
              <a:buFont typeface="Arial" panose="020B0604020202020204" pitchFamily="34" charset="0"/>
              <a:buChar char="•"/>
            </a:pPr>
            <a:r>
              <a:rPr lang="en-US" dirty="0">
                <a:latin typeface="Tahoma" panose="020B0604030504040204" pitchFamily="34" charset="0"/>
                <a:cs typeface="B Lotus" panose="00000400000000000000" pitchFamily="2" charset="-78"/>
              </a:rPr>
              <a:t>Classes and interfaces</a:t>
            </a:r>
          </a:p>
          <a:p>
            <a:pPr marL="285750" indent="-285750" algn="r" rtl="1">
              <a:buFont typeface="Arial" panose="020B0604020202020204" pitchFamily="34" charset="0"/>
              <a:buChar char="•"/>
            </a:pPr>
            <a:r>
              <a:rPr lang="en-US" dirty="0">
                <a:latin typeface="Tahoma" panose="020B0604030504040204" pitchFamily="34" charset="0"/>
                <a:cs typeface="B Lotus" panose="00000400000000000000" pitchFamily="2" charset="-78"/>
              </a:rPr>
              <a:t>C# Functions</a:t>
            </a:r>
          </a:p>
          <a:p>
            <a:pPr marL="285750" indent="-285750" algn="r" rtl="1">
              <a:buFont typeface="Arial" panose="020B0604020202020204" pitchFamily="34" charset="0"/>
              <a:buChar char="•"/>
            </a:pPr>
            <a:r>
              <a:rPr lang="en-US" dirty="0">
                <a:latin typeface="Tahoma" panose="020B0604030504040204" pitchFamily="34" charset="0"/>
                <a:cs typeface="B Lotus" panose="00000400000000000000" pitchFamily="2" charset="-78"/>
              </a:rPr>
              <a:t>Properties, events</a:t>
            </a:r>
          </a:p>
          <a:p>
            <a:pPr marL="285750" indent="-285750" algn="r" rtl="1">
              <a:buFont typeface="Arial" panose="020B0604020202020204" pitchFamily="34" charset="0"/>
              <a:buChar char="•"/>
            </a:pPr>
            <a:r>
              <a:rPr lang="en-US" dirty="0">
                <a:latin typeface="Tahoma" panose="020B0604030504040204" pitchFamily="34" charset="0"/>
                <a:cs typeface="B Lotus" panose="00000400000000000000" pitchFamily="2" charset="-78"/>
              </a:rPr>
              <a:t>functional programming</a:t>
            </a:r>
          </a:p>
          <a:p>
            <a:pPr marL="285750" indent="-285750" algn="r" rtl="1">
              <a:buFont typeface="Arial" panose="020B0604020202020204" pitchFamily="34" charset="0"/>
              <a:buChar char="•"/>
            </a:pPr>
            <a:r>
              <a:rPr lang="fa-IR" dirty="0">
                <a:latin typeface="Tahoma" panose="020B0604030504040204" pitchFamily="34" charset="0"/>
                <a:cs typeface="B Lotus" panose="00000400000000000000" pitchFamily="2" charset="-78"/>
              </a:rPr>
              <a:t>در حاشیه کتاب</a:t>
            </a:r>
          </a:p>
          <a:p>
            <a:pPr marL="285750" indent="-285750" algn="r" rtl="1">
              <a:buFont typeface="Arial" panose="020B0604020202020204" pitchFamily="34" charset="0"/>
              <a:buChar char="•"/>
            </a:pPr>
            <a:r>
              <a:rPr lang="en-US" dirty="0"/>
              <a:t>Type Safety</a:t>
            </a:r>
            <a:endParaRPr lang="fa-IR" dirty="0"/>
          </a:p>
          <a:p>
            <a:pPr marL="285750" indent="-285750" algn="r" rtl="1">
              <a:buFont typeface="Arial" panose="020B0604020202020204" pitchFamily="34" charset="0"/>
              <a:buChar char="•"/>
            </a:pPr>
            <a:r>
              <a:rPr lang="fa-IR" dirty="0">
                <a:latin typeface="Tahoma" panose="020B0604030504040204" pitchFamily="34" charset="0"/>
                <a:cs typeface="B Lotus" panose="00000400000000000000" pitchFamily="2" charset="-78"/>
              </a:rPr>
              <a:t>مدیریت حافظه</a:t>
            </a:r>
          </a:p>
          <a:p>
            <a:pPr marL="285750" indent="-285750" algn="r" rtl="1">
              <a:buFont typeface="Arial" panose="020B0604020202020204" pitchFamily="34" charset="0"/>
              <a:buChar char="•"/>
            </a:pPr>
            <a:r>
              <a:rPr lang="fa-IR" dirty="0">
                <a:latin typeface="Tahoma" panose="020B0604030504040204" pitchFamily="34" charset="0"/>
                <a:cs typeface="B Lotus" panose="00000400000000000000" pitchFamily="2" charset="-78"/>
              </a:rPr>
              <a:t>پشتیبانی از پلتفرم ها</a:t>
            </a:r>
          </a:p>
          <a:p>
            <a:pPr marL="285750" indent="-285750" algn="r" rtl="1">
              <a:buFont typeface="Arial" panose="020B0604020202020204" pitchFamily="34" charset="0"/>
              <a:buChar char="•"/>
            </a:pPr>
            <a:endParaRPr lang="fa-IR" dirty="0">
              <a:latin typeface="Tahoma" panose="020B0604030504040204" pitchFamily="34" charset="0"/>
              <a:cs typeface="B Lotus" panose="00000400000000000000" pitchFamily="2" charset="-78"/>
            </a:endParaRPr>
          </a:p>
        </p:txBody>
      </p:sp>
    </p:spTree>
    <p:extLst>
      <p:ext uri="{BB962C8B-B14F-4D97-AF65-F5344CB8AC3E}">
        <p14:creationId xmlns:p14="http://schemas.microsoft.com/office/powerpoint/2010/main" val="2783871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functional programming</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fontScale="92500" lnSpcReduction="10000"/>
          </a:bodyPr>
          <a:lstStyle/>
          <a:p>
            <a:pPr marL="0" indent="0" algn="l">
              <a:buNone/>
            </a:pPr>
            <a:r>
              <a:rPr lang="en-US" dirty="0">
                <a:latin typeface="Tahoma" panose="020B0604030504040204" pitchFamily="34" charset="0"/>
                <a:cs typeface="B Lotus" panose="00000400000000000000" pitchFamily="2" charset="-78"/>
              </a:rPr>
              <a:t>Although C# is primarily an object-oriented language, it also borrows from the functional programming paradigm, specifically:</a:t>
            </a:r>
          </a:p>
          <a:p>
            <a:pPr marL="0" indent="0" algn="l">
              <a:buNone/>
            </a:pPr>
            <a:endParaRPr lang="en-US" dirty="0">
              <a:latin typeface="Tahoma" panose="020B0604030504040204" pitchFamily="34" charset="0"/>
              <a:cs typeface="B Lotus" panose="00000400000000000000" pitchFamily="2" charset="-78"/>
            </a:endParaRPr>
          </a:p>
          <a:p>
            <a:pPr marL="0" indent="0" algn="l">
              <a:buNone/>
            </a:pPr>
            <a:r>
              <a:rPr lang="en-US" b="1" dirty="0">
                <a:latin typeface="Tahoma" panose="020B0604030504040204" pitchFamily="34" charset="0"/>
                <a:cs typeface="B Lotus" panose="00000400000000000000" pitchFamily="2" charset="-78"/>
              </a:rPr>
              <a:t>Functions can be treated as values</a:t>
            </a:r>
          </a:p>
          <a:p>
            <a:pPr marL="0" indent="0" algn="l">
              <a:buNone/>
            </a:pPr>
            <a:r>
              <a:rPr lang="en-US" dirty="0">
                <a:latin typeface="Tahoma" panose="020B0604030504040204" pitchFamily="34" charset="0"/>
                <a:cs typeface="B Lotus" panose="00000400000000000000" pitchFamily="2" charset="-78"/>
              </a:rPr>
              <a:t>Using delegates, C# allows functions to be passed as values to and from other functions.</a:t>
            </a:r>
          </a:p>
          <a:p>
            <a:pPr marL="0" indent="0" algn="l">
              <a:buNone/>
            </a:pPr>
            <a:r>
              <a:rPr lang="en-US" b="1" dirty="0">
                <a:latin typeface="Tahoma" panose="020B0604030504040204" pitchFamily="34" charset="0"/>
                <a:cs typeface="B Lotus" panose="00000400000000000000" pitchFamily="2" charset="-78"/>
              </a:rPr>
              <a:t>C# supports patterns for purity</a:t>
            </a:r>
          </a:p>
          <a:p>
            <a:pPr marL="0" indent="0" algn="l">
              <a:buNone/>
            </a:pPr>
            <a:r>
              <a:rPr lang="en-US" dirty="0">
                <a:latin typeface="Tahoma" panose="020B0604030504040204" pitchFamily="34" charset="0"/>
                <a:cs typeface="B Lotus" panose="00000400000000000000" pitchFamily="2" charset="-78"/>
              </a:rPr>
              <a:t>Core to functional programming is avoiding the use of variables whose values change, in favor of declarative patterns. C# has key features to help with those patterns, including the ability to write unnamed functions on the fly that “capture” variables (lambda expressions), and the ability to perform list or reactive programming via query expressions. C# also provides records, which make it easy to write immutable (read-only) types.</a:t>
            </a:r>
          </a:p>
        </p:txBody>
      </p:sp>
    </p:spTree>
    <p:extLst>
      <p:ext uri="{BB962C8B-B14F-4D97-AF65-F5344CB8AC3E}">
        <p14:creationId xmlns:p14="http://schemas.microsoft.com/office/powerpoint/2010/main" val="335938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functional programming</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indent="0" algn="r" rtl="1">
              <a:buNone/>
            </a:pPr>
            <a:r>
              <a:rPr lang="fa-IR" dirty="0">
                <a:latin typeface="Tahoma" panose="020B0604030504040204" pitchFamily="34" charset="0"/>
                <a:cs typeface="B Lotus" panose="00000400000000000000" pitchFamily="2" charset="-78"/>
              </a:rPr>
              <a:t>سی شارپ با وجود شی گرا بودن از قافله برنامه نویسی </a:t>
            </a:r>
            <a:r>
              <a:rPr lang="en-US" dirty="0">
                <a:latin typeface="Tahoma" panose="020B0604030504040204" pitchFamily="34" charset="0"/>
                <a:cs typeface="B Lotus" panose="00000400000000000000" pitchFamily="2" charset="-78"/>
              </a:rPr>
              <a:t>functional</a:t>
            </a:r>
            <a:r>
              <a:rPr lang="fa-IR" dirty="0">
                <a:latin typeface="Tahoma" panose="020B0604030504040204" pitchFamily="34" charset="0"/>
                <a:cs typeface="B Lotus" panose="00000400000000000000" pitchFamily="2" charset="-78"/>
              </a:rPr>
              <a:t> هم عقب نمونده و از این الگو هم تبعیت میکنه از جمله:</a:t>
            </a:r>
          </a:p>
          <a:p>
            <a:pPr marL="0" indent="0" algn="r" rtl="1">
              <a:buNone/>
            </a:pPr>
            <a:r>
              <a:rPr lang="en-US" b="1" dirty="0">
                <a:latin typeface="Tahoma" panose="020B0604030504040204" pitchFamily="34" charset="0"/>
                <a:cs typeface="B Lotus" panose="00000400000000000000" pitchFamily="2" charset="-78"/>
              </a:rPr>
              <a:t>Function</a:t>
            </a:r>
            <a:r>
              <a:rPr lang="fa-IR" b="1" dirty="0">
                <a:latin typeface="Tahoma" panose="020B0604030504040204" pitchFamily="34" charset="0"/>
                <a:cs typeface="B Lotus" panose="00000400000000000000" pitchFamily="2" charset="-78"/>
              </a:rPr>
              <a:t> به عنوان مقدار</a:t>
            </a:r>
          </a:p>
          <a:p>
            <a:pPr marL="0" indent="0" algn="r" rtl="1">
              <a:buNone/>
            </a:pPr>
            <a:r>
              <a:rPr lang="fa-IR" dirty="0">
                <a:latin typeface="Tahoma" panose="020B0604030504040204" pitchFamily="34" charset="0"/>
                <a:cs typeface="B Lotus" panose="00000400000000000000" pitchFamily="2" charset="-78"/>
              </a:rPr>
              <a:t>با استفاده از </a:t>
            </a:r>
            <a:r>
              <a:rPr lang="en-US" dirty="0">
                <a:latin typeface="Tahoma" panose="020B0604030504040204" pitchFamily="34" charset="0"/>
                <a:cs typeface="B Lotus" panose="00000400000000000000" pitchFamily="2" charset="-78"/>
              </a:rPr>
              <a:t>delegate</a:t>
            </a:r>
            <a:r>
              <a:rPr lang="fa-IR" dirty="0">
                <a:latin typeface="Tahoma" panose="020B0604030504040204" pitchFamily="34" charset="0"/>
                <a:cs typeface="B Lotus" panose="00000400000000000000" pitchFamily="2" charset="-78"/>
              </a:rPr>
              <a:t> ها در سی شارپ میتونیم فانکشن ها رو به عنوان مقدار ورودی به فانکشن های دیگه پاس بدیم.</a:t>
            </a:r>
          </a:p>
          <a:p>
            <a:pPr marL="0" indent="0" algn="r" rtl="1">
              <a:buNone/>
            </a:pPr>
            <a:r>
              <a:rPr lang="fa-IR" b="1" dirty="0">
                <a:latin typeface="Tahoma" panose="020B0604030504040204" pitchFamily="34" charset="0"/>
                <a:cs typeface="B Lotus" panose="00000400000000000000" pitchFamily="2" charset="-78"/>
              </a:rPr>
              <a:t>پشتیبانی از الگوهایی برای</a:t>
            </a:r>
            <a:r>
              <a:rPr lang="en-US" b="1" dirty="0">
                <a:latin typeface="Tahoma" panose="020B0604030504040204" pitchFamily="34" charset="0"/>
                <a:cs typeface="B Lotus" panose="00000400000000000000" pitchFamily="2" charset="-78"/>
              </a:rPr>
              <a:t> purity </a:t>
            </a:r>
            <a:endParaRPr lang="fa-IR" b="1"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هسته اصلی برنامه نویسی </a:t>
            </a:r>
            <a:r>
              <a:rPr lang="en-US" dirty="0">
                <a:latin typeface="Tahoma" panose="020B0604030504040204" pitchFamily="34" charset="0"/>
                <a:cs typeface="B Lotus" panose="00000400000000000000" pitchFamily="2" charset="-78"/>
              </a:rPr>
              <a:t>functional</a:t>
            </a:r>
            <a:r>
              <a:rPr lang="fa-IR" dirty="0">
                <a:latin typeface="Tahoma" panose="020B0604030504040204" pitchFamily="34" charset="0"/>
                <a:cs typeface="B Lotus" panose="00000400000000000000" pitchFamily="2" charset="-78"/>
              </a:rPr>
              <a:t> برمبنای پرهیز از متغیرهایی است که مقدار آنها تغییر میکند تا بتونیم الگوی </a:t>
            </a:r>
            <a:r>
              <a:rPr lang="en-US" dirty="0">
                <a:latin typeface="Tahoma" panose="020B0604030504040204" pitchFamily="34" charset="0"/>
                <a:cs typeface="B Lotus" panose="00000400000000000000" pitchFamily="2" charset="-78"/>
              </a:rPr>
              <a:t>declarative</a:t>
            </a:r>
            <a:r>
              <a:rPr lang="fa-IR" dirty="0">
                <a:latin typeface="Tahoma" panose="020B0604030504040204" pitchFamily="34" charset="0"/>
                <a:cs typeface="B Lotus" panose="00000400000000000000" pitchFamily="2" charset="-78"/>
              </a:rPr>
              <a:t> رو رعایت کنیم. سی شارپ امکانات کلیدی برای رعایت این الگوها داره از جمله تعریف فانکشن بدون اسم یا </a:t>
            </a:r>
            <a:r>
              <a:rPr lang="en-US" dirty="0">
                <a:latin typeface="Tahoma" panose="020B0604030504040204" pitchFamily="34" charset="0"/>
                <a:cs typeface="B Lotus" panose="00000400000000000000" pitchFamily="2" charset="-78"/>
              </a:rPr>
              <a:t>on the fly</a:t>
            </a:r>
            <a:r>
              <a:rPr lang="fa-IR" dirty="0">
                <a:latin typeface="Tahoma" panose="020B0604030504040204" pitchFamily="34" charset="0"/>
                <a:cs typeface="B Lotus" panose="00000400000000000000" pitchFamily="2" charset="-78"/>
              </a:rPr>
              <a:t> که بتونه مقادیر مورد نیاز رو بگیره(</a:t>
            </a:r>
            <a:r>
              <a:rPr lang="en-US" dirty="0">
                <a:latin typeface="Tahoma" panose="020B0604030504040204" pitchFamily="34" charset="0"/>
                <a:cs typeface="B Lotus" panose="00000400000000000000" pitchFamily="2" charset="-78"/>
              </a:rPr>
              <a:t>lambda expressions</a:t>
            </a:r>
            <a:r>
              <a:rPr lang="fa-IR" dirty="0">
                <a:latin typeface="Tahoma" panose="020B0604030504040204" pitchFamily="34" charset="0"/>
                <a:cs typeface="B Lotus" panose="00000400000000000000" pitchFamily="2" charset="-78"/>
              </a:rPr>
              <a:t>) و یا </a:t>
            </a:r>
            <a:r>
              <a:rPr lang="en-US" dirty="0">
                <a:latin typeface="Tahoma" panose="020B0604030504040204" pitchFamily="34" charset="0"/>
                <a:cs typeface="B Lotus" panose="00000400000000000000" pitchFamily="2" charset="-78"/>
              </a:rPr>
              <a:t>query expressions</a:t>
            </a:r>
            <a:r>
              <a:rPr lang="fa-IR" dirty="0">
                <a:latin typeface="Tahoma" panose="020B0604030504040204" pitchFamily="34" charset="0"/>
                <a:cs typeface="B Lotus" panose="00000400000000000000" pitchFamily="2" charset="-78"/>
              </a:rPr>
              <a:t>. سی شارپ همینطور یه نوعی به اسم </a:t>
            </a:r>
            <a:r>
              <a:rPr lang="en-US" dirty="0">
                <a:latin typeface="Tahoma" panose="020B0604030504040204" pitchFamily="34" charset="0"/>
                <a:cs typeface="B Lotus" panose="00000400000000000000" pitchFamily="2" charset="-78"/>
              </a:rPr>
              <a:t>record</a:t>
            </a:r>
            <a:r>
              <a:rPr lang="fa-IR" dirty="0">
                <a:latin typeface="Tahoma" panose="020B0604030504040204" pitchFamily="34" charset="0"/>
                <a:cs typeface="B Lotus" panose="00000400000000000000" pitchFamily="2" charset="-78"/>
              </a:rPr>
              <a:t> رو معرفی کرده تا بتونیم نوع های </a:t>
            </a:r>
            <a:r>
              <a:rPr lang="en-US" dirty="0">
                <a:latin typeface="Tahoma" panose="020B0604030504040204" pitchFamily="34" charset="0"/>
                <a:cs typeface="B Lotus" panose="00000400000000000000" pitchFamily="2" charset="-78"/>
              </a:rPr>
              <a:t>immutable</a:t>
            </a:r>
            <a:r>
              <a:rPr lang="fa-IR" dirty="0">
                <a:latin typeface="Tahoma" panose="020B0604030504040204" pitchFamily="34" charset="0"/>
                <a:cs typeface="B Lotus" panose="00000400000000000000" pitchFamily="2" charset="-78"/>
              </a:rPr>
              <a:t> یا فقط خواندنی رو ایجاد کنیم.</a:t>
            </a:r>
          </a:p>
        </p:txBody>
      </p:sp>
    </p:spTree>
    <p:extLst>
      <p:ext uri="{BB962C8B-B14F-4D97-AF65-F5344CB8AC3E}">
        <p14:creationId xmlns:p14="http://schemas.microsoft.com/office/powerpoint/2010/main" val="4080686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fa-IR" dirty="0"/>
              <a:t>در حاشیه کتاب</a:t>
            </a:r>
            <a:endParaRPr lang="en-US" dirty="0"/>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indent="0" algn="r" rtl="1">
              <a:buNone/>
            </a:pPr>
            <a:r>
              <a:rPr lang="fa-IR" dirty="0">
                <a:latin typeface="Tahoma" panose="020B0604030504040204" pitchFamily="34" charset="0"/>
                <a:cs typeface="B Lotus" panose="00000400000000000000" pitchFamily="2" charset="-78"/>
              </a:rPr>
              <a:t>خداییش تو این اسلاید قبلی یه مقدار دچار سرگیجه شدم و برای رفعش یه سرچی کردم نتیجشو باهاتون به اشتراک میذارم، خوشحال میشم هرجاشو اشتباه رفتم اصلاحم کنید.</a:t>
            </a:r>
          </a:p>
          <a:p>
            <a:pPr marL="0" indent="0" algn="r" rtl="1">
              <a:buNone/>
            </a:pPr>
            <a:r>
              <a:rPr lang="en-US" b="1" dirty="0">
                <a:latin typeface="Tahoma" panose="020B0604030504040204" pitchFamily="34" charset="0"/>
                <a:cs typeface="B Lotus" panose="00000400000000000000" pitchFamily="2" charset="-78"/>
              </a:rPr>
              <a:t>Pure Programming</a:t>
            </a:r>
          </a:p>
          <a:p>
            <a:pPr marL="0" indent="0" algn="r" rtl="1">
              <a:buNone/>
            </a:pPr>
            <a:r>
              <a:rPr lang="fa-IR" dirty="0">
                <a:latin typeface="Tahoma" panose="020B0604030504040204" pitchFamily="34" charset="0"/>
                <a:cs typeface="B Lotus" panose="00000400000000000000" pitchFamily="2" charset="-78"/>
              </a:rPr>
              <a:t>در برنامه نویسی فانکشنال یک مفهوم مهم وجود داره به عنوان </a:t>
            </a:r>
            <a:r>
              <a:rPr lang="en-US" dirty="0">
                <a:latin typeface="Tahoma" panose="020B0604030504040204" pitchFamily="34" charset="0"/>
                <a:cs typeface="B Lotus" panose="00000400000000000000" pitchFamily="2" charset="-78"/>
              </a:rPr>
              <a:t>purity</a:t>
            </a:r>
            <a:r>
              <a:rPr lang="fa-IR" dirty="0">
                <a:latin typeface="Tahoma" panose="020B0604030504040204" pitchFamily="34" charset="0"/>
                <a:cs typeface="B Lotus" panose="00000400000000000000" pitchFamily="2" charset="-78"/>
              </a:rPr>
              <a:t> که بهش </a:t>
            </a:r>
            <a:r>
              <a:rPr lang="en-US" dirty="0">
                <a:latin typeface="Tahoma" panose="020B0604030504040204" pitchFamily="34" charset="0"/>
                <a:cs typeface="B Lotus" panose="00000400000000000000" pitchFamily="2" charset="-78"/>
              </a:rPr>
              <a:t>referential transparency</a:t>
            </a:r>
            <a:r>
              <a:rPr lang="fa-IR" dirty="0">
                <a:latin typeface="Tahoma" panose="020B0604030504040204" pitchFamily="34" charset="0"/>
                <a:cs typeface="B Lotus" panose="00000400000000000000" pitchFamily="2" charset="-78"/>
              </a:rPr>
              <a:t> هم میگند. اینقدر این مفهوم مهمه که میشه گفت همه هدف این الگوی برنامه نویسی همین </a:t>
            </a:r>
            <a:r>
              <a:rPr lang="en-US" dirty="0">
                <a:latin typeface="Tahoma" panose="020B0604030504040204" pitchFamily="34" charset="0"/>
                <a:cs typeface="B Lotus" panose="00000400000000000000" pitchFamily="2" charset="-78"/>
              </a:rPr>
              <a:t>purity</a:t>
            </a:r>
            <a:r>
              <a:rPr lang="fa-IR" dirty="0">
                <a:latin typeface="Tahoma" panose="020B0604030504040204" pitchFamily="34" charset="0"/>
                <a:cs typeface="B Lotus" panose="00000400000000000000" pitchFamily="2" charset="-78"/>
              </a:rPr>
              <a:t> هستش. </a:t>
            </a:r>
          </a:p>
          <a:p>
            <a:pPr marL="0" indent="0" algn="r" rtl="1">
              <a:buNone/>
            </a:pPr>
            <a:r>
              <a:rPr lang="fa-IR" dirty="0">
                <a:solidFill>
                  <a:srgbClr val="FF0000"/>
                </a:solidFill>
                <a:latin typeface="Tahoma" panose="020B0604030504040204" pitchFamily="34" charset="0"/>
                <a:cs typeface="B Lotus" panose="00000400000000000000" pitchFamily="2" charset="-78"/>
              </a:rPr>
              <a:t>(این موضوع رو به عنوان یه بدهی برای خودم در نظر میگیرم که حتما بخونم در موردش و یک پست مجزا براش بنویسم)</a:t>
            </a:r>
          </a:p>
          <a:p>
            <a:pPr marL="0" indent="0" algn="r" rtl="1">
              <a:buNone/>
            </a:pPr>
            <a:r>
              <a:rPr lang="en-US" b="1" dirty="0">
                <a:latin typeface="Tahoma" panose="020B0604030504040204" pitchFamily="34" charset="0"/>
                <a:cs typeface="B Lotus" panose="00000400000000000000" pitchFamily="2" charset="-78"/>
              </a:rPr>
              <a:t>Declarative Programming</a:t>
            </a:r>
            <a:endParaRPr lang="fa-IR" b="1"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این مفهوم در مقابل مفهوم </a:t>
            </a:r>
            <a:r>
              <a:rPr lang="en-US" dirty="0">
                <a:latin typeface="Tahoma" panose="020B0604030504040204" pitchFamily="34" charset="0"/>
                <a:cs typeface="B Lotus" panose="00000400000000000000" pitchFamily="2" charset="-78"/>
              </a:rPr>
              <a:t>imperative programming</a:t>
            </a:r>
            <a:r>
              <a:rPr lang="fa-IR" dirty="0">
                <a:latin typeface="Tahoma" panose="020B0604030504040204" pitchFamily="34" charset="0"/>
                <a:cs typeface="B Lotus" panose="00000400000000000000" pitchFamily="2" charset="-78"/>
              </a:rPr>
              <a:t> قرار میگیره و یکی دیگه از مفاهیم مهم در برنامه نویسی فانکشنال هستش.</a:t>
            </a:r>
          </a:p>
          <a:p>
            <a:pPr marL="0" indent="0" algn="r" rtl="1">
              <a:buNone/>
            </a:pPr>
            <a:r>
              <a:rPr lang="fa-IR" dirty="0">
                <a:solidFill>
                  <a:srgbClr val="FF0000"/>
                </a:solidFill>
                <a:latin typeface="Tahoma" panose="020B0604030504040204" pitchFamily="34" charset="0"/>
                <a:cs typeface="B Lotus" panose="00000400000000000000" pitchFamily="2" charset="-78"/>
              </a:rPr>
              <a:t>(این هم بدهی بعدی که حتما در موردش مطالعه میکنم)</a:t>
            </a:r>
            <a:endParaRPr lang="en-US" dirty="0">
              <a:solidFill>
                <a:srgbClr val="FF0000"/>
              </a:solidFill>
              <a:latin typeface="Tahoma" panose="020B0604030504040204" pitchFamily="34" charset="0"/>
              <a:cs typeface="B Lotus" panose="00000400000000000000" pitchFamily="2" charset="-78"/>
            </a:endParaRPr>
          </a:p>
        </p:txBody>
      </p:sp>
    </p:spTree>
    <p:extLst>
      <p:ext uri="{BB962C8B-B14F-4D97-AF65-F5344CB8AC3E}">
        <p14:creationId xmlns:p14="http://schemas.microsoft.com/office/powerpoint/2010/main" val="2879076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fa-IR" dirty="0"/>
              <a:t>در حاشیه کتاب</a:t>
            </a:r>
            <a:endParaRPr lang="en-US" dirty="0"/>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indent="0" algn="r" rtl="1">
              <a:buNone/>
            </a:pPr>
            <a:r>
              <a:rPr lang="en-US" b="1" dirty="0">
                <a:latin typeface="Tahoma" panose="020B0604030504040204" pitchFamily="34" charset="0"/>
                <a:cs typeface="B Lotus" panose="00000400000000000000" pitchFamily="2" charset="-78"/>
              </a:rPr>
              <a:t>lambda expressions</a:t>
            </a:r>
            <a:endParaRPr lang="fa-IR" b="1"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عبارات لامبدا همون توابع بی نام یا </a:t>
            </a:r>
            <a:r>
              <a:rPr lang="en-US" dirty="0">
                <a:latin typeface="Tahoma" panose="020B0604030504040204" pitchFamily="34" charset="0"/>
                <a:cs typeface="B Lotus" panose="00000400000000000000" pitchFamily="2" charset="-78"/>
              </a:rPr>
              <a:t>on the fly</a:t>
            </a:r>
            <a:r>
              <a:rPr lang="fa-IR" dirty="0">
                <a:latin typeface="Tahoma" panose="020B0604030504040204" pitchFamily="34" charset="0"/>
                <a:cs typeface="B Lotus" panose="00000400000000000000" pitchFamily="2" charset="-78"/>
              </a:rPr>
              <a:t> هستند که خیلی جاها بهمون کمک میکنه تا با کد کمتر به هدفمون برسیم.</a:t>
            </a:r>
          </a:p>
          <a:p>
            <a:pPr marL="0" indent="0" algn="r" rtl="1">
              <a:buNone/>
            </a:pPr>
            <a:r>
              <a:rPr lang="en-US" b="1" dirty="0">
                <a:latin typeface="Tahoma" panose="020B0604030504040204" pitchFamily="34" charset="0"/>
                <a:cs typeface="B Lotus" panose="00000400000000000000" pitchFamily="2" charset="-78"/>
              </a:rPr>
              <a:t>query expressions</a:t>
            </a:r>
            <a:endParaRPr lang="fa-IR" b="1"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این عبارات هم مشابه عبارات لامبدا برای پیدا کردن یک مقدار از یک لیست بهمون کمک میکنه، مثل این:</a:t>
            </a:r>
            <a:br>
              <a:rPr lang="fa-IR" dirty="0">
                <a:latin typeface="Tahoma" panose="020B0604030504040204" pitchFamily="34" charset="0"/>
                <a:cs typeface="B Lotus" panose="00000400000000000000" pitchFamily="2" charset="-78"/>
              </a:rPr>
            </a:br>
            <a:endParaRPr lang="fa-IR" dirty="0">
              <a:latin typeface="Tahoma" panose="020B0604030504040204" pitchFamily="34" charset="0"/>
              <a:cs typeface="B Lotus" panose="00000400000000000000" pitchFamily="2" charset="-78"/>
            </a:endParaRPr>
          </a:p>
        </p:txBody>
      </p:sp>
      <p:pic>
        <p:nvPicPr>
          <p:cNvPr id="5" name="Picture 4">
            <a:extLst>
              <a:ext uri="{FF2B5EF4-FFF2-40B4-BE49-F238E27FC236}">
                <a16:creationId xmlns:a16="http://schemas.microsoft.com/office/drawing/2014/main" id="{5DBE8A26-C386-5369-D79F-F6149D9DE022}"/>
              </a:ext>
            </a:extLst>
          </p:cNvPr>
          <p:cNvPicPr>
            <a:picLocks noChangeAspect="1"/>
          </p:cNvPicPr>
          <p:nvPr/>
        </p:nvPicPr>
        <p:blipFill>
          <a:blip r:embed="rId2"/>
          <a:stretch>
            <a:fillRect/>
          </a:stretch>
        </p:blipFill>
        <p:spPr>
          <a:xfrm>
            <a:off x="792767" y="4211255"/>
            <a:ext cx="4250461" cy="1504894"/>
          </a:xfrm>
          <a:prstGeom prst="rect">
            <a:avLst/>
          </a:prstGeom>
        </p:spPr>
      </p:pic>
    </p:spTree>
    <p:extLst>
      <p:ext uri="{BB962C8B-B14F-4D97-AF65-F5344CB8AC3E}">
        <p14:creationId xmlns:p14="http://schemas.microsoft.com/office/powerpoint/2010/main" val="1781085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Type Safety</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a:xfrm>
            <a:off x="677334" y="2160589"/>
            <a:ext cx="8596668" cy="4216399"/>
          </a:xfrm>
        </p:spPr>
        <p:txBody>
          <a:bodyPr>
            <a:normAutofit/>
          </a:bodyPr>
          <a:lstStyle/>
          <a:p>
            <a:pPr marL="0" indent="0" algn="l">
              <a:buNone/>
            </a:pPr>
            <a:r>
              <a:rPr lang="en-US" dirty="0">
                <a:latin typeface="Tahoma" panose="020B0604030504040204" pitchFamily="34" charset="0"/>
                <a:cs typeface="B Lotus" panose="00000400000000000000" pitchFamily="2" charset="-78"/>
              </a:rPr>
              <a:t>C# is primarily a type-safe language, meaning that instances of types can interact only through protocols they define, thereby ensuring each type’s internal consistency. For instance, C# prevents you from interacting with a string type as though it were an integer type.</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سی شارپ یک زبان </a:t>
            </a:r>
            <a:r>
              <a:rPr lang="en-US" dirty="0">
                <a:latin typeface="Tahoma" panose="020B0604030504040204" pitchFamily="34" charset="0"/>
                <a:cs typeface="B Lotus" panose="00000400000000000000" pitchFamily="2" charset="-78"/>
              </a:rPr>
              <a:t>type-safe</a:t>
            </a:r>
            <a:r>
              <a:rPr lang="fa-IR" dirty="0">
                <a:latin typeface="Tahoma" panose="020B0604030504040204" pitchFamily="34" charset="0"/>
                <a:cs typeface="B Lotus" panose="00000400000000000000" pitchFamily="2" charset="-78"/>
              </a:rPr>
              <a:t> هستش، یعنی نوع های داده ای فقط از طریق یک سری پروتکل تعریف شده میتونند باهم تعامل داشته باشند. (در کل یعنی نوع ها در سی شارپ ثبات دارند و به راحتی تغییر نمیکنند). مثلا در سی شارپ شما اگه بخواهید با یک نوع داده </a:t>
            </a:r>
            <a:r>
              <a:rPr lang="en-US" dirty="0">
                <a:latin typeface="Tahoma" panose="020B0604030504040204" pitchFamily="34" charset="0"/>
                <a:cs typeface="B Lotus" panose="00000400000000000000" pitchFamily="2" charset="-78"/>
              </a:rPr>
              <a:t>string</a:t>
            </a:r>
            <a:r>
              <a:rPr lang="fa-IR" dirty="0">
                <a:latin typeface="Tahoma" panose="020B0604030504040204" pitchFamily="34" charset="0"/>
                <a:cs typeface="B Lotus" panose="00000400000000000000" pitchFamily="2" charset="-78"/>
              </a:rPr>
              <a:t> شبیه به داده عددی رفتار کنید، جلوتون گرفته میشه(به خطا میخورید).</a:t>
            </a:r>
          </a:p>
        </p:txBody>
      </p:sp>
    </p:spTree>
    <p:extLst>
      <p:ext uri="{BB962C8B-B14F-4D97-AF65-F5344CB8AC3E}">
        <p14:creationId xmlns:p14="http://schemas.microsoft.com/office/powerpoint/2010/main" val="2370371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Type Safety</a:t>
            </a:r>
            <a:br>
              <a:rPr lang="fa-IR" dirty="0"/>
            </a:br>
            <a:r>
              <a:rPr lang="en-US" dirty="0">
                <a:latin typeface="Tahoma" panose="020B0604030504040204" pitchFamily="34" charset="0"/>
                <a:cs typeface="B Lotus" panose="00000400000000000000" pitchFamily="2" charset="-78"/>
              </a:rPr>
              <a:t>C# supports static typing</a:t>
            </a:r>
            <a:endParaRPr lang="en-US" dirty="0"/>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indent="0" algn="l">
              <a:buNone/>
            </a:pPr>
            <a:r>
              <a:rPr lang="en-US" dirty="0">
                <a:latin typeface="Tahoma" panose="020B0604030504040204" pitchFamily="34" charset="0"/>
                <a:cs typeface="B Lotus" panose="00000400000000000000" pitchFamily="2" charset="-78"/>
              </a:rPr>
              <a:t>More specifically, C# supports static typing, meaning that the language enforces type safety at compile time. This is in addition to type safety being enforced at runtime.</a:t>
            </a:r>
          </a:p>
          <a:p>
            <a:pPr marL="0" indent="0" algn="r" rtl="1">
              <a:buNone/>
            </a:pPr>
            <a:r>
              <a:rPr lang="fa-IR" dirty="0">
                <a:latin typeface="Tahoma" panose="020B0604030504040204" pitchFamily="34" charset="0"/>
                <a:cs typeface="B Lotus" panose="00000400000000000000" pitchFamily="2" charset="-78"/>
              </a:rPr>
              <a:t>سی شارپ نوع داده رو همون موقع کامپایل چک میکنه و اگه اشتباه تعریف شده باشه جلوتونو میگیره.</a:t>
            </a:r>
          </a:p>
          <a:p>
            <a:pPr marL="0" indent="0" algn="l">
              <a:buNone/>
            </a:pPr>
            <a:endParaRPr lang="fa-IR" dirty="0">
              <a:latin typeface="Tahoma" panose="020B0604030504040204" pitchFamily="34" charset="0"/>
              <a:cs typeface="B Lotus" panose="00000400000000000000" pitchFamily="2" charset="-78"/>
            </a:endParaRPr>
          </a:p>
          <a:p>
            <a:pPr marL="0" indent="0" algn="l">
              <a:buNone/>
            </a:pPr>
            <a:r>
              <a:rPr lang="en-US" dirty="0">
                <a:latin typeface="Tahoma" panose="020B0604030504040204" pitchFamily="34" charset="0"/>
                <a:cs typeface="B Lotus" panose="00000400000000000000" pitchFamily="2" charset="-78"/>
              </a:rPr>
              <a:t>Static typing eliminates a large class of errors before a program is even run.</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این ویژگی باعث میشه جلوی خیلی از خطاها قبل از اجرای برنامه گرفته بشه.</a:t>
            </a:r>
          </a:p>
          <a:p>
            <a:pPr marL="0" indent="0" algn="l">
              <a:buNone/>
            </a:pPr>
            <a:r>
              <a:rPr lang="en-US" dirty="0">
                <a:latin typeface="Tahoma" panose="020B0604030504040204" pitchFamily="34" charset="0"/>
                <a:cs typeface="B Lotus" panose="00000400000000000000" pitchFamily="2" charset="-78"/>
              </a:rPr>
              <a:t>It shifts the burden away from runtime unit tests onto the compiler to verify that all the types in a program fit together correctly. </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به عبارتی مسوولیت رو از گردن </a:t>
            </a:r>
            <a:r>
              <a:rPr lang="en-US" dirty="0">
                <a:latin typeface="Tahoma" panose="020B0604030504040204" pitchFamily="34" charset="0"/>
                <a:cs typeface="B Lotus" panose="00000400000000000000" pitchFamily="2" charset="-78"/>
              </a:rPr>
              <a:t>runtime</a:t>
            </a:r>
            <a:r>
              <a:rPr lang="fa-IR" dirty="0">
                <a:latin typeface="Tahoma" panose="020B0604030504040204" pitchFamily="34" charset="0"/>
                <a:cs typeface="B Lotus" panose="00000400000000000000" pitchFamily="2" charset="-78"/>
              </a:rPr>
              <a:t> برمیداره و میده به کامپایلر تا صحت استفاده از نوع ها رو چک کنه.</a:t>
            </a:r>
          </a:p>
        </p:txBody>
      </p:sp>
    </p:spTree>
    <p:extLst>
      <p:ext uri="{BB962C8B-B14F-4D97-AF65-F5344CB8AC3E}">
        <p14:creationId xmlns:p14="http://schemas.microsoft.com/office/powerpoint/2010/main" val="772202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Type Safety</a:t>
            </a:r>
            <a:br>
              <a:rPr lang="fa-IR" dirty="0"/>
            </a:br>
            <a:r>
              <a:rPr lang="en-US" dirty="0">
                <a:latin typeface="Tahoma" panose="020B0604030504040204" pitchFamily="34" charset="0"/>
                <a:cs typeface="B Lotus" panose="00000400000000000000" pitchFamily="2" charset="-78"/>
              </a:rPr>
              <a:t>C# supports static typing</a:t>
            </a:r>
            <a:endParaRPr lang="en-US" dirty="0"/>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indent="0" algn="l">
              <a:buNone/>
            </a:pPr>
            <a:r>
              <a:rPr lang="en-US" dirty="0">
                <a:latin typeface="Tahoma" panose="020B0604030504040204" pitchFamily="34" charset="0"/>
                <a:cs typeface="B Lotus" panose="00000400000000000000" pitchFamily="2" charset="-78"/>
              </a:rPr>
              <a:t>This makes large programs much easier to manage, more predictable, and more robust.</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این باعث میشه مدیریت برنامه های بزرگ راحت تر و قابل پیش بینی تر بشه و برنامه مستحکم تر بشه.</a:t>
            </a:r>
          </a:p>
          <a:p>
            <a:pPr marL="0" indent="0" algn="l">
              <a:buNone/>
            </a:pPr>
            <a:r>
              <a:rPr lang="en-US" dirty="0">
                <a:latin typeface="Tahoma" panose="020B0604030504040204" pitchFamily="34" charset="0"/>
                <a:cs typeface="B Lotus" panose="00000400000000000000" pitchFamily="2" charset="-78"/>
              </a:rPr>
              <a:t>Furthermore, static typing allows tools such as IntelliSense in Visual Studio to help you write a program because it knows for a given variable what type it is, and hence what methods you can call on that variable.</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همچنین این ویژگی باعث میشه تا ابزارهایی به وجود بیاند که تو نوشتن کد بهمون کمک کنند مثل </a:t>
            </a:r>
            <a:r>
              <a:rPr lang="en-US" dirty="0">
                <a:latin typeface="Tahoma" panose="020B0604030504040204" pitchFamily="34" charset="0"/>
                <a:cs typeface="B Lotus" panose="00000400000000000000" pitchFamily="2" charset="-78"/>
              </a:rPr>
              <a:t>IntelliSense</a:t>
            </a:r>
            <a:r>
              <a:rPr lang="fa-IR" dirty="0">
                <a:latin typeface="Tahoma" panose="020B0604030504040204" pitchFamily="34" charset="0"/>
                <a:cs typeface="B Lotus" panose="00000400000000000000" pitchFamily="2" charset="-78"/>
              </a:rPr>
              <a:t> در ویژوال استودیو(مثلا یه متد مشخصه چه نوع متغیری میخواد پس ویژوال استودیو میتونه درست پیشنهاد بده).</a:t>
            </a:r>
          </a:p>
          <a:p>
            <a:pPr marL="0" indent="0" algn="l">
              <a:buNone/>
            </a:pPr>
            <a:r>
              <a:rPr lang="en-US" dirty="0">
                <a:latin typeface="Tahoma" panose="020B0604030504040204" pitchFamily="34" charset="0"/>
                <a:cs typeface="B Lotus" panose="00000400000000000000" pitchFamily="2" charset="-78"/>
              </a:rPr>
              <a:t>Such tools can also identify everywhere in your program that a variable, type, or method is used, allowing for reliable refactoring.</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همچنین ریفکتور هم راحت میشه(مثلا با تغییر نوع یک متغیر هرجا ازش استفاده کردیم خطا میده و باید اصلاح کنیم).</a:t>
            </a:r>
          </a:p>
        </p:txBody>
      </p:sp>
    </p:spTree>
    <p:extLst>
      <p:ext uri="{BB962C8B-B14F-4D97-AF65-F5344CB8AC3E}">
        <p14:creationId xmlns:p14="http://schemas.microsoft.com/office/powerpoint/2010/main" val="3226055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strongly typed </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indent="0" algn="l">
              <a:buNone/>
            </a:pPr>
            <a:r>
              <a:rPr lang="en-US" dirty="0">
                <a:latin typeface="Tahoma" panose="020B0604030504040204" pitchFamily="34" charset="0"/>
                <a:cs typeface="B Lotus" panose="00000400000000000000" pitchFamily="2" charset="-78"/>
              </a:rPr>
              <a:t>C# is also called a strongly typed language because its type rules are strictly enforced (whether statically or at runtime). For instance, you cannot call a function that’s designed to accept an integer with a floating-point number, unless you first explicitly convert the floating-point number to an integer. This helps prevent mistakes.</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سی شارپ رو به عنوان یک زبان </a:t>
            </a:r>
            <a:r>
              <a:rPr lang="en-US" dirty="0">
                <a:latin typeface="Tahoma" panose="020B0604030504040204" pitchFamily="34" charset="0"/>
                <a:cs typeface="B Lotus" panose="00000400000000000000" pitchFamily="2" charset="-78"/>
              </a:rPr>
              <a:t>strongly type</a:t>
            </a:r>
            <a:r>
              <a:rPr lang="fa-IR" dirty="0">
                <a:latin typeface="Tahoma" panose="020B0604030504040204" pitchFamily="34" charset="0"/>
                <a:cs typeface="B Lotus" panose="00000400000000000000" pitchFamily="2" charset="-78"/>
              </a:rPr>
              <a:t> هم میشناسند، چرا که قوانین نوع ها در آن اجرا شده است. چه به صورت ثابت(موقع کامپایل) و چه در موقع اجرا. برای مثال شما نمیتونید یک </a:t>
            </a:r>
            <a:r>
              <a:rPr lang="en-US" dirty="0">
                <a:latin typeface="Tahoma" panose="020B0604030504040204" pitchFamily="34" charset="0"/>
                <a:cs typeface="B Lotus" panose="00000400000000000000" pitchFamily="2" charset="-78"/>
              </a:rPr>
              <a:t>function</a:t>
            </a:r>
            <a:r>
              <a:rPr lang="fa-IR" dirty="0">
                <a:latin typeface="Tahoma" panose="020B0604030504040204" pitchFamily="34" charset="0"/>
                <a:cs typeface="B Lotus" panose="00000400000000000000" pitchFamily="2" charset="-78"/>
              </a:rPr>
              <a:t> که برای دریافت پارامتری از جنس عدد صحیح طارحی شده رو با پارامتر عدد اعشاری فراخوانی کنید. مگر اینکه اول عدد اعشاری رو به عدد صحیح تبدیل کنید. این جلوی بسیاری از اشتباهات رو میگیره.</a:t>
            </a:r>
          </a:p>
        </p:txBody>
      </p:sp>
    </p:spTree>
    <p:extLst>
      <p:ext uri="{BB962C8B-B14F-4D97-AF65-F5344CB8AC3E}">
        <p14:creationId xmlns:p14="http://schemas.microsoft.com/office/powerpoint/2010/main" val="1250359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Dynamic Types</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indent="0" algn="l">
              <a:buNone/>
            </a:pPr>
            <a:r>
              <a:rPr lang="en-US" dirty="0">
                <a:latin typeface="Tahoma" panose="020B0604030504040204" pitchFamily="34" charset="0"/>
                <a:cs typeface="B Lotus" panose="00000400000000000000" pitchFamily="2" charset="-78"/>
              </a:rPr>
              <a:t>C# also allows parts of your code to be dynamically typed via the dynamic keyword. However, C# remains a predominantly statically typed language.</a:t>
            </a:r>
          </a:p>
          <a:p>
            <a:pPr marL="0" indent="0" algn="l">
              <a:buNone/>
            </a:pPr>
            <a:endParaRPr lang="en-US"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البته که سی شارپ این اجازه رو به شما میده که بخشی از کدتون رو با نوع داینامیک یا غیر استاتیک باشه. این امکان با کلمه کلیدی </a:t>
            </a:r>
            <a:r>
              <a:rPr lang="en-US" dirty="0">
                <a:latin typeface="Tahoma" panose="020B0604030504040204" pitchFamily="34" charset="0"/>
                <a:cs typeface="B Lotus" panose="00000400000000000000" pitchFamily="2" charset="-78"/>
              </a:rPr>
              <a:t>dynamic</a:t>
            </a:r>
            <a:r>
              <a:rPr lang="fa-IR" dirty="0">
                <a:latin typeface="Tahoma" panose="020B0604030504040204" pitchFamily="34" charset="0"/>
                <a:cs typeface="B Lotus" panose="00000400000000000000" pitchFamily="2" charset="-78"/>
              </a:rPr>
              <a:t> امکان پذیر است. هرچند سی شارپ رو همچنان به عنوان یک زبان</a:t>
            </a:r>
            <a:r>
              <a:rPr lang="en-US" dirty="0">
                <a:latin typeface="Tahoma" panose="020B0604030504040204" pitchFamily="34" charset="0"/>
                <a:cs typeface="B Lotus" panose="00000400000000000000" pitchFamily="2" charset="-78"/>
              </a:rPr>
              <a:t>statically typed </a:t>
            </a:r>
            <a:r>
              <a:rPr lang="fa-IR" dirty="0">
                <a:latin typeface="Tahoma" panose="020B0604030504040204" pitchFamily="34" charset="0"/>
                <a:cs typeface="B Lotus" panose="00000400000000000000" pitchFamily="2" charset="-78"/>
              </a:rPr>
              <a:t> میشناسیم.</a:t>
            </a:r>
          </a:p>
        </p:txBody>
      </p:sp>
    </p:spTree>
    <p:extLst>
      <p:ext uri="{BB962C8B-B14F-4D97-AF65-F5344CB8AC3E}">
        <p14:creationId xmlns:p14="http://schemas.microsoft.com/office/powerpoint/2010/main" val="2616861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fa-IR" dirty="0"/>
              <a:t>مدیریت حافظه</a:t>
            </a:r>
            <a:br>
              <a:rPr lang="fa-IR" dirty="0"/>
            </a:br>
            <a:r>
              <a:rPr lang="en-US" dirty="0">
                <a:latin typeface="Tahoma" panose="020B0604030504040204" pitchFamily="34" charset="0"/>
                <a:cs typeface="B Lotus" panose="00000400000000000000" pitchFamily="2" charset="-78"/>
              </a:rPr>
              <a:t>garbage collector</a:t>
            </a:r>
            <a:endParaRPr lang="en-US" dirty="0"/>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indent="0" algn="l">
              <a:buNone/>
            </a:pPr>
            <a:r>
              <a:rPr lang="en-US" dirty="0">
                <a:latin typeface="Tahoma" panose="020B0604030504040204" pitchFamily="34" charset="0"/>
                <a:cs typeface="B Lotus" panose="00000400000000000000" pitchFamily="2" charset="-78"/>
              </a:rPr>
              <a:t>C# relies on the runtime to perform automatic memory management. </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سی شارپ برای مدیریت خودکار حافظه به زمان اجرا یا </a:t>
            </a:r>
            <a:r>
              <a:rPr lang="en-US" dirty="0">
                <a:latin typeface="Tahoma" panose="020B0604030504040204" pitchFamily="34" charset="0"/>
                <a:cs typeface="B Lotus" panose="00000400000000000000" pitchFamily="2" charset="-78"/>
              </a:rPr>
              <a:t>runtime</a:t>
            </a:r>
            <a:r>
              <a:rPr lang="fa-IR" dirty="0">
                <a:latin typeface="Tahoma" panose="020B0604030504040204" pitchFamily="34" charset="0"/>
                <a:cs typeface="B Lotus" panose="00000400000000000000" pitchFamily="2" charset="-78"/>
              </a:rPr>
              <a:t> وابسته است. </a:t>
            </a:r>
          </a:p>
          <a:p>
            <a:pPr marL="0" indent="0" algn="l">
              <a:buNone/>
            </a:pPr>
            <a:r>
              <a:rPr lang="en-US" dirty="0">
                <a:latin typeface="Tahoma" panose="020B0604030504040204" pitchFamily="34" charset="0"/>
                <a:cs typeface="B Lotus" panose="00000400000000000000" pitchFamily="2" charset="-78"/>
              </a:rPr>
              <a:t>The Common Language Runtime has a garbage collector that executes as part of your program, reclaiming memory for objects that are no longer referenced. </a:t>
            </a:r>
            <a:endParaRPr lang="fa-IR" dirty="0">
              <a:latin typeface="Tahoma" panose="020B0604030504040204" pitchFamily="34" charset="0"/>
              <a:cs typeface="B Lotus" panose="00000400000000000000" pitchFamily="2" charset="-78"/>
            </a:endParaRPr>
          </a:p>
          <a:p>
            <a:pPr marL="0" indent="0" algn="r" rtl="1">
              <a:buNone/>
            </a:pPr>
            <a:r>
              <a:rPr lang="en-US" dirty="0">
                <a:latin typeface="Tahoma" panose="020B0604030504040204" pitchFamily="34" charset="0"/>
                <a:cs typeface="B Lotus" panose="00000400000000000000" pitchFamily="2" charset="-78"/>
              </a:rPr>
              <a:t>CLR</a:t>
            </a:r>
            <a:r>
              <a:rPr lang="fa-IR" dirty="0">
                <a:latin typeface="Tahoma" panose="020B0604030504040204" pitchFamily="34" charset="0"/>
                <a:cs typeface="B Lotus" panose="00000400000000000000" pitchFamily="2" charset="-78"/>
              </a:rPr>
              <a:t> یا زبان مشترک زمان اجرا(چه ترجمه بدی) یک زباله جمع کن (</a:t>
            </a:r>
            <a:r>
              <a:rPr lang="en-US" dirty="0">
                <a:latin typeface="Tahoma" panose="020B0604030504040204" pitchFamily="34" charset="0"/>
                <a:cs typeface="B Lotus" panose="00000400000000000000" pitchFamily="2" charset="-78"/>
              </a:rPr>
              <a:t>garbage collector</a:t>
            </a:r>
            <a:r>
              <a:rPr lang="fa-IR" dirty="0">
                <a:latin typeface="Tahoma" panose="020B0604030504040204" pitchFamily="34" charset="0"/>
                <a:cs typeface="B Lotus" panose="00000400000000000000" pitchFamily="2" charset="-78"/>
              </a:rPr>
              <a:t>) داره که به عنوان بخشی از برنامه شما اجرا میشه تا حافظه رو از آبجکتهایی که دیگه رفرنس ندارند پس بگیره.</a:t>
            </a:r>
          </a:p>
          <a:p>
            <a:pPr marL="0" indent="0" algn="l">
              <a:buNone/>
            </a:pPr>
            <a:r>
              <a:rPr lang="en-US" dirty="0">
                <a:latin typeface="Tahoma" panose="020B0604030504040204" pitchFamily="34" charset="0"/>
                <a:cs typeface="B Lotus" panose="00000400000000000000" pitchFamily="2" charset="-78"/>
              </a:rPr>
              <a:t>This frees programmers from explicitly deallocating the memory for an object, eliminating the problem of incorrect pointers encountered in languages such as C++.</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این ویژگی برنامه نویس ها رو از آزادسازی دستی حافظه نجات میده و مشکل پوینترهای اشتباه رو که در زبانهایی مثل </a:t>
            </a:r>
            <a:r>
              <a:rPr lang="en-US" dirty="0" err="1">
                <a:latin typeface="Tahoma" panose="020B0604030504040204" pitchFamily="34" charset="0"/>
                <a:cs typeface="B Lotus" panose="00000400000000000000" pitchFamily="2" charset="-78"/>
              </a:rPr>
              <a:t>c++</a:t>
            </a:r>
            <a:r>
              <a:rPr lang="fa-IR" dirty="0">
                <a:latin typeface="Tahoma" panose="020B0604030504040204" pitchFamily="34" charset="0"/>
                <a:cs typeface="B Lotus" panose="00000400000000000000" pitchFamily="2" charset="-78"/>
              </a:rPr>
              <a:t> رخ میداد از بین میبره.</a:t>
            </a:r>
          </a:p>
        </p:txBody>
      </p:sp>
    </p:spTree>
    <p:extLst>
      <p:ext uri="{BB962C8B-B14F-4D97-AF65-F5344CB8AC3E}">
        <p14:creationId xmlns:p14="http://schemas.microsoft.com/office/powerpoint/2010/main" val="289567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fa-IR" dirty="0"/>
              <a:t>معرفی سی شارپ</a:t>
            </a:r>
            <a:endParaRPr lang="en-US" dirty="0"/>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C# is a general-purpose, type-safe, object-oriented programming language. </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fa-IR" sz="2400" kern="100" dirty="0">
                <a:effectLst/>
                <a:latin typeface="Tahoma" panose="020B0604030504040204" pitchFamily="34" charset="0"/>
                <a:ea typeface="Calibri" panose="020F0502020204030204" pitchFamily="34" charset="0"/>
                <a:cs typeface="B Lotus" panose="00000400000000000000" pitchFamily="2" charset="-78"/>
              </a:rPr>
              <a:t>سه ویژگی اصلی سی شارپ عبارتند از:</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lvl="2" algn="r" rtl="1">
              <a:lnSpc>
                <a:spcPct val="107000"/>
              </a:lnSpc>
              <a:spcBef>
                <a:spcPts val="0"/>
              </a:spcBef>
              <a:spcAft>
                <a:spcPts val="800"/>
              </a:spcAft>
              <a:buFont typeface="Arial" panose="020B0604020202020204" pitchFamily="34" charset="0"/>
              <a:buChar char="•"/>
            </a:pPr>
            <a:r>
              <a:rPr lang="fa-IR" sz="2200" kern="100" dirty="0">
                <a:effectLst/>
                <a:latin typeface="Tahoma" panose="020B0604030504040204" pitchFamily="34" charset="0"/>
                <a:ea typeface="Calibri" panose="020F0502020204030204" pitchFamily="34" charset="0"/>
                <a:cs typeface="B Lotus" panose="00000400000000000000" pitchFamily="2" charset="-78"/>
              </a:rPr>
              <a:t>همه منظوره</a:t>
            </a:r>
            <a:endParaRPr lang="en-US" sz="2200" kern="100" dirty="0">
              <a:effectLst/>
              <a:latin typeface="Calibri" panose="020F0502020204030204" pitchFamily="34" charset="0"/>
              <a:ea typeface="Calibri" panose="020F0502020204030204" pitchFamily="34" charset="0"/>
              <a:cs typeface="Arial" panose="020B0604020202020204" pitchFamily="34" charset="0"/>
            </a:endParaRPr>
          </a:p>
          <a:p>
            <a:pPr lvl="2" algn="r" rtl="1">
              <a:lnSpc>
                <a:spcPct val="107000"/>
              </a:lnSpc>
              <a:spcBef>
                <a:spcPts val="0"/>
              </a:spcBef>
              <a:spcAft>
                <a:spcPts val="800"/>
              </a:spcAft>
              <a:buFont typeface="Arial" panose="020B0604020202020204" pitchFamily="34" charset="0"/>
              <a:buChar char="•"/>
            </a:pPr>
            <a:r>
              <a:rPr lang="en-US" sz="2200" kern="100" dirty="0">
                <a:effectLst/>
                <a:latin typeface="Tahoma" panose="020B0604030504040204" pitchFamily="34" charset="0"/>
                <a:ea typeface="Calibri" panose="020F0502020204030204" pitchFamily="34" charset="0"/>
                <a:cs typeface="B Lotus" panose="00000400000000000000" pitchFamily="2" charset="-78"/>
              </a:rPr>
              <a:t>Type Safe </a:t>
            </a:r>
            <a:r>
              <a:rPr lang="en-US" sz="2200" kern="100" dirty="0">
                <a:effectLst/>
                <a:latin typeface="B Lotus" panose="00000400000000000000" pitchFamily="2" charset="-78"/>
                <a:ea typeface="Calibri" panose="020F0502020204030204" pitchFamily="34" charset="0"/>
                <a:cs typeface="Arial" panose="020B0604020202020204" pitchFamily="34" charset="0"/>
              </a:rPr>
              <a:t> </a:t>
            </a:r>
            <a:endParaRPr lang="en-US" sz="2200" kern="100" dirty="0">
              <a:effectLst/>
              <a:latin typeface="Calibri" panose="020F0502020204030204" pitchFamily="34" charset="0"/>
              <a:ea typeface="Calibri" panose="020F0502020204030204" pitchFamily="34" charset="0"/>
              <a:cs typeface="Arial" panose="020B0604020202020204" pitchFamily="34" charset="0"/>
            </a:endParaRPr>
          </a:p>
          <a:p>
            <a:pPr lvl="2" algn="r" rtl="1">
              <a:lnSpc>
                <a:spcPct val="107000"/>
              </a:lnSpc>
              <a:spcBef>
                <a:spcPts val="0"/>
              </a:spcBef>
              <a:spcAft>
                <a:spcPts val="800"/>
              </a:spcAft>
              <a:buFont typeface="Arial" panose="020B0604020202020204" pitchFamily="34" charset="0"/>
              <a:buChar char="•"/>
            </a:pPr>
            <a:r>
              <a:rPr lang="fa-IR" sz="2200" kern="100" dirty="0">
                <a:effectLst/>
                <a:latin typeface="Tahoma" panose="020B0604030504040204" pitchFamily="34" charset="0"/>
                <a:ea typeface="Calibri" panose="020F0502020204030204" pitchFamily="34" charset="0"/>
                <a:cs typeface="B Lotus" panose="00000400000000000000" pitchFamily="2" charset="-78"/>
              </a:rPr>
              <a:t>شی گرا</a:t>
            </a:r>
            <a:endParaRPr lang="en-US" sz="2200" dirty="0"/>
          </a:p>
        </p:txBody>
      </p:sp>
    </p:spTree>
    <p:extLst>
      <p:ext uri="{BB962C8B-B14F-4D97-AF65-F5344CB8AC3E}">
        <p14:creationId xmlns:p14="http://schemas.microsoft.com/office/powerpoint/2010/main" val="159184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fa-IR" dirty="0"/>
              <a:t>مدیریت حافظه</a:t>
            </a:r>
            <a:br>
              <a:rPr lang="fa-IR" dirty="0"/>
            </a:br>
            <a:r>
              <a:rPr lang="en-US" dirty="0">
                <a:latin typeface="Tahoma" panose="020B0604030504040204" pitchFamily="34" charset="0"/>
                <a:cs typeface="B Lotus" panose="00000400000000000000" pitchFamily="2" charset="-78"/>
              </a:rPr>
              <a:t>unsafe keyword</a:t>
            </a:r>
            <a:endParaRPr lang="en-US" dirty="0"/>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a:xfrm>
            <a:off x="4975668" y="2055814"/>
            <a:ext cx="4306714" cy="4087811"/>
          </a:xfrm>
        </p:spPr>
        <p:txBody>
          <a:bodyPr>
            <a:normAutofit/>
          </a:bodyPr>
          <a:lstStyle/>
          <a:p>
            <a:pPr marL="0" indent="0" algn="l">
              <a:buNone/>
            </a:pPr>
            <a:r>
              <a:rPr lang="en-US" dirty="0">
                <a:latin typeface="Tahoma" panose="020B0604030504040204" pitchFamily="34" charset="0"/>
                <a:cs typeface="B Lotus" panose="00000400000000000000" pitchFamily="2" charset="-78"/>
              </a:rPr>
              <a:t>C# does not eliminate pointers: it merely makes them unnecessary for most programming tasks. </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سی شارپ پوینترها رو حذف نمیکنه، در اصل کاری میکنه که دیگه نشه از اونها توی بیشتر جاهای کد استفاده کرد.</a:t>
            </a:r>
          </a:p>
          <a:p>
            <a:pPr marL="0" indent="0" algn="l">
              <a:buNone/>
            </a:pPr>
            <a:r>
              <a:rPr lang="en-US" dirty="0">
                <a:latin typeface="Tahoma" panose="020B0604030504040204" pitchFamily="34" charset="0"/>
                <a:cs typeface="B Lotus" panose="00000400000000000000" pitchFamily="2" charset="-78"/>
              </a:rPr>
              <a:t>For performance-critical hotspots and interoperability, pointers and explicit memory allocation is permitted in blocks that are marked unsafe.</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میگه اگه لازم داشتید میتونید با کلمه کلیدی </a:t>
            </a:r>
            <a:r>
              <a:rPr lang="en-US" dirty="0">
                <a:latin typeface="Tahoma" panose="020B0604030504040204" pitchFamily="34" charset="0"/>
                <a:cs typeface="B Lotus" panose="00000400000000000000" pitchFamily="2" charset="-78"/>
              </a:rPr>
              <a:t>unsafe</a:t>
            </a:r>
            <a:r>
              <a:rPr lang="fa-IR" dirty="0">
                <a:latin typeface="Tahoma" panose="020B0604030504040204" pitchFamily="34" charset="0"/>
                <a:cs typeface="B Lotus" panose="00000400000000000000" pitchFamily="2" charset="-78"/>
              </a:rPr>
              <a:t> به اون جاهایی از حافظه که در حالت معمول نمیشه دسترسی داشته باشید، اینو ببینید:</a:t>
            </a:r>
            <a:br>
              <a:rPr lang="fa-IR" dirty="0">
                <a:latin typeface="Tahoma" panose="020B0604030504040204" pitchFamily="34" charset="0"/>
                <a:cs typeface="B Lotus" panose="00000400000000000000" pitchFamily="2" charset="-78"/>
              </a:rPr>
            </a:br>
            <a:endParaRPr lang="fa-IR" dirty="0">
              <a:latin typeface="Tahoma" panose="020B0604030504040204" pitchFamily="34" charset="0"/>
              <a:cs typeface="B Lotus" panose="00000400000000000000" pitchFamily="2" charset="-78"/>
            </a:endParaRPr>
          </a:p>
        </p:txBody>
      </p:sp>
      <p:pic>
        <p:nvPicPr>
          <p:cNvPr id="6" name="Picture 5">
            <a:extLst>
              <a:ext uri="{FF2B5EF4-FFF2-40B4-BE49-F238E27FC236}">
                <a16:creationId xmlns:a16="http://schemas.microsoft.com/office/drawing/2014/main" id="{A4F1ECB2-FC7A-9A76-5F1D-0FEEBAF44F6D}"/>
              </a:ext>
            </a:extLst>
          </p:cNvPr>
          <p:cNvPicPr>
            <a:picLocks noChangeAspect="1"/>
          </p:cNvPicPr>
          <p:nvPr/>
        </p:nvPicPr>
        <p:blipFill>
          <a:blip r:embed="rId2"/>
          <a:stretch>
            <a:fillRect/>
          </a:stretch>
        </p:blipFill>
        <p:spPr>
          <a:xfrm>
            <a:off x="279499" y="2369326"/>
            <a:ext cx="4643782" cy="3221849"/>
          </a:xfrm>
          <a:prstGeom prst="rect">
            <a:avLst/>
          </a:prstGeom>
        </p:spPr>
      </p:pic>
    </p:spTree>
    <p:extLst>
      <p:ext uri="{BB962C8B-B14F-4D97-AF65-F5344CB8AC3E}">
        <p14:creationId xmlns:p14="http://schemas.microsoft.com/office/powerpoint/2010/main" val="2613581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fa-IR" dirty="0"/>
              <a:t>پشتیبانی از پلتفرم ها</a:t>
            </a:r>
            <a:endParaRPr lang="en-US" dirty="0"/>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a:xfrm>
            <a:off x="677334" y="2160589"/>
            <a:ext cx="8596668" cy="4235449"/>
          </a:xfrm>
        </p:spPr>
        <p:txBody>
          <a:bodyPr>
            <a:normAutofit/>
          </a:bodyPr>
          <a:lstStyle/>
          <a:p>
            <a:pPr marL="0" indent="0" algn="l">
              <a:buNone/>
            </a:pPr>
            <a:r>
              <a:rPr lang="en-US" dirty="0">
                <a:latin typeface="Tahoma" panose="020B0604030504040204" pitchFamily="34" charset="0"/>
                <a:cs typeface="B Lotus" panose="00000400000000000000" pitchFamily="2" charset="-78"/>
              </a:rPr>
              <a:t>C# has runtimes that support the following platforms:</a:t>
            </a:r>
          </a:p>
          <a:p>
            <a:pPr marL="0" indent="0" algn="l">
              <a:buNone/>
            </a:pPr>
            <a:r>
              <a:rPr lang="en-US" dirty="0">
                <a:latin typeface="Tahoma" panose="020B0604030504040204" pitchFamily="34" charset="0"/>
                <a:cs typeface="B Lotus" panose="00000400000000000000" pitchFamily="2" charset="-78"/>
              </a:rPr>
              <a:t>Windows 7+ Desktop (for rich-client, web, server, and command-line applications)</a:t>
            </a:r>
          </a:p>
          <a:p>
            <a:pPr marL="0" indent="0" algn="l">
              <a:buNone/>
            </a:pPr>
            <a:r>
              <a:rPr lang="en-US" dirty="0">
                <a:latin typeface="Tahoma" panose="020B0604030504040204" pitchFamily="34" charset="0"/>
                <a:cs typeface="B Lotus" panose="00000400000000000000" pitchFamily="2" charset="-78"/>
              </a:rPr>
              <a:t>macOS (for web and command-line applications—and rich-client applications via Mac Catalyst)</a:t>
            </a:r>
          </a:p>
          <a:p>
            <a:pPr marL="0" indent="0" algn="l">
              <a:buNone/>
            </a:pPr>
            <a:r>
              <a:rPr lang="en-US" dirty="0">
                <a:latin typeface="Tahoma" panose="020B0604030504040204" pitchFamily="34" charset="0"/>
                <a:cs typeface="B Lotus" panose="00000400000000000000" pitchFamily="2" charset="-78"/>
              </a:rPr>
              <a:t>Linux (for web and command-line applications)</a:t>
            </a:r>
          </a:p>
          <a:p>
            <a:pPr marL="0" indent="0" algn="l">
              <a:buNone/>
            </a:pPr>
            <a:r>
              <a:rPr lang="en-US" dirty="0">
                <a:latin typeface="Tahoma" panose="020B0604030504040204" pitchFamily="34" charset="0"/>
                <a:cs typeface="B Lotus" panose="00000400000000000000" pitchFamily="2" charset="-78"/>
              </a:rPr>
              <a:t>Android and iOS (for mobile applications)</a:t>
            </a:r>
            <a:endParaRPr lang="fa-IR" dirty="0">
              <a:latin typeface="Tahoma" panose="020B0604030504040204" pitchFamily="34" charset="0"/>
              <a:cs typeface="B Lotus" panose="00000400000000000000" pitchFamily="2" charset="-78"/>
            </a:endParaRPr>
          </a:p>
          <a:p>
            <a:pPr marL="0" indent="0" algn="l">
              <a:buNone/>
            </a:pPr>
            <a:r>
              <a:rPr lang="en-US" dirty="0">
                <a:latin typeface="Tahoma" panose="020B0604030504040204" pitchFamily="34" charset="0"/>
                <a:cs typeface="B Lotus" panose="00000400000000000000" pitchFamily="2" charset="-78"/>
              </a:rPr>
              <a:t>Windows 10 devices (Xbox, Surface Hub, and HoloLens) via UWP</a:t>
            </a:r>
          </a:p>
          <a:p>
            <a:pPr marL="0" indent="0" algn="l">
              <a:buNone/>
            </a:pPr>
            <a:r>
              <a:rPr lang="en-US" dirty="0">
                <a:latin typeface="Tahoma" panose="020B0604030504040204" pitchFamily="34" charset="0"/>
                <a:cs typeface="B Lotus" panose="00000400000000000000" pitchFamily="2" charset="-78"/>
              </a:rPr>
              <a:t>There is also a technology called </a:t>
            </a:r>
            <a:r>
              <a:rPr lang="en-US" dirty="0" err="1">
                <a:latin typeface="Tahoma" panose="020B0604030504040204" pitchFamily="34" charset="0"/>
                <a:cs typeface="B Lotus" panose="00000400000000000000" pitchFamily="2" charset="-78"/>
              </a:rPr>
              <a:t>Blazor</a:t>
            </a:r>
            <a:r>
              <a:rPr lang="en-US" dirty="0">
                <a:latin typeface="Tahoma" panose="020B0604030504040204" pitchFamily="34" charset="0"/>
                <a:cs typeface="B Lotus" panose="00000400000000000000" pitchFamily="2" charset="-78"/>
              </a:rPr>
              <a:t> that can compile C# to web assembly that runs in a browser.</a:t>
            </a:r>
            <a:endParaRPr lang="fa-IR" dirty="0">
              <a:latin typeface="Tahoma" panose="020B0604030504040204" pitchFamily="34" charset="0"/>
              <a:cs typeface="B Lotus" panose="00000400000000000000" pitchFamily="2" charset="-78"/>
            </a:endParaRPr>
          </a:p>
          <a:p>
            <a:pPr marL="0" indent="0" algn="l">
              <a:buNone/>
            </a:pP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خلاصه اینکه رو اکثر پلتفرم های موجود قابل اجراست و مشکلی نداره باهاشون</a:t>
            </a:r>
          </a:p>
        </p:txBody>
      </p:sp>
    </p:spTree>
    <p:extLst>
      <p:ext uri="{BB962C8B-B14F-4D97-AF65-F5344CB8AC3E}">
        <p14:creationId xmlns:p14="http://schemas.microsoft.com/office/powerpoint/2010/main" val="981414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fa-IR" dirty="0"/>
              <a:t>هدف اصلی</a:t>
            </a:r>
            <a:endParaRPr lang="en-US" dirty="0"/>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The goal of the language is programmer productivity.</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ar-SA" sz="1800" kern="100" dirty="0">
                <a:effectLst/>
                <a:latin typeface="Tahoma" panose="020B0604030504040204" pitchFamily="34" charset="0"/>
                <a:ea typeface="Calibri" panose="020F0502020204030204" pitchFamily="34" charset="0"/>
                <a:cs typeface="B Lotus" panose="00000400000000000000" pitchFamily="2" charset="-78"/>
              </a:rPr>
              <a:t>هدف این زبان بهره وری برنامه نویس معرفی شده</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 To this end, C# balances simplicity, expressiveness, and performance.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ar-SA" sz="1800" kern="100" dirty="0">
                <a:effectLst/>
                <a:latin typeface="Tahoma" panose="020B0604030504040204" pitchFamily="34" charset="0"/>
                <a:ea typeface="Calibri" panose="020F0502020204030204" pitchFamily="34" charset="0"/>
                <a:cs typeface="B Lotus" panose="00000400000000000000" pitchFamily="2" charset="-78"/>
              </a:rPr>
              <a:t>و برای رسیدن به این هدف سه ویژگی زیر</a:t>
            </a:r>
            <a:r>
              <a:rPr lang="fa-IR" sz="1800" kern="100" dirty="0">
                <a:effectLst/>
                <a:latin typeface="Tahoma" panose="020B0604030504040204" pitchFamily="34" charset="0"/>
                <a:ea typeface="Calibri" panose="020F0502020204030204" pitchFamily="34" charset="0"/>
                <a:cs typeface="B Lotus" panose="00000400000000000000" pitchFamily="2" charset="-78"/>
              </a:rPr>
              <a:t> در نظر گرفته شده</a:t>
            </a:r>
            <a:r>
              <a:rPr lang="ar-SA" sz="1800" kern="100" dirty="0">
                <a:effectLst/>
                <a:latin typeface="Tahoma" panose="020B0604030504040204" pitchFamily="34" charset="0"/>
                <a:ea typeface="Calibri" panose="020F0502020204030204" pitchFamily="34" charset="0"/>
                <a:cs typeface="B Lotus" panose="00000400000000000000" pitchFamily="2" charset="-78"/>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Symbol" panose="05050102010706020507" pitchFamily="18" charset="2"/>
              <a:buChar char=""/>
            </a:pPr>
            <a:r>
              <a:rPr lang="en-US" sz="1800" kern="100" dirty="0">
                <a:effectLst/>
                <a:latin typeface="Tahoma" panose="020B0604030504040204" pitchFamily="34" charset="0"/>
                <a:ea typeface="Calibri" panose="020F0502020204030204" pitchFamily="34" charset="0"/>
                <a:cs typeface="B Lotus" panose="00000400000000000000" pitchFamily="2" charset="-78"/>
              </a:rPr>
              <a:t>Simplicity </a:t>
            </a:r>
            <a:r>
              <a:rPr lang="fa-IR" sz="1800" kern="100" dirty="0">
                <a:effectLst/>
                <a:latin typeface="Tahoma" panose="020B0604030504040204" pitchFamily="34" charset="0"/>
                <a:ea typeface="Calibri" panose="020F0502020204030204" pitchFamily="34" charset="0"/>
                <a:cs typeface="B Lotus" panose="00000400000000000000" pitchFamily="2" charset="-78"/>
              </a:rPr>
              <a:t> یا </a:t>
            </a:r>
            <a:r>
              <a:rPr lang="ar-SA" sz="1800" kern="100" dirty="0">
                <a:effectLst/>
                <a:latin typeface="Tahoma" panose="020B0604030504040204" pitchFamily="34" charset="0"/>
                <a:ea typeface="Calibri" panose="020F0502020204030204" pitchFamily="34" charset="0"/>
                <a:cs typeface="B Lotus" panose="00000400000000000000" pitchFamily="2" charset="-78"/>
              </a:rPr>
              <a:t>سادگی</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Symbol" panose="05050102010706020507" pitchFamily="18" charset="2"/>
              <a:buChar char=""/>
            </a:pPr>
            <a:r>
              <a:rPr lang="en-US" sz="1800" kern="100" dirty="0">
                <a:effectLst/>
                <a:latin typeface="Tahoma" panose="020B0604030504040204" pitchFamily="34" charset="0"/>
                <a:ea typeface="Calibri" panose="020F0502020204030204" pitchFamily="34" charset="0"/>
                <a:cs typeface="B Lotus" panose="00000400000000000000" pitchFamily="2" charset="-78"/>
              </a:rPr>
              <a:t>Expressiveness </a:t>
            </a:r>
            <a:r>
              <a:rPr lang="ar-SA" sz="1800" kern="100" dirty="0">
                <a:effectLst/>
                <a:latin typeface="Tahoma" panose="020B0604030504040204" pitchFamily="34" charset="0"/>
                <a:ea typeface="Calibri" panose="020F0502020204030204" pitchFamily="34" charset="0"/>
                <a:cs typeface="B Lotus" panose="00000400000000000000" pitchFamily="2" charset="-78"/>
              </a:rPr>
              <a:t> یا شفافیت (نمیدونم ترجمه درستی هست براش یا نه)</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Symbol" panose="05050102010706020507" pitchFamily="18" charset="2"/>
              <a:buChar char=""/>
            </a:pPr>
            <a:r>
              <a:rPr lang="en-US" sz="1800" kern="100" dirty="0">
                <a:effectLst/>
                <a:latin typeface="Tahoma" panose="020B0604030504040204" pitchFamily="34" charset="0"/>
                <a:ea typeface="Calibri" panose="020F0502020204030204" pitchFamily="34" charset="0"/>
                <a:cs typeface="B Lotus" panose="00000400000000000000" pitchFamily="2" charset="-78"/>
              </a:rPr>
              <a:t>Performance</a:t>
            </a:r>
            <a:r>
              <a:rPr lang="fa-IR" sz="1800" kern="100" dirty="0">
                <a:effectLst/>
                <a:latin typeface="Tahoma" panose="020B0604030504040204" pitchFamily="34" charset="0"/>
                <a:ea typeface="Calibri" panose="020F0502020204030204" pitchFamily="34" charset="0"/>
                <a:cs typeface="B Lotus" panose="00000400000000000000" pitchFamily="2" charset="-78"/>
              </a:rPr>
              <a:t> </a:t>
            </a:r>
            <a:r>
              <a:rPr lang="en-US" sz="1800" kern="100" dirty="0">
                <a:effectLst/>
                <a:latin typeface="B Lotus" panose="00000400000000000000" pitchFamily="2" charset="-78"/>
                <a:ea typeface="Calibri" panose="020F0502020204030204" pitchFamily="34" charset="0"/>
                <a:cs typeface="B Lotus" panose="00000400000000000000" pitchFamily="2" charset="-78"/>
              </a:rPr>
              <a:t> </a:t>
            </a:r>
            <a:r>
              <a:rPr lang="ar-SA" sz="1800" kern="100" dirty="0">
                <a:effectLst/>
                <a:latin typeface="B Lotus" panose="00000400000000000000" pitchFamily="2" charset="-78"/>
                <a:ea typeface="Calibri" panose="020F0502020204030204" pitchFamily="34" charset="0"/>
                <a:cs typeface="B Lotus" panose="00000400000000000000" pitchFamily="2" charset="-78"/>
              </a:rPr>
              <a:t>یا کارایی (که به نظرم ترجمه نشه قشنگ تره) </a:t>
            </a:r>
            <a:endParaRPr lang="en-US" sz="1800" kern="100" dirty="0">
              <a:effectLst/>
              <a:latin typeface="Calibri" panose="020F0502020204030204" pitchFamily="34" charset="0"/>
              <a:ea typeface="Calibri" panose="020F0502020204030204" pitchFamily="34" charset="0"/>
              <a:cs typeface="B Lotus" panose="00000400000000000000" pitchFamily="2" charset="-78"/>
            </a:endParaRPr>
          </a:p>
        </p:txBody>
      </p:sp>
    </p:spTree>
    <p:extLst>
      <p:ext uri="{BB962C8B-B14F-4D97-AF65-F5344CB8AC3E}">
        <p14:creationId xmlns:p14="http://schemas.microsoft.com/office/powerpoint/2010/main" val="1370774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fa-IR" dirty="0"/>
              <a:t>معمار سی شارپ</a:t>
            </a:r>
            <a:endParaRPr lang="en-US" dirty="0"/>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The chief architect of the language since its first version is Anders Hejlsberg (creator of Turbo Pascal and architect of Delphi).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ar-SA" sz="1800" kern="100" dirty="0">
                <a:effectLst/>
                <a:latin typeface="Tahoma" panose="020B0604030504040204" pitchFamily="34" charset="0"/>
                <a:ea typeface="Calibri" panose="020F0502020204030204" pitchFamily="34" charset="0"/>
                <a:cs typeface="B Lotus" panose="00000400000000000000" pitchFamily="2" charset="-78"/>
              </a:rPr>
              <a:t>معمار این زبان آقای </a:t>
            </a:r>
            <a:r>
              <a:rPr lang="en-US" sz="1800" kern="100" dirty="0">
                <a:effectLst/>
                <a:latin typeface="Tahoma" panose="020B0604030504040204" pitchFamily="34" charset="0"/>
                <a:ea typeface="Calibri" panose="020F0502020204030204" pitchFamily="34" charset="0"/>
                <a:cs typeface="B Lotus" panose="00000400000000000000" pitchFamily="2" charset="-78"/>
              </a:rPr>
              <a:t>Anders Hejlsberg</a:t>
            </a:r>
            <a:r>
              <a:rPr lang="fa-IR" sz="1800" kern="100" dirty="0">
                <a:effectLst/>
                <a:latin typeface="Tahoma" panose="020B0604030504040204" pitchFamily="34" charset="0"/>
                <a:ea typeface="Calibri" panose="020F0502020204030204" pitchFamily="34" charset="0"/>
                <a:cs typeface="B Lotus" panose="00000400000000000000" pitchFamily="2" charset="-78"/>
              </a:rPr>
              <a:t> هستند</a:t>
            </a:r>
            <a:r>
              <a:rPr lang="ar-SA" sz="1800" kern="100" dirty="0">
                <a:effectLst/>
                <a:latin typeface="Tahoma" panose="020B0604030504040204" pitchFamily="34" charset="0"/>
                <a:ea typeface="Calibri" panose="020F0502020204030204" pitchFamily="34" charset="0"/>
                <a:cs typeface="B Lotus" panose="00000400000000000000" pitchFamily="2" charset="-78"/>
              </a:rPr>
              <a:t> که خالق پاسکال و دلفی هم هستند ایشون.</a:t>
            </a: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marR="0" indent="0" algn="r" rtl="1">
              <a:lnSpc>
                <a:spcPct val="107000"/>
              </a:lnSpc>
              <a:spcBef>
                <a:spcPts val="0"/>
              </a:spcBef>
              <a:spcAft>
                <a:spcPts val="800"/>
              </a:spcAft>
              <a:buNone/>
            </a:pPr>
            <a:endParaRPr lang="fa-IR" sz="1800" kern="100" dirty="0">
              <a:effectLst/>
              <a:latin typeface="Tahoma" panose="020B0604030504040204" pitchFamily="34" charset="0"/>
              <a:ea typeface="Calibri" panose="020F0502020204030204" pitchFamily="34" charset="0"/>
              <a:cs typeface="B Lotus" panose="00000400000000000000" pitchFamily="2" charset="-78"/>
            </a:endParaRPr>
          </a:p>
          <a:p>
            <a:pPr marL="0" indent="0" algn="l">
              <a:lnSpc>
                <a:spcPct val="107000"/>
              </a:lnSpc>
              <a:spcBef>
                <a:spcPts val="0"/>
              </a:spcBef>
              <a:spcAft>
                <a:spcPts val="800"/>
              </a:spcAft>
              <a:buNone/>
            </a:pPr>
            <a:r>
              <a:rPr lang="en-US" sz="1800" kern="100" dirty="0">
                <a:effectLst/>
                <a:latin typeface="Tahoma" panose="020B0604030504040204" pitchFamily="34" charset="0"/>
                <a:ea typeface="Calibri" panose="020F0502020204030204" pitchFamily="34" charset="0"/>
                <a:cs typeface="B Lotus" panose="00000400000000000000" pitchFamily="2" charset="-78"/>
              </a:rPr>
              <a:t>The C# language is platform neutral and works with a range of platform-specific runtimes.</a:t>
            </a:r>
            <a:endParaRPr lang="fa-IR" kern="100" dirty="0">
              <a:latin typeface="Calibri" panose="020F0502020204030204" pitchFamily="34" charset="0"/>
              <a:ea typeface="Calibri" panose="020F0502020204030204" pitchFamily="34" charset="0"/>
              <a:cs typeface="Arial" panose="020B0604020202020204" pitchFamily="34" charset="0"/>
            </a:endParaRPr>
          </a:p>
          <a:p>
            <a:pPr marL="0" indent="0" algn="r" rtl="1">
              <a:lnSpc>
                <a:spcPct val="107000"/>
              </a:lnSpc>
              <a:spcBef>
                <a:spcPts val="0"/>
              </a:spcBef>
              <a:spcAft>
                <a:spcPts val="800"/>
              </a:spcAft>
              <a:buNone/>
            </a:pPr>
            <a:r>
              <a:rPr lang="fa-IR" sz="1800" kern="100" dirty="0">
                <a:effectLst/>
                <a:latin typeface="Tahoma" panose="020B0604030504040204" pitchFamily="34" charset="0"/>
                <a:ea typeface="Calibri" panose="020F0502020204030204" pitchFamily="34" charset="0"/>
                <a:cs typeface="B Lotus" panose="00000400000000000000" pitchFamily="2" charset="-78"/>
              </a:rPr>
              <a:t>اینجا رو درست اگه متوجه شده باشم داره میگه سی شارپ کاری به پلتفرم نداره و رو تعداد زیادی از پلتفرم ها قابل اجراست. (</a:t>
            </a:r>
            <a:r>
              <a:rPr lang="fa-IR" sz="2000" kern="100" dirty="0">
                <a:solidFill>
                  <a:srgbClr val="FF0000"/>
                </a:solidFill>
                <a:effectLst/>
                <a:latin typeface="Tahoma" panose="020B0604030504040204" pitchFamily="34" charset="0"/>
                <a:ea typeface="Calibri" panose="020F0502020204030204" pitchFamily="34" charset="0"/>
                <a:cs typeface="B Lotus" panose="00000400000000000000" pitchFamily="2" charset="-78"/>
              </a:rPr>
              <a:t>اگه اشتباه متوجه شدم لطفا اصلاحم کنید</a:t>
            </a:r>
            <a:r>
              <a:rPr lang="fa-IR" sz="1800" kern="100" dirty="0">
                <a:effectLst/>
                <a:latin typeface="Tahoma" panose="020B0604030504040204" pitchFamily="34" charset="0"/>
                <a:ea typeface="Calibri" panose="020F0502020204030204" pitchFamily="34" charset="0"/>
                <a:cs typeface="B Lotus" panose="00000400000000000000" pitchFamily="2" charset="-78"/>
              </a:rPr>
              <a:t>)</a:t>
            </a:r>
            <a:endParaRPr lang="en-US" sz="1800" kern="100" dirty="0">
              <a:effectLst/>
              <a:latin typeface="Tahoma" panose="020B0604030504040204" pitchFamily="34" charset="0"/>
              <a:ea typeface="Calibri" panose="020F0502020204030204" pitchFamily="34" charset="0"/>
              <a:cs typeface="B Lotus" panose="00000400000000000000" pitchFamily="2" charset="-78"/>
            </a:endParaRPr>
          </a:p>
          <a:p>
            <a:pPr algn="r" rtl="1"/>
            <a:endParaRPr lang="en-US" dirty="0"/>
          </a:p>
        </p:txBody>
      </p:sp>
    </p:spTree>
    <p:extLst>
      <p:ext uri="{BB962C8B-B14F-4D97-AF65-F5344CB8AC3E}">
        <p14:creationId xmlns:p14="http://schemas.microsoft.com/office/powerpoint/2010/main" val="926522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fa-IR" dirty="0"/>
              <a:t>شی گرایی</a:t>
            </a:r>
            <a:endParaRPr lang="en-US" dirty="0"/>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indent="0" algn="l">
              <a:buNone/>
            </a:pPr>
            <a:r>
              <a:rPr lang="en-US" dirty="0">
                <a:latin typeface="Tahoma" panose="020B0604030504040204" pitchFamily="34" charset="0"/>
                <a:cs typeface="B Lotus" panose="00000400000000000000" pitchFamily="2" charset="-78"/>
              </a:rPr>
              <a:t>C# is a rich implementation of the object-orientation paradigm, which includes encapsulation, inheritance, and polymorphism.</a:t>
            </a:r>
          </a:p>
          <a:p>
            <a:pPr marL="0" indent="0" algn="r" rtl="1">
              <a:buNone/>
            </a:pPr>
            <a:r>
              <a:rPr lang="fa-IR" dirty="0">
                <a:latin typeface="Tahoma" panose="020B0604030504040204" pitchFamily="34" charset="0"/>
                <a:cs typeface="B Lotus" panose="00000400000000000000" pitchFamily="2" charset="-78"/>
              </a:rPr>
              <a:t>سی شارپ یک پیاده سازی قدرتمند از الگوی شی گرایی شامل کپسوله سازی، وراثت و چندریختی است. </a:t>
            </a:r>
            <a:endParaRPr lang="en-US" dirty="0">
              <a:latin typeface="Tahoma" panose="020B0604030504040204" pitchFamily="34" charset="0"/>
              <a:cs typeface="B Lotus" panose="00000400000000000000" pitchFamily="2" charset="-78"/>
            </a:endParaRPr>
          </a:p>
          <a:p>
            <a:pPr marL="0" indent="0" algn="l">
              <a:buNone/>
            </a:pPr>
            <a:r>
              <a:rPr lang="en-US" dirty="0">
                <a:latin typeface="Tahoma" panose="020B0604030504040204" pitchFamily="34" charset="0"/>
                <a:cs typeface="B Lotus" panose="00000400000000000000" pitchFamily="2" charset="-78"/>
              </a:rPr>
              <a:t>Encapsulation means creating a boundary around an object to separate its external (public) behavior from its internal (private) implementation details.</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کپسوله سازی یعنی ایجاد یک حصار دور یک آبجکت تا رفتارهای عمومی اونو از مشخصات اختصاصی اون جدا کنیم.</a:t>
            </a:r>
          </a:p>
          <a:p>
            <a:pPr marL="0" indent="0">
              <a:buNone/>
            </a:pPr>
            <a:endParaRPr lang="fa-IR" dirty="0">
              <a:latin typeface="Tahoma" panose="020B0604030504040204" pitchFamily="34" charset="0"/>
              <a:cs typeface="B Lotus" panose="00000400000000000000" pitchFamily="2" charset="-78"/>
            </a:endParaRPr>
          </a:p>
          <a:p>
            <a:pPr marL="0" indent="0">
              <a:buNone/>
            </a:pPr>
            <a:r>
              <a:rPr lang="en-US" dirty="0">
                <a:latin typeface="Tahoma" panose="020B0604030504040204" pitchFamily="34" charset="0"/>
                <a:cs typeface="B Lotus" panose="00000400000000000000" pitchFamily="2" charset="-78"/>
              </a:rPr>
              <a:t>Following are the distinctive features of C# from an object-oriented perspective</a:t>
            </a:r>
          </a:p>
          <a:p>
            <a:pPr marL="0" indent="0" algn="r" rtl="1">
              <a:buNone/>
            </a:pPr>
            <a:r>
              <a:rPr lang="fa-IR" dirty="0">
                <a:latin typeface="Tahoma" panose="020B0604030504040204" pitchFamily="34" charset="0"/>
                <a:cs typeface="B Lotus" panose="00000400000000000000" pitchFamily="2" charset="-78"/>
              </a:rPr>
              <a:t>تو اسلایدهای بعد یه سری ویژگی های خاص سی شارپ معرفی میشه.</a:t>
            </a:r>
          </a:p>
        </p:txBody>
      </p:sp>
    </p:spTree>
    <p:extLst>
      <p:ext uri="{BB962C8B-B14F-4D97-AF65-F5344CB8AC3E}">
        <p14:creationId xmlns:p14="http://schemas.microsoft.com/office/powerpoint/2010/main" val="3915927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Unified type system</a:t>
            </a:r>
            <a:r>
              <a:rPr lang="fa-IR" dirty="0"/>
              <a:t> </a:t>
            </a:r>
            <a:endParaRPr lang="en-US" dirty="0"/>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a:xfrm>
            <a:off x="569777" y="2160589"/>
            <a:ext cx="8704225" cy="3880773"/>
          </a:xfrm>
        </p:spPr>
        <p:txBody>
          <a:bodyPr>
            <a:normAutofit/>
          </a:bodyPr>
          <a:lstStyle/>
          <a:p>
            <a:pPr marL="0" indent="0">
              <a:buNone/>
            </a:pPr>
            <a:r>
              <a:rPr lang="en-US" dirty="0">
                <a:latin typeface="Tahoma" panose="020B0604030504040204" pitchFamily="34" charset="0"/>
                <a:cs typeface="B Lotus" panose="00000400000000000000" pitchFamily="2" charset="-78"/>
              </a:rPr>
              <a:t>The fundamental building block in C# is an encapsulated unit of data and functions called a type. C# has a unified type system in which all types ultimately share a common base type. </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پایه و اساس ساختار سی شارپ یک واحد کپسوله شده از داده ها و توابع هستش که به همش میگیم (نوع). در سی شارپ یک نوع واحدی داریم که همه انواع دیگه در نهایت از این نوع مشتق میشن. (امیدوارم درست فهمیده باشم).</a:t>
            </a:r>
          </a:p>
          <a:p>
            <a:pPr marL="0" indent="0" algn="l">
              <a:buNone/>
            </a:pPr>
            <a:r>
              <a:rPr lang="en-US" dirty="0">
                <a:latin typeface="Tahoma" panose="020B0604030504040204" pitchFamily="34" charset="0"/>
                <a:cs typeface="B Lotus" panose="00000400000000000000" pitchFamily="2" charset="-78"/>
              </a:rPr>
              <a:t>This means that all types, whether they represent business objects or are primitive types such as numbers, share the same basic functionality.</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یعنی اینکه همه نوع های موجود در سی شارپ یک سری رفتار مشابه دارند مثل تابع </a:t>
            </a:r>
            <a:r>
              <a:rPr lang="en-US" dirty="0" err="1">
                <a:latin typeface="Tahoma" panose="020B0604030504040204" pitchFamily="34" charset="0"/>
                <a:cs typeface="B Lotus" panose="00000400000000000000" pitchFamily="2" charset="-78"/>
              </a:rPr>
              <a:t>ToString</a:t>
            </a:r>
            <a:endParaRPr lang="fa-IR" dirty="0">
              <a:latin typeface="Tahoma" panose="020B0604030504040204" pitchFamily="34" charset="0"/>
              <a:cs typeface="B Lotus" panose="00000400000000000000" pitchFamily="2" charset="-78"/>
            </a:endParaRPr>
          </a:p>
          <a:p>
            <a:pPr marL="0" indent="0" algn="l">
              <a:buNone/>
            </a:pPr>
            <a:r>
              <a:rPr lang="en-US" dirty="0">
                <a:latin typeface="Tahoma" panose="020B0604030504040204" pitchFamily="34" charset="0"/>
                <a:cs typeface="B Lotus" panose="00000400000000000000" pitchFamily="2" charset="-78"/>
              </a:rPr>
              <a:t> For example, an instance of any type can be converted to a string by calling its </a:t>
            </a:r>
            <a:r>
              <a:rPr lang="en-US" dirty="0" err="1">
                <a:latin typeface="Tahoma" panose="020B0604030504040204" pitchFamily="34" charset="0"/>
                <a:cs typeface="B Lotus" panose="00000400000000000000" pitchFamily="2" charset="-78"/>
              </a:rPr>
              <a:t>ToString</a:t>
            </a:r>
            <a:r>
              <a:rPr lang="en-US" dirty="0">
                <a:latin typeface="Tahoma" panose="020B0604030504040204" pitchFamily="34" charset="0"/>
                <a:cs typeface="B Lotus" panose="00000400000000000000" pitchFamily="2" charset="-78"/>
              </a:rPr>
              <a:t> method.</a:t>
            </a:r>
          </a:p>
        </p:txBody>
      </p:sp>
    </p:spTree>
    <p:extLst>
      <p:ext uri="{BB962C8B-B14F-4D97-AF65-F5344CB8AC3E}">
        <p14:creationId xmlns:p14="http://schemas.microsoft.com/office/powerpoint/2010/main" val="2305071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Classes and interfaces</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a:xfrm>
            <a:off x="677334" y="2160589"/>
            <a:ext cx="8596668" cy="4203451"/>
          </a:xfrm>
        </p:spPr>
        <p:txBody>
          <a:bodyPr>
            <a:normAutofit/>
          </a:bodyPr>
          <a:lstStyle/>
          <a:p>
            <a:pPr marL="0" indent="0" algn="l">
              <a:buNone/>
            </a:pPr>
            <a:r>
              <a:rPr lang="en-US" dirty="0">
                <a:latin typeface="Tahoma" panose="020B0604030504040204" pitchFamily="34" charset="0"/>
                <a:cs typeface="B Lotus" panose="00000400000000000000" pitchFamily="2" charset="-78"/>
              </a:rPr>
              <a:t>In a traditional object-oriented paradigm, the only kind of type is a class.</a:t>
            </a:r>
          </a:p>
          <a:p>
            <a:pPr marL="0" indent="0" algn="r" rtl="1">
              <a:buNone/>
            </a:pPr>
            <a:r>
              <a:rPr lang="fa-IR" dirty="0">
                <a:latin typeface="Tahoma" panose="020B0604030504040204" pitchFamily="34" charset="0"/>
                <a:cs typeface="B Lotus" panose="00000400000000000000" pitchFamily="2" charset="-78"/>
              </a:rPr>
              <a:t>در الگوی اولیه شی گرایی فقط مفهوم </a:t>
            </a:r>
            <a:r>
              <a:rPr lang="en-US" dirty="0">
                <a:latin typeface="Tahoma" panose="020B0604030504040204" pitchFamily="34" charset="0"/>
                <a:cs typeface="B Lotus" panose="00000400000000000000" pitchFamily="2" charset="-78"/>
              </a:rPr>
              <a:t>class</a:t>
            </a:r>
            <a:r>
              <a:rPr lang="fa-IR" dirty="0">
                <a:latin typeface="Tahoma" panose="020B0604030504040204" pitchFamily="34" charset="0"/>
                <a:cs typeface="B Lotus" panose="00000400000000000000" pitchFamily="2" charset="-78"/>
              </a:rPr>
              <a:t> وجود داشت. </a:t>
            </a:r>
            <a:endParaRPr lang="en-US" dirty="0">
              <a:latin typeface="Tahoma" panose="020B0604030504040204" pitchFamily="34" charset="0"/>
              <a:cs typeface="B Lotus" panose="00000400000000000000" pitchFamily="2" charset="-78"/>
            </a:endParaRPr>
          </a:p>
          <a:p>
            <a:pPr marL="0" indent="0" algn="l">
              <a:buNone/>
            </a:pPr>
            <a:r>
              <a:rPr lang="en-US" dirty="0">
                <a:latin typeface="Tahoma" panose="020B0604030504040204" pitchFamily="34" charset="0"/>
                <a:cs typeface="B Lotus" panose="00000400000000000000" pitchFamily="2" charset="-78"/>
              </a:rPr>
              <a:t>In C#, there are several other kinds of types, one of which is an interface.</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سی شارپ یه سری انواع دیگه هم داره از جمله </a:t>
            </a:r>
            <a:r>
              <a:rPr lang="en-US" dirty="0">
                <a:latin typeface="Tahoma" panose="020B0604030504040204" pitchFamily="34" charset="0"/>
                <a:cs typeface="B Lotus" panose="00000400000000000000" pitchFamily="2" charset="-78"/>
              </a:rPr>
              <a:t>interface</a:t>
            </a:r>
            <a:r>
              <a:rPr lang="fa-IR" dirty="0">
                <a:latin typeface="Tahoma" panose="020B0604030504040204" pitchFamily="34" charset="0"/>
                <a:cs typeface="B Lotus" panose="00000400000000000000" pitchFamily="2" charset="-78"/>
              </a:rPr>
              <a:t>.</a:t>
            </a:r>
          </a:p>
          <a:p>
            <a:pPr marL="0" indent="0" algn="l">
              <a:buNone/>
            </a:pPr>
            <a:r>
              <a:rPr lang="en-US" dirty="0">
                <a:latin typeface="Tahoma" panose="020B0604030504040204" pitchFamily="34" charset="0"/>
                <a:cs typeface="B Lotus" panose="00000400000000000000" pitchFamily="2" charset="-78"/>
              </a:rPr>
              <a:t>An interface is like a class that cannot hold data. This means that it can define only behavior (and not state), which allows for multiple inheritance as well as a separation between specification and implementation.</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اینترفیس شبیه کلاس هست ولی داده ای رو نگه نمیداره، یعنی:</a:t>
            </a:r>
          </a:p>
          <a:p>
            <a:pPr algn="r" rtl="1">
              <a:buFont typeface="Arial" panose="020B0604020202020204" pitchFamily="34" charset="0"/>
              <a:buChar char="•"/>
            </a:pPr>
            <a:r>
              <a:rPr lang="fa-IR" dirty="0">
                <a:latin typeface="Tahoma" panose="020B0604030504040204" pitchFamily="34" charset="0"/>
                <a:cs typeface="B Lotus" panose="00000400000000000000" pitchFamily="2" charset="-78"/>
              </a:rPr>
              <a:t>فقط یه تعریف از کارهایی که قراره انجام بده رو داره.</a:t>
            </a:r>
          </a:p>
          <a:p>
            <a:pPr algn="r" rtl="1">
              <a:buFont typeface="Arial" panose="020B0604020202020204" pitchFamily="34" charset="0"/>
              <a:buChar char="•"/>
            </a:pPr>
            <a:r>
              <a:rPr lang="fa-IR" dirty="0">
                <a:latin typeface="Tahoma" panose="020B0604030504040204" pitchFamily="34" charset="0"/>
                <a:cs typeface="B Lotus" panose="00000400000000000000" pitchFamily="2" charset="-78"/>
              </a:rPr>
              <a:t>بهمون اجازه میده که ارث بری چندگانه داشته باشیم.</a:t>
            </a:r>
            <a:endParaRPr lang="en-US" dirty="0">
              <a:latin typeface="Tahoma" panose="020B0604030504040204" pitchFamily="34" charset="0"/>
              <a:cs typeface="B Lotus" panose="00000400000000000000" pitchFamily="2" charset="-78"/>
            </a:endParaRPr>
          </a:p>
        </p:txBody>
      </p:sp>
    </p:spTree>
    <p:extLst>
      <p:ext uri="{BB962C8B-B14F-4D97-AF65-F5344CB8AC3E}">
        <p14:creationId xmlns:p14="http://schemas.microsoft.com/office/powerpoint/2010/main" val="2731436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C# Functions</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indent="0" algn="l">
              <a:buNone/>
            </a:pPr>
            <a:r>
              <a:rPr lang="en-US" dirty="0">
                <a:latin typeface="Tahoma" panose="020B0604030504040204" pitchFamily="34" charset="0"/>
                <a:cs typeface="B Lotus" panose="00000400000000000000" pitchFamily="2" charset="-78"/>
              </a:rPr>
              <a:t>In the pure object-oriented paradigm, all functions are methods.</a:t>
            </a:r>
          </a:p>
          <a:p>
            <a:pPr marL="0" indent="0" algn="r" rtl="1">
              <a:buNone/>
            </a:pPr>
            <a:r>
              <a:rPr lang="fa-IR" dirty="0">
                <a:latin typeface="Tahoma" panose="020B0604030504040204" pitchFamily="34" charset="0"/>
                <a:cs typeface="B Lotus" panose="00000400000000000000" pitchFamily="2" charset="-78"/>
              </a:rPr>
              <a:t>در الگوی شی گرایی ناب(یعنی میخواد بگه سی شارپ خیلی هم ناب نیست یعنی؟ </a:t>
            </a:r>
            <a:r>
              <a:rPr lang="fa-IR" dirty="0">
                <a:latin typeface="Tahoma" panose="020B0604030504040204" pitchFamily="34" charset="0"/>
                <a:cs typeface="B Lotus" panose="00000400000000000000" pitchFamily="2" charset="-78"/>
                <a:sym typeface="Wingdings" panose="05000000000000000000" pitchFamily="2" charset="2"/>
              </a:rPr>
              <a:t>شایدم منظورش الگوی اولیه بوده!</a:t>
            </a:r>
            <a:r>
              <a:rPr lang="fa-IR" dirty="0">
                <a:latin typeface="Tahoma" panose="020B0604030504040204" pitchFamily="34" charset="0"/>
                <a:cs typeface="B Lotus" panose="00000400000000000000" pitchFamily="2" charset="-78"/>
              </a:rPr>
              <a:t>) همه عملیات(</a:t>
            </a:r>
            <a:r>
              <a:rPr lang="en-US" dirty="0">
                <a:latin typeface="Tahoma" panose="020B0604030504040204" pitchFamily="34" charset="0"/>
                <a:cs typeface="B Lotus" panose="00000400000000000000" pitchFamily="2" charset="-78"/>
              </a:rPr>
              <a:t>function</a:t>
            </a:r>
            <a:r>
              <a:rPr lang="fa-IR" dirty="0">
                <a:latin typeface="Tahoma" panose="020B0604030504040204" pitchFamily="34" charset="0"/>
                <a:cs typeface="B Lotus" panose="00000400000000000000" pitchFamily="2" charset="-78"/>
              </a:rPr>
              <a:t>) ها متد هستند. </a:t>
            </a:r>
            <a:endParaRPr lang="en-US" dirty="0">
              <a:latin typeface="Tahoma" panose="020B0604030504040204" pitchFamily="34" charset="0"/>
              <a:cs typeface="B Lotus" panose="00000400000000000000" pitchFamily="2" charset="-78"/>
            </a:endParaRPr>
          </a:p>
          <a:p>
            <a:pPr marL="0" indent="0" algn="l">
              <a:buNone/>
            </a:pPr>
            <a:r>
              <a:rPr lang="en-US" dirty="0">
                <a:latin typeface="Tahoma" panose="020B0604030504040204" pitchFamily="34" charset="0"/>
                <a:cs typeface="B Lotus" panose="00000400000000000000" pitchFamily="2" charset="-78"/>
              </a:rPr>
              <a:t>In C#, methods are only one kind of function member, which also includes properties and events (there are others, too). </a:t>
            </a:r>
            <a:endParaRPr lang="fa-IR" dirty="0">
              <a:latin typeface="Tahoma" panose="020B0604030504040204" pitchFamily="34" charset="0"/>
              <a:cs typeface="B Lotus" panose="00000400000000000000" pitchFamily="2" charset="-78"/>
            </a:endParaRPr>
          </a:p>
          <a:p>
            <a:pPr marL="0" indent="0" algn="r" rtl="1">
              <a:buNone/>
            </a:pPr>
            <a:r>
              <a:rPr lang="fa-IR" dirty="0">
                <a:latin typeface="Tahoma" panose="020B0604030504040204" pitchFamily="34" charset="0"/>
                <a:cs typeface="B Lotus" panose="00000400000000000000" pitchFamily="2" charset="-78"/>
              </a:rPr>
              <a:t>ولی در سی شارپ متدها یکی از انواع </a:t>
            </a:r>
            <a:r>
              <a:rPr lang="en-US" dirty="0">
                <a:latin typeface="Tahoma" panose="020B0604030504040204" pitchFamily="34" charset="0"/>
                <a:cs typeface="B Lotus" panose="00000400000000000000" pitchFamily="2" charset="-78"/>
              </a:rPr>
              <a:t>function</a:t>
            </a:r>
            <a:r>
              <a:rPr lang="fa-IR" dirty="0">
                <a:latin typeface="Tahoma" panose="020B0604030504040204" pitchFamily="34" charset="0"/>
                <a:cs typeface="B Lotus" panose="00000400000000000000" pitchFamily="2" charset="-78"/>
              </a:rPr>
              <a:t>های موجود هستند. انواع </a:t>
            </a:r>
            <a:r>
              <a:rPr lang="en-US" dirty="0">
                <a:latin typeface="Tahoma" panose="020B0604030504040204" pitchFamily="34" charset="0"/>
                <a:cs typeface="B Lotus" panose="00000400000000000000" pitchFamily="2" charset="-78"/>
              </a:rPr>
              <a:t>function</a:t>
            </a:r>
            <a:r>
              <a:rPr lang="fa-IR" dirty="0">
                <a:latin typeface="Tahoma" panose="020B0604030504040204" pitchFamily="34" charset="0"/>
                <a:cs typeface="B Lotus" panose="00000400000000000000" pitchFamily="2" charset="-78"/>
              </a:rPr>
              <a:t> در سی شارپ عبارتند از:</a:t>
            </a:r>
          </a:p>
          <a:p>
            <a:pPr algn="r" rtl="1">
              <a:buFont typeface="Arial" panose="020B0604020202020204" pitchFamily="34" charset="0"/>
              <a:buChar char="•"/>
            </a:pPr>
            <a:r>
              <a:rPr lang="en-US" dirty="0">
                <a:latin typeface="Tahoma" panose="020B0604030504040204" pitchFamily="34" charset="0"/>
                <a:cs typeface="B Lotus" panose="00000400000000000000" pitchFamily="2" charset="-78"/>
              </a:rPr>
              <a:t>Methods</a:t>
            </a:r>
            <a:endParaRPr lang="fa-IR" dirty="0">
              <a:latin typeface="Tahoma" panose="020B0604030504040204" pitchFamily="34" charset="0"/>
              <a:cs typeface="B Lotus" panose="00000400000000000000" pitchFamily="2" charset="-78"/>
            </a:endParaRPr>
          </a:p>
          <a:p>
            <a:pPr algn="r" rtl="1">
              <a:buFont typeface="Arial" panose="020B0604020202020204" pitchFamily="34" charset="0"/>
              <a:buChar char="•"/>
            </a:pPr>
            <a:r>
              <a:rPr lang="en-US" dirty="0">
                <a:latin typeface="Tahoma" panose="020B0604030504040204" pitchFamily="34" charset="0"/>
                <a:cs typeface="B Lotus" panose="00000400000000000000" pitchFamily="2" charset="-78"/>
              </a:rPr>
              <a:t>Properties</a:t>
            </a:r>
          </a:p>
          <a:p>
            <a:pPr algn="r" rtl="1">
              <a:buFont typeface="Arial" panose="020B0604020202020204" pitchFamily="34" charset="0"/>
              <a:buChar char="•"/>
            </a:pPr>
            <a:r>
              <a:rPr lang="en-US" dirty="0">
                <a:latin typeface="Tahoma" panose="020B0604030504040204" pitchFamily="34" charset="0"/>
                <a:cs typeface="B Lotus" panose="00000400000000000000" pitchFamily="2" charset="-78"/>
              </a:rPr>
              <a:t>Events</a:t>
            </a:r>
          </a:p>
          <a:p>
            <a:pPr algn="r" rtl="1">
              <a:buFont typeface="Arial" panose="020B0604020202020204" pitchFamily="34" charset="0"/>
              <a:buChar char="•"/>
            </a:pPr>
            <a:r>
              <a:rPr lang="fa-IR" dirty="0">
                <a:latin typeface="Tahoma" panose="020B0604030504040204" pitchFamily="34" charset="0"/>
                <a:cs typeface="B Lotus" panose="00000400000000000000" pitchFamily="2" charset="-78"/>
              </a:rPr>
              <a:t>و غیره</a:t>
            </a:r>
          </a:p>
        </p:txBody>
      </p:sp>
    </p:spTree>
    <p:extLst>
      <p:ext uri="{BB962C8B-B14F-4D97-AF65-F5344CB8AC3E}">
        <p14:creationId xmlns:p14="http://schemas.microsoft.com/office/powerpoint/2010/main" val="2715418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1149-CE74-6DAB-EA77-0418E31C3753}"/>
              </a:ext>
            </a:extLst>
          </p:cNvPr>
          <p:cNvSpPr>
            <a:spLocks noGrp="1"/>
          </p:cNvSpPr>
          <p:nvPr>
            <p:ph type="title"/>
          </p:nvPr>
        </p:nvSpPr>
        <p:spPr/>
        <p:txBody>
          <a:bodyPr/>
          <a:lstStyle/>
          <a:p>
            <a:pPr algn="ctr" rtl="1"/>
            <a:r>
              <a:rPr lang="en-US" dirty="0"/>
              <a:t>Properties, events</a:t>
            </a:r>
          </a:p>
        </p:txBody>
      </p:sp>
      <p:sp>
        <p:nvSpPr>
          <p:cNvPr id="3" name="Content Placeholder 2">
            <a:extLst>
              <a:ext uri="{FF2B5EF4-FFF2-40B4-BE49-F238E27FC236}">
                <a16:creationId xmlns:a16="http://schemas.microsoft.com/office/drawing/2014/main" id="{EAD5FF2B-A64F-C1B5-E4FE-E6E6972EAE30}"/>
              </a:ext>
            </a:extLst>
          </p:cNvPr>
          <p:cNvSpPr>
            <a:spLocks noGrp="1"/>
          </p:cNvSpPr>
          <p:nvPr>
            <p:ph idx="1"/>
          </p:nvPr>
        </p:nvSpPr>
        <p:spPr/>
        <p:txBody>
          <a:bodyPr>
            <a:normAutofit/>
          </a:bodyPr>
          <a:lstStyle/>
          <a:p>
            <a:pPr marL="0" indent="0" algn="l">
              <a:buNone/>
            </a:pPr>
            <a:r>
              <a:rPr lang="en-US" dirty="0">
                <a:latin typeface="Tahoma" panose="020B0604030504040204" pitchFamily="34" charset="0"/>
                <a:cs typeface="B Lotus" panose="00000400000000000000" pitchFamily="2" charset="-78"/>
              </a:rPr>
              <a:t>Properties are function members that encapsulate a piece of an object’s state such as a button’s color or a label’s text.</a:t>
            </a:r>
          </a:p>
          <a:p>
            <a:pPr marL="0" indent="0" algn="r" rtl="1">
              <a:buNone/>
            </a:pPr>
            <a:r>
              <a:rPr lang="fa-IR" dirty="0">
                <a:latin typeface="Tahoma" panose="020B0604030504040204" pitchFamily="34" charset="0"/>
                <a:cs typeface="B Lotus" panose="00000400000000000000" pitchFamily="2" charset="-78"/>
              </a:rPr>
              <a:t>پراپرتی ها یک نوع </a:t>
            </a:r>
            <a:r>
              <a:rPr lang="en-US" dirty="0">
                <a:latin typeface="Tahoma" panose="020B0604030504040204" pitchFamily="34" charset="0"/>
                <a:cs typeface="B Lotus" panose="00000400000000000000" pitchFamily="2" charset="-78"/>
              </a:rPr>
              <a:t>function</a:t>
            </a:r>
            <a:r>
              <a:rPr lang="fa-IR" dirty="0">
                <a:latin typeface="Tahoma" panose="020B0604030504040204" pitchFamily="34" charset="0"/>
                <a:cs typeface="B Lotus" panose="00000400000000000000" pitchFamily="2" charset="-78"/>
              </a:rPr>
              <a:t> هستند که وضعیت یک بخشی از یک آبجکت رو کنترل میکنند. مثل رنگ یک دکمه یا متن یک لیبل. </a:t>
            </a:r>
            <a:endParaRPr lang="en-US" dirty="0">
              <a:latin typeface="Tahoma" panose="020B0604030504040204" pitchFamily="34" charset="0"/>
              <a:cs typeface="B Lotus" panose="00000400000000000000" pitchFamily="2" charset="-78"/>
            </a:endParaRPr>
          </a:p>
          <a:p>
            <a:pPr marL="0" indent="0" algn="l">
              <a:buNone/>
            </a:pPr>
            <a:r>
              <a:rPr lang="en-US" dirty="0">
                <a:latin typeface="Tahoma" panose="020B0604030504040204" pitchFamily="34" charset="0"/>
                <a:cs typeface="B Lotus" panose="00000400000000000000" pitchFamily="2" charset="-78"/>
              </a:rPr>
              <a:t>Events are function members that simplify acting on object state changes.</a:t>
            </a:r>
          </a:p>
          <a:p>
            <a:pPr marL="0" indent="0" algn="r" rtl="1">
              <a:buNone/>
            </a:pPr>
            <a:r>
              <a:rPr lang="fa-IR" dirty="0">
                <a:latin typeface="Tahoma" panose="020B0604030504040204" pitchFamily="34" charset="0"/>
                <a:cs typeface="B Lotus" panose="00000400000000000000" pitchFamily="2" charset="-78"/>
              </a:rPr>
              <a:t>ایونت ها </a:t>
            </a:r>
            <a:r>
              <a:rPr lang="en-US" dirty="0">
                <a:latin typeface="Tahoma" panose="020B0604030504040204" pitchFamily="34" charset="0"/>
                <a:cs typeface="B Lotus" panose="00000400000000000000" pitchFamily="2" charset="-78"/>
              </a:rPr>
              <a:t>function</a:t>
            </a:r>
            <a:r>
              <a:rPr lang="fa-IR" dirty="0">
                <a:latin typeface="Tahoma" panose="020B0604030504040204" pitchFamily="34" charset="0"/>
                <a:cs typeface="B Lotus" panose="00000400000000000000" pitchFamily="2" charset="-78"/>
              </a:rPr>
              <a:t> هایی هستند که وقتی وضعیت یک آبجکت تغییر میکنه، کار میکنند. مثل تغییر متن درون تکست باکس یا تغییر موقعیت مکانی ماوس و ...</a:t>
            </a:r>
            <a:endParaRPr lang="en-US" dirty="0">
              <a:latin typeface="Tahoma" panose="020B0604030504040204" pitchFamily="34" charset="0"/>
              <a:cs typeface="B Lotus" panose="00000400000000000000" pitchFamily="2" charset="-78"/>
            </a:endParaRPr>
          </a:p>
          <a:p>
            <a:pPr marL="0" indent="0" algn="l">
              <a:buNone/>
            </a:pPr>
            <a:endParaRPr lang="en-US" dirty="0">
              <a:latin typeface="Tahoma" panose="020B0604030504040204" pitchFamily="34" charset="0"/>
              <a:cs typeface="B Lotus" panose="00000400000000000000" pitchFamily="2" charset="-78"/>
            </a:endParaRPr>
          </a:p>
        </p:txBody>
      </p:sp>
    </p:spTree>
    <p:extLst>
      <p:ext uri="{BB962C8B-B14F-4D97-AF65-F5344CB8AC3E}">
        <p14:creationId xmlns:p14="http://schemas.microsoft.com/office/powerpoint/2010/main" val="20262494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298</TotalTime>
  <Words>2280</Words>
  <Application>Microsoft Office PowerPoint</Application>
  <PresentationFormat>Widescreen</PresentationFormat>
  <Paragraphs>146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 Lotus</vt:lpstr>
      <vt:lpstr>Calibri</vt:lpstr>
      <vt:lpstr>Symbol</vt:lpstr>
      <vt:lpstr>Tahoma</vt:lpstr>
      <vt:lpstr>Trebuchet MS</vt:lpstr>
      <vt:lpstr>Wingdings 3</vt:lpstr>
      <vt:lpstr>Facet</vt:lpstr>
      <vt:lpstr>فصل اول – بخش اول</vt:lpstr>
      <vt:lpstr>معرفی سی شارپ</vt:lpstr>
      <vt:lpstr>هدف اصلی</vt:lpstr>
      <vt:lpstr>معمار سی شارپ</vt:lpstr>
      <vt:lpstr>شی گرایی</vt:lpstr>
      <vt:lpstr>Unified type system </vt:lpstr>
      <vt:lpstr>Classes and interfaces</vt:lpstr>
      <vt:lpstr>C# Functions</vt:lpstr>
      <vt:lpstr>Properties, events</vt:lpstr>
      <vt:lpstr>functional programming</vt:lpstr>
      <vt:lpstr>functional programming</vt:lpstr>
      <vt:lpstr>در حاشیه کتاب</vt:lpstr>
      <vt:lpstr>در حاشیه کتاب</vt:lpstr>
      <vt:lpstr>Type Safety</vt:lpstr>
      <vt:lpstr>Type Safety C# supports static typing</vt:lpstr>
      <vt:lpstr>Type Safety C# supports static typing</vt:lpstr>
      <vt:lpstr>strongly typed </vt:lpstr>
      <vt:lpstr>Dynamic Types</vt:lpstr>
      <vt:lpstr>مدیریت حافظه garbage collector</vt:lpstr>
      <vt:lpstr>مدیریت حافظه unsafe keyword</vt:lpstr>
      <vt:lpstr>پشتیبانی از پلتفرم ها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باهم سی شارپ بخونیم</dc:title>
  <dc:creator>Mohammad Abbaszadegan</dc:creator>
  <cp:lastModifiedBy>Mohammad Abbaszadegan</cp:lastModifiedBy>
  <cp:revision>74</cp:revision>
  <dcterms:created xsi:type="dcterms:W3CDTF">2024-03-14T16:56:38Z</dcterms:created>
  <dcterms:modified xsi:type="dcterms:W3CDTF">2024-03-14T22:22:39Z</dcterms:modified>
</cp:coreProperties>
</file>