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2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3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833AE-B1CB-6CDD-B019-9AAE8601D5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6C3A2-30D5-A33F-8D29-B2AFFEDF8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BEB2C-1E6C-45C3-8DF6-274A615E012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767FE-EF3D-17EF-C310-2F433EF4BF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850D0-FF2B-094F-F897-0C81C3465B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4C339-9DB0-49EE-8B13-1260AEA96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14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61681A-F3A1-4279-9290-7FF5AB477A8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EF242E0-4686-4970-8254-8E7008D95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3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7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24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90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59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0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3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7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5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2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70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0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6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3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F242E0-4686-4970-8254-8E7008D95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0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1547336" y="911354"/>
            <a:ext cx="3922776" cy="75533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669" y="1586560"/>
            <a:ext cx="5804111" cy="6348316"/>
          </a:xfrm>
        </p:spPr>
        <p:txBody>
          <a:bodyPr anchor="ctr">
            <a:noAutofit/>
          </a:bodyPr>
          <a:lstStyle>
            <a:lvl1pPr algn="ctr">
              <a:defRPr sz="5625" spc="4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963" y="8636619"/>
            <a:ext cx="4525523" cy="107218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25" b="1" i="0" cap="all" spc="225" baseline="0">
                <a:solidFill>
                  <a:schemeClr val="tx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669" y="9209314"/>
            <a:ext cx="1310469" cy="503334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1437" y="9209314"/>
            <a:ext cx="2314575" cy="499483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0311" y="9209314"/>
            <a:ext cx="1310469" cy="499483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59449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159449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75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72683" y="552336"/>
            <a:ext cx="1328948" cy="80894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552336"/>
            <a:ext cx="4357138" cy="8089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1583234" cy="9906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48" y="1551174"/>
            <a:ext cx="4605227" cy="5871128"/>
          </a:xfrm>
        </p:spPr>
        <p:txBody>
          <a:bodyPr anchor="b">
            <a:normAutofit/>
          </a:bodyPr>
          <a:lstStyle>
            <a:lvl1pPr>
              <a:defRPr sz="4725" spc="4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149" y="7453019"/>
            <a:ext cx="3947337" cy="1373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125" b="1" i="0" cap="all" spc="225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0558" y="9209314"/>
            <a:ext cx="840345" cy="50333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9474" y="9209314"/>
            <a:ext cx="2314575" cy="49948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92619" y="9209314"/>
            <a:ext cx="836756" cy="49948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491840" y="0"/>
            <a:ext cx="926009" cy="9906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1583234" cy="9906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803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3302000"/>
            <a:ext cx="2695194" cy="522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9385" y="3302000"/>
            <a:ext cx="2695194" cy="522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7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232" y="550336"/>
            <a:ext cx="5722144" cy="2157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374" y="3177250"/>
            <a:ext cx="2708910" cy="91365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350" b="1" cap="all" spc="113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374" y="4202036"/>
            <a:ext cx="2708910" cy="432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1549" y="3177250"/>
            <a:ext cx="2708910" cy="91365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350" b="1" cap="all" spc="113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1549" y="4202036"/>
            <a:ext cx="2708910" cy="4328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4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6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4156770" y="0"/>
            <a:ext cx="2701231" cy="9906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060" y="660401"/>
            <a:ext cx="1739315" cy="172852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350" b="1" i="0" cap="all" spc="169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41" y="1329433"/>
            <a:ext cx="3464111" cy="72007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0060" y="2515263"/>
            <a:ext cx="1739315" cy="601490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1050" baseline="0">
                <a:solidFill>
                  <a:schemeClr val="bg2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0342" y="9209314"/>
            <a:ext cx="693762" cy="503334"/>
          </a:xfrm>
        </p:spPr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3287" y="9209314"/>
            <a:ext cx="1958726" cy="49948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01195" y="9209314"/>
            <a:ext cx="693257" cy="499483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59449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159449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10714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449" y="2"/>
            <a:ext cx="4137517" cy="990599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4156770" y="0"/>
            <a:ext cx="2701231" cy="9906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159449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0060" y="660400"/>
            <a:ext cx="1739316" cy="172852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350" b="1" i="0" spc="169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0060" y="2515263"/>
            <a:ext cx="1739316" cy="601490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00"/>
              </a:spcBef>
              <a:buNone/>
              <a:defRPr sz="1050" baseline="0">
                <a:solidFill>
                  <a:schemeClr val="bg2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0847" y="9209314"/>
            <a:ext cx="693257" cy="503334"/>
          </a:xfrm>
        </p:spPr>
        <p:txBody>
          <a:bodyPr/>
          <a:lstStyle/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83287" y="9209314"/>
            <a:ext cx="1958726" cy="499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192115" y="9209314"/>
            <a:ext cx="710595" cy="499483"/>
          </a:xfrm>
        </p:spPr>
        <p:txBody>
          <a:bodyPr/>
          <a:lstStyle/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159449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033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8" y="552334"/>
            <a:ext cx="5725307" cy="2155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8" y="3302003"/>
            <a:ext cx="5725307" cy="519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9" y="9209314"/>
            <a:ext cx="1310469" cy="503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77268A-5015-4776-ABF0-2B9BCDB602B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209314"/>
            <a:ext cx="2314575" cy="499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9209314"/>
            <a:ext cx="1585912" cy="499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804F3A-A031-423E-8B13-F532DCCF21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98551" y="0"/>
            <a:ext cx="159449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6698551" y="0"/>
            <a:ext cx="159449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509318" cy="9906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730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3" r:id="rId1"/>
    <p:sldLayoutId id="2147485624" r:id="rId2"/>
    <p:sldLayoutId id="2147485625" r:id="rId3"/>
    <p:sldLayoutId id="2147485626" r:id="rId4"/>
    <p:sldLayoutId id="2147485627" r:id="rId5"/>
    <p:sldLayoutId id="2147485628" r:id="rId6"/>
    <p:sldLayoutId id="2147485629" r:id="rId7"/>
    <p:sldLayoutId id="2147485630" r:id="rId8"/>
    <p:sldLayoutId id="2147485631" r:id="rId9"/>
    <p:sldLayoutId id="2147485632" r:id="rId10"/>
    <p:sldLayoutId id="214748563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825" kern="1200" cap="all" spc="11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51435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7B1DE7B-8279-E606-5D57-376FEA37695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499" y="354842"/>
            <a:ext cx="2004033" cy="30060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6E74-AF1B-09D1-56C2-FBC21227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37" y="1583901"/>
            <a:ext cx="3553024" cy="10468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cap="none" dirty="0">
                <a:latin typeface="Tahoma" panose="020B0604030504040204" pitchFamily="34" charset="0"/>
                <a:cs typeface="B Lotus" panose="00000400000000000000" pitchFamily="2" charset="-78"/>
              </a:rPr>
              <a:t>Chapter 8 </a:t>
            </a:r>
            <a:br>
              <a:rPr lang="en-US" sz="3200" b="1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sz="3200" b="1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endParaRPr lang="en-US" sz="3200" b="1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C2691-C125-8CBA-4AE6-2BC9DAD1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3427" y="3767373"/>
            <a:ext cx="6118803" cy="5200633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 Core Entity Classes</a:t>
            </a:r>
            <a:endParaRPr lang="fa-IR" sz="2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DbContext</a:t>
            </a:r>
            <a:endParaRPr lang="fa-IR" sz="2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Tracking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Tracking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Navigation Properties</a:t>
            </a:r>
            <a:endParaRPr lang="fa-IR" sz="2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فعال کردن این قابلیت میتونید دستورات زیر رو در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package manager console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وارد کنید:</a:t>
            </a: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دستور اول پکیج لازم برای مدیریت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نصب میکنه.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دستور دوم یک کلاس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C#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که به عنوان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code migration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شناخته میشه رو ایجاد میکنه که شامل دستورالعمل‌های لازم برای ساخت دیتابیس است.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دستور آخر دستورالعمل‌ها رو روی سرور اجرا میکنه و دیتابیس رو ایجاد میکنه.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412B47-C5DD-1B1B-D4EF-6B6EE78B0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03" y="3837551"/>
            <a:ext cx="5544219" cy="8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1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حالا بعد از تعریف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 class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 و همینطور ساختن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وقتشه که ازش استفاده کنیم. کد زیر یک کوئری برای خوندن تعداد مشتریا روی دیتابیس اجرا میکنه: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همینطور میتونید یک دیتای جدید در جدول  /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Cusomer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ثبت کنید: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17A11-6FB2-DE71-6F8C-DBB23420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55" y="4178222"/>
            <a:ext cx="5538639" cy="977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696EC-7D16-B422-8F45-D1CE4372F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682" y="6483101"/>
            <a:ext cx="5463119" cy="13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خوندن رکورد مشتری که تازه ثبتش کردیم میتونیم به این شکل عمل کنیم: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و اینجوری هم آپدیتش کنید: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عملگر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single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برای برگردوندن یک آیتم به وسیله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primary 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مناسب است و برخلاف دستور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First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اگر بیش از یک آیتم پیدا کنه خطا میده.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D56AD-86A8-3497-C809-8C46E192F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552" y="3877110"/>
            <a:ext cx="4927515" cy="804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B43607-FC70-0812-07D1-B74D26D2E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552" y="5737843"/>
            <a:ext cx="4844306" cy="9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10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میتونه آبجکتها رو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track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کنه و هر تغییری که اتفاق میفته رو نگه داره. به عبارت دیگه هیچ وقت در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lifetime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یک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نمیتونیم دو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جداگانه که به یک سطر از جدول اشاره کنند رو داشته باشیم. به این قابلیت میگن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object tracking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مثال زیر رو ببینید: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اینجا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a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b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هر دو به یک نحوی یک سطر واحد از جدول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customer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در خود نگه میداره. پس اگه فیلدی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a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تغییر کنه روی همون فیلد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b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هم تاثیر میذاره.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C0ED56-954F-82FB-173D-50926702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33" y="5435945"/>
            <a:ext cx="5658017" cy="117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1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Object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حالا بیاییم یه بررسی کنیم ببینیم وقتی کوئری دوم در اسلاید قبل اجرا میشه چه اتفاقی میفته. اولین اتفاق اینه که میره توی دیتابیس سرچ میکنه و آیتم مدنظر رو پیدا میکنه. بعد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primary 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میخونه و در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cache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مربوط به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ذخیره‌ش میکنه. در ادامه میبینه که قبلا با این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primary 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یه آبجکت دیگه وجود داره، پس همون آبجکت رو بدون هیچ تغییری برمیگردونه. مثلا اگه همون لحظه کاربر دیگه‌ای بیاد و اسم مشتری رو عوض کنه این تغییر نادیده گرفته میشه.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اگر بخواهید میتونید با فراخوانی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AsNoTracking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این امکان رو غیرفعال کنید.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D4F634-CFDE-F0BF-BF66-07A67B35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17" y="6980303"/>
            <a:ext cx="5582134" cy="2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Change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وقتی مقدار یک پراپرتی در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که با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لود شده تغییر میکنه،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این تغییرات رو شناسایی میکنه و با فراخوانی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SaveChanges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دیتابیس رو آپدیت میکنه. برای اینکار موقع لود 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snapshot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از وضعیتش نگه میداره و موقع صدازدن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SaveChanges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وضعیت فعلی رو با وضعیت اصلی مقایسه میکنه. 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همچنین به راحتی میتونیم روی تغییرات پیمایش کنیم: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68B35-A78D-63EC-F617-8D61FFD72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05" y="6379249"/>
            <a:ext cx="5582134" cy="19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Change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اینم نتیجه کد اسلاید قبل: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نکته اینکه اگه از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AsNoTracking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کنیم اون آبجکت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track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نمیشه. وقتی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SaveChanges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استفاده میکنیم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اطلاعات موجود در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changeTracker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به دستورات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SQL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تبدیل میکنه و دیتابیس رو براساس اون آپدیت میکنه. 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همچنین اگر یکی از دستورات به خطا بخوره مابقی دستورات هم اجرا نمیشن و هیچ تغییری در دیتابیس اتفاق نمیفته.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E99B5-4C46-6AAD-799B-B35D0AEE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35" y="3544542"/>
            <a:ext cx="480101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4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Change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اینکه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track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کردن تغییرات رو بهینه کنیم میتونیم اینترفیس‌های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INotifyPropertyChanged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و 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INotifyPropertyChanging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روی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هامون پیاده‌سازی کنیم.</a:t>
            </a:r>
          </a:p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INotifyPropertyChanged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بهمون اجازه میده از سربار اضافی موقع مقایسه آبجکت تغییر کرده با آبجکت اصلی جلوگیری کنیم.</a:t>
            </a:r>
          </a:p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INotifyPropertyChanging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بهمون اجازه میده تا در کل بتونیم جلوی ذخیره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بگیریم.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(</a:t>
            </a:r>
            <a:r>
              <a:rPr lang="fa-IR" sz="2400" dirty="0">
                <a:solidFill>
                  <a:srgbClr val="FF0000"/>
                </a:solidFill>
                <a:latin typeface="Tahoma" panose="020B0604030504040204" pitchFamily="34" charset="0"/>
                <a:cs typeface="B Lotus" panose="00000400000000000000" pitchFamily="2" charset="-78"/>
              </a:rPr>
              <a:t>اینجا یه بدهی برای خودم میذارم در مورد این موضوع بیشتر بخونم و یه پست مجزا بذارم براش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)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Navigation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Navigation Properties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بهمون اجازه میده کارای زیر رو انجام بدیم:</a:t>
            </a:r>
          </a:p>
          <a:p>
            <a:pPr algn="r" rtl="1"/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بدون استفاده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join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روی جداولی که باهم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relation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دارند کوئری بزنیم.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algn="r" rtl="1"/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ایجاد، حذف و ویرایش سطرهای مرتبط به هم بدون به روزرسانی صریح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foreign keys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مثال فرض کنید هر مشتری تعدادی خرید داره. میتونیم یک ارتباط یک به چند بین دو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ایجاد کنیم.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E1B5-9C94-E1CB-0BCC-E322504FA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79" y="6504326"/>
            <a:ext cx="5930442" cy="26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1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Navigation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طبق قوانین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naming convention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فیلد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Id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جدول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Customer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با فیلد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CustomerId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جدول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Purchase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ارتباط پیدا میکنه.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اگه به هردلیلی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نتونه ارتباط رو شناسایی کنه میتونیم به راحتی به صورت دستی اون رو تعریف کنیم.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حالا میتونیم یه همچین کوئری‌ای بنویسیم: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8F90DA-C376-E0C8-03D5-2FDD94B1F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71" y="5165643"/>
            <a:ext cx="5417955" cy="1371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208A3-9ED6-7E9C-FB6C-1AD56CC49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52" y="7525909"/>
            <a:ext cx="5852426" cy="10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EF Core </a:t>
            </a:r>
            <a:b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</a:br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Entity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4"/>
            <a:ext cx="5964072" cy="672834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به ما اجازه میده تا از کلاس‌ها برای نگهداری دیتا استفاده کنیم به شکلی که هر پراپرتی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public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کلاس یک ستون جدول محسوب میشه که میتونیم روش کوئری بزنیم.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برای مثال ما میتونیم به ازای جدول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Customer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دیتابیس 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 class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به شکل زیر تعریف کنیم: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CFCF38-2DD5-5CA4-3A8B-0C7DB8D59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24" y="5810895"/>
            <a:ext cx="4920397" cy="260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Navigation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وقتی 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جدید به کالکشن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navigation property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اضافه میکنیم،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موقعی که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saveChanges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صدا میزنیم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foreign key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مشخص میکنه و نیاز نیست ما اونو بهش بگیم: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توی این مثال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به صورت خودکار مقدار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CustomerId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در دو آبجکت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purchase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برابر 1 قرار میده.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5CD202-8E53-41B9-7B1E-118F6FA2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34" y="4523345"/>
            <a:ext cx="5605788" cy="17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58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>
                <a:latin typeface="Tahoma" panose="020B0604030504040204" pitchFamily="34" charset="0"/>
                <a:cs typeface="B Lotus" panose="00000400000000000000" pitchFamily="2" charset="-78"/>
              </a:rPr>
              <a:t>Navigation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وقتی یک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با استفاده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میگیریم به صورت پیش فرض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navigation property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ها برنمیگرده: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یک راه حل برای این موضوع استفاده از متد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Include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راه دیگه استفاده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projection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است، این روش میتونه برای مواقعی که فقط یه سری از پراپرتی‌ها نیاز دارید: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C271E9-B180-47C9-99A2-1A06302E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11" y="3995817"/>
            <a:ext cx="5474661" cy="562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23D04B-9011-2D49-205D-8EEF5D73E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911" y="5273839"/>
            <a:ext cx="5545968" cy="891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A7E81C-BFAD-56A3-3A56-1A7AE4518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700" y="7586248"/>
            <a:ext cx="5563082" cy="13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4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4"/>
            <a:ext cx="5964072" cy="672834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بعد از تعریف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 class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ها، حالا وقتشه که یه کلاس بسازیم که از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ارث ببره. این کلاس بهمون کمک میکنه تا بتونیم با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session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های دیتابیس کار کنیم.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معمولا این کلاس شامل یک پراپرتی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DbSet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&lt;T&gt;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به ازای هر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 class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یک کلاس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سه تا کار انجام میده:</a:t>
            </a:r>
          </a:p>
          <a:p>
            <a:pPr algn="r" rtl="1"/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به عنوان یه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factory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برای تولید آبجکتهای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DbSet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تا بتونیم روش کوئری بزنیم.</a:t>
            </a:r>
          </a:p>
          <a:p>
            <a:pPr algn="r" rtl="1"/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هرگونه تغییر روی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 رو نگه میداره. (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change tracking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)</a:t>
            </a:r>
          </a:p>
          <a:p>
            <a:pPr algn="r" rtl="1"/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متدهای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virtual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ای فراهم میکنه که باهاش بتونید تنظیمات مربوط به اتصال به دیتابیس رو مدیریت کنید.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9B0B3-3622-71DD-6604-848DEF528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23" y="4953000"/>
            <a:ext cx="4836026" cy="126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2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4"/>
            <a:ext cx="5964072" cy="672834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با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کردن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OnConfiguring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شما میتونید نوع دیتابیسی که قراره ازش استفاده کنید و همینطور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connection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strting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خودتونو مشخص کنید.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توی این مثال کانکشن استرینگ مستقیم به صورت متنی تعریف شده. توی یک برنامه عملیاتی معمولا میتونید اونو از یک فای کانفیگ مثل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appSettings.json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بخونید.</a:t>
            </a:r>
          </a:p>
          <a:p>
            <a:pPr marL="0" indent="0" algn="r" rtl="1">
              <a:buNone/>
            </a:pP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UseSqlServer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یک اکستنشن متد هستش که در اسمبلی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Microsoft.EntityFramework.SqlServer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تعریف شده. پکیج‌های دیگه‌ای هم برای کار با سایر دیتابیس‌ها مثل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Oracle, MySQL, PostgreSQL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 SQLite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وجود داره.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BD6126-EE2F-DFFD-6C14-A42D52391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29" y="4236160"/>
            <a:ext cx="5892249" cy="16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4"/>
            <a:ext cx="5964072" cy="672834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اگه از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ASP.Net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استفاده میکنید میتونید از طریق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Dependency Injection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با ساخت یه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constructor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برای کلاس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تنظیمات پیش‌فرض رو بهش بدید.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تو این حالت اگه بخواهید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OnConfiguring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هم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کنید میتونید از پراپرتی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configured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برای چک کردن اینکه قبلا کانفیگ اتفاق افتاده یا نه استفاده کنید: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در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OnConfiguring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شما میتونید ویژگی‌های دیگه‎ای روهم فعال کنید. (مثل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lazy loading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)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86D15-9B10-89A6-87A1-F80342D31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87" y="5798714"/>
            <a:ext cx="6053710" cy="26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4"/>
            <a:ext cx="5964072" cy="672834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به صورت دیفالت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مبتنی بر یک قرارداده، به این معنی که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schema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دیتابیس رو براساس کلاس‌ها و اسم پراپرتی‌هاشون برامون شبیه‌سازی میکنه.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البته میشه با استفاده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fluent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api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با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override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کردن متد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OnModelCreating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دیفالت‌ها رو تغییر داد. مثلا ما میتونیم عینا اسم جدول رو مشخص کنیم: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بدون این کد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جدول کلاس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customer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به جدول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customers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وصل میکنه چرا که ما پراپرتی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DbSet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&lt;Customer&gt;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به اسم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Customers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تعریف کردیم.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F44D5A-B88B-CFE7-3262-599FB0B0B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73" y="5332975"/>
            <a:ext cx="5956105" cy="19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0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Fluent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api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 میتونند روی پراپرتی‌های کلاس‌ها هم تاثیر بذارند و اونا رو مدیریت کنند، این مثال رو ببینید:</a:t>
            </a: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fa-IR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اینجا پراپرتی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Name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کلاس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Customer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به ستون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CustomerName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وصل شده و همینطور تاکید کردیم که اجباری باشه و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nullable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نباشه.</a:t>
            </a: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در جدولی که در اسلاید بعدی میاد میتونید لیست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fluent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api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های مهم رو ببینید.</a:t>
            </a:r>
          </a:p>
          <a:p>
            <a:pPr algn="r" rtl="1"/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به جای این روش میتونید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attribute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 هم در خود کلاس برای کانفیگ کردن تنظیمات استفاده کنید. ولی خب این روش باعث میشه انعطاف‌پذیری کانفیگ‌هاتون کم بشه و همینطور بعضی ویژگی ها فقط توسط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fluent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api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پشتیبانی میشه.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F251B-47E7-5DA3-37D9-6E004140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24" y="3764882"/>
            <a:ext cx="5732581" cy="14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9858DF-42A7-22C4-A5B1-FA2BBD469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624" y="2905934"/>
            <a:ext cx="5848857" cy="65804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8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2416-B3DD-920F-1E2D-AC63810A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16" y="1279249"/>
            <a:ext cx="4585648" cy="1571500"/>
          </a:xfrm>
        </p:spPr>
        <p:txBody>
          <a:bodyPr/>
          <a:lstStyle/>
          <a:p>
            <a:pPr algn="ctr"/>
            <a:r>
              <a:rPr lang="en-US" cap="none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endParaRPr lang="en-US" cap="none" dirty="0">
              <a:latin typeface="Tahoma" panose="020B0604030504040204" pitchFamily="34" charset="0"/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B625-3035-E58A-78AF-734BBE97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06" y="2784143"/>
            <a:ext cx="5964072" cy="676246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مدل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code-first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رو پشتیبانی میکنه، به این معنی که شما میتونید اول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entity class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ها رو تعریف کنید و بعد از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بخواهید که دیتابیس رو براتون ایجاد کنه. ساده‌ترین راه برای ایجاد دیتابیس فراخوانی متدی در </a:t>
            </a:r>
            <a:r>
              <a:rPr lang="en-US" sz="2400" dirty="0" err="1">
                <a:latin typeface="Tahoma" panose="020B0604030504040204" pitchFamily="34" charset="0"/>
                <a:cs typeface="B Lotus" panose="00000400000000000000" pitchFamily="2" charset="-78"/>
              </a:rPr>
              <a:t>dbContext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است:</a:t>
            </a: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endParaRPr lang="en-US" sz="2400" dirty="0">
              <a:latin typeface="Tahoma" panose="020B0604030504040204" pitchFamily="34" charset="0"/>
              <a:cs typeface="B Lotus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روش بهتر استفاده از امکان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migration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در </a:t>
            </a:r>
            <a:r>
              <a:rPr lang="en-US" sz="2400" dirty="0">
                <a:latin typeface="Tahoma" panose="020B0604030504040204" pitchFamily="34" charset="0"/>
                <a:cs typeface="B Lotus" panose="00000400000000000000" pitchFamily="2" charset="-78"/>
              </a:rPr>
              <a:t>EF Core</a:t>
            </a:r>
            <a:r>
              <a:rPr lang="fa-IR" sz="2400" dirty="0">
                <a:latin typeface="Tahoma" panose="020B0604030504040204" pitchFamily="34" charset="0"/>
                <a:cs typeface="B Lotus" panose="00000400000000000000" pitchFamily="2" charset="-78"/>
              </a:rPr>
              <a:t> هست. این روش نه تنها برای ایجاد دیتابیس بهمون کمک میکنه، بلکه هر تغییری در ساختار کلاسها رو هم میتونه به صورت خودکار تشخیص بده و روی دیتابیس اعمال کنه.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371C-3100-3999-D0B8-E9AC100CA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24" y="187695"/>
            <a:ext cx="1340892" cy="248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AB416-E744-784F-5E81-782155FF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1" y="5004159"/>
            <a:ext cx="5483913" cy="6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058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41712</TotalTime>
  <Words>1422</Words>
  <Application>Microsoft Office PowerPoint</Application>
  <PresentationFormat>A4 Paper (210x297 mm)</PresentationFormat>
  <Paragraphs>164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Gill Sans MT</vt:lpstr>
      <vt:lpstr>Impact</vt:lpstr>
      <vt:lpstr>Tahoma</vt:lpstr>
      <vt:lpstr>Wingdings</vt:lpstr>
      <vt:lpstr>Badge</vt:lpstr>
      <vt:lpstr>Chapter 8  EF Core</vt:lpstr>
      <vt:lpstr>EF Core  Entity Classes</vt:lpstr>
      <vt:lpstr>DbContext</vt:lpstr>
      <vt:lpstr>DbContext</vt:lpstr>
      <vt:lpstr>DbContext</vt:lpstr>
      <vt:lpstr>DbContext</vt:lpstr>
      <vt:lpstr>DbContext</vt:lpstr>
      <vt:lpstr>DbContext</vt:lpstr>
      <vt:lpstr>DbContext</vt:lpstr>
      <vt:lpstr>DbContext</vt:lpstr>
      <vt:lpstr>DbContext</vt:lpstr>
      <vt:lpstr>DbContext</vt:lpstr>
      <vt:lpstr>Object Tracking</vt:lpstr>
      <vt:lpstr>Object Tracking</vt:lpstr>
      <vt:lpstr>Change Tracking</vt:lpstr>
      <vt:lpstr>Change Tracking</vt:lpstr>
      <vt:lpstr>Change Tracking</vt:lpstr>
      <vt:lpstr>Navigation Properties</vt:lpstr>
      <vt:lpstr>Navigation Properties</vt:lpstr>
      <vt:lpstr>Navigation Properties</vt:lpstr>
      <vt:lpstr>Navigation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Abbaszadegan</dc:creator>
  <cp:lastModifiedBy>Mohammad Abbaszadegan</cp:lastModifiedBy>
  <cp:revision>531</cp:revision>
  <cp:lastPrinted>2024-05-03T04:53:52Z</cp:lastPrinted>
  <dcterms:created xsi:type="dcterms:W3CDTF">2024-04-12T18:50:27Z</dcterms:created>
  <dcterms:modified xsi:type="dcterms:W3CDTF">2024-05-22T07:55:09Z</dcterms:modified>
</cp:coreProperties>
</file>