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D77268A-5015-4776-ABF0-2B9BCDB602BF}" type="datetimeFigureOut">
              <a:rPr lang="en-US" smtClean="0"/>
              <a:t>4/22/2024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B804F3A-A031-423E-8B13-F532DCCF2180}" type="slidenum">
              <a:rPr lang="en-US" smtClean="0"/>
              <a:t>‹#›</a:t>
            </a:fld>
            <a:endParaRPr lang="en-US"/>
          </a:p>
        </p:txBody>
      </p:sp>
    </p:spTree>
    <p:extLst>
      <p:ext uri="{BB962C8B-B14F-4D97-AF65-F5344CB8AC3E}">
        <p14:creationId xmlns:p14="http://schemas.microsoft.com/office/powerpoint/2010/main" val="2016665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77268A-5015-4776-ABF0-2B9BCDB602BF}"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04F3A-A031-423E-8B13-F532DCCF2180}" type="slidenum">
              <a:rPr lang="en-US" smtClean="0"/>
              <a:t>‹#›</a:t>
            </a:fld>
            <a:endParaRPr lang="en-US"/>
          </a:p>
        </p:txBody>
      </p:sp>
    </p:spTree>
    <p:extLst>
      <p:ext uri="{BB962C8B-B14F-4D97-AF65-F5344CB8AC3E}">
        <p14:creationId xmlns:p14="http://schemas.microsoft.com/office/powerpoint/2010/main" val="1494426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77268A-5015-4776-ABF0-2B9BCDB602BF}"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04F3A-A031-423E-8B13-F532DCCF2180}" type="slidenum">
              <a:rPr lang="en-US" smtClean="0"/>
              <a:t>‹#›</a:t>
            </a:fld>
            <a:endParaRPr lang="en-US"/>
          </a:p>
        </p:txBody>
      </p:sp>
    </p:spTree>
    <p:extLst>
      <p:ext uri="{BB962C8B-B14F-4D97-AF65-F5344CB8AC3E}">
        <p14:creationId xmlns:p14="http://schemas.microsoft.com/office/powerpoint/2010/main" val="921010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77268A-5015-4776-ABF0-2B9BCDB602BF}"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04F3A-A031-423E-8B13-F532DCCF218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6762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77268A-5015-4776-ABF0-2B9BCDB602BF}"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04F3A-A031-423E-8B13-F532DCCF2180}" type="slidenum">
              <a:rPr lang="en-US" smtClean="0"/>
              <a:t>‹#›</a:t>
            </a:fld>
            <a:endParaRPr lang="en-US"/>
          </a:p>
        </p:txBody>
      </p:sp>
    </p:spTree>
    <p:extLst>
      <p:ext uri="{BB962C8B-B14F-4D97-AF65-F5344CB8AC3E}">
        <p14:creationId xmlns:p14="http://schemas.microsoft.com/office/powerpoint/2010/main" val="1999182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77268A-5015-4776-ABF0-2B9BCDB602BF}" type="datetimeFigureOut">
              <a:rPr lang="en-US" smtClean="0"/>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804F3A-A031-423E-8B13-F532DCCF2180}" type="slidenum">
              <a:rPr lang="en-US" smtClean="0"/>
              <a:t>‹#›</a:t>
            </a:fld>
            <a:endParaRPr lang="en-US"/>
          </a:p>
        </p:txBody>
      </p:sp>
    </p:spTree>
    <p:extLst>
      <p:ext uri="{BB962C8B-B14F-4D97-AF65-F5344CB8AC3E}">
        <p14:creationId xmlns:p14="http://schemas.microsoft.com/office/powerpoint/2010/main" val="35928554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77268A-5015-4776-ABF0-2B9BCDB602BF}" type="datetimeFigureOut">
              <a:rPr lang="en-US" smtClean="0"/>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804F3A-A031-423E-8B13-F532DCCF2180}" type="slidenum">
              <a:rPr lang="en-US" smtClean="0"/>
              <a:t>‹#›</a:t>
            </a:fld>
            <a:endParaRPr lang="en-US"/>
          </a:p>
        </p:txBody>
      </p:sp>
    </p:spTree>
    <p:extLst>
      <p:ext uri="{BB962C8B-B14F-4D97-AF65-F5344CB8AC3E}">
        <p14:creationId xmlns:p14="http://schemas.microsoft.com/office/powerpoint/2010/main" val="920122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77268A-5015-4776-ABF0-2B9BCDB602BF}"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04F3A-A031-423E-8B13-F532DCCF2180}" type="slidenum">
              <a:rPr lang="en-US" smtClean="0"/>
              <a:t>‹#›</a:t>
            </a:fld>
            <a:endParaRPr lang="en-US"/>
          </a:p>
        </p:txBody>
      </p:sp>
    </p:spTree>
    <p:extLst>
      <p:ext uri="{BB962C8B-B14F-4D97-AF65-F5344CB8AC3E}">
        <p14:creationId xmlns:p14="http://schemas.microsoft.com/office/powerpoint/2010/main" val="21159253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77268A-5015-4776-ABF0-2B9BCDB602BF}"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04F3A-A031-423E-8B13-F532DCCF2180}" type="slidenum">
              <a:rPr lang="en-US" smtClean="0"/>
              <a:t>‹#›</a:t>
            </a:fld>
            <a:endParaRPr lang="en-US"/>
          </a:p>
        </p:txBody>
      </p:sp>
    </p:spTree>
    <p:extLst>
      <p:ext uri="{BB962C8B-B14F-4D97-AF65-F5344CB8AC3E}">
        <p14:creationId xmlns:p14="http://schemas.microsoft.com/office/powerpoint/2010/main" val="2793855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77268A-5015-4776-ABF0-2B9BCDB602BF}"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04F3A-A031-423E-8B13-F532DCCF2180}" type="slidenum">
              <a:rPr lang="en-US" smtClean="0"/>
              <a:t>‹#›</a:t>
            </a:fld>
            <a:endParaRPr lang="en-US"/>
          </a:p>
        </p:txBody>
      </p:sp>
    </p:spTree>
    <p:extLst>
      <p:ext uri="{BB962C8B-B14F-4D97-AF65-F5344CB8AC3E}">
        <p14:creationId xmlns:p14="http://schemas.microsoft.com/office/powerpoint/2010/main" val="593629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77268A-5015-4776-ABF0-2B9BCDB602BF}"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04F3A-A031-423E-8B13-F532DCCF2180}" type="slidenum">
              <a:rPr lang="en-US" smtClean="0"/>
              <a:t>‹#›</a:t>
            </a:fld>
            <a:endParaRPr lang="en-US"/>
          </a:p>
        </p:txBody>
      </p:sp>
    </p:spTree>
    <p:extLst>
      <p:ext uri="{BB962C8B-B14F-4D97-AF65-F5344CB8AC3E}">
        <p14:creationId xmlns:p14="http://schemas.microsoft.com/office/powerpoint/2010/main" val="2575621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77268A-5015-4776-ABF0-2B9BCDB602BF}"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04F3A-A031-423E-8B13-F532DCCF2180}" type="slidenum">
              <a:rPr lang="en-US" smtClean="0"/>
              <a:t>‹#›</a:t>
            </a:fld>
            <a:endParaRPr lang="en-US"/>
          </a:p>
        </p:txBody>
      </p:sp>
    </p:spTree>
    <p:extLst>
      <p:ext uri="{BB962C8B-B14F-4D97-AF65-F5344CB8AC3E}">
        <p14:creationId xmlns:p14="http://schemas.microsoft.com/office/powerpoint/2010/main" val="393404168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77268A-5015-4776-ABF0-2B9BCDB602BF}" type="datetimeFigureOut">
              <a:rPr lang="en-US" smtClean="0"/>
              <a:t>4/22/2024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804F3A-A031-423E-8B13-F532DCCF2180}" type="slidenum">
              <a:rPr lang="en-US" smtClean="0"/>
              <a:t>‹#›</a:t>
            </a:fld>
            <a:endParaRPr lang="en-US"/>
          </a:p>
        </p:txBody>
      </p:sp>
    </p:spTree>
    <p:extLst>
      <p:ext uri="{BB962C8B-B14F-4D97-AF65-F5344CB8AC3E}">
        <p14:creationId xmlns:p14="http://schemas.microsoft.com/office/powerpoint/2010/main" val="343431329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77268A-5015-4776-ABF0-2B9BCDB602BF}" type="datetimeFigureOut">
              <a:rPr lang="en-US" smtClean="0"/>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804F3A-A031-423E-8B13-F532DCCF2180}" type="slidenum">
              <a:rPr lang="en-US" smtClean="0"/>
              <a:t>‹#›</a:t>
            </a:fld>
            <a:endParaRPr lang="en-US"/>
          </a:p>
        </p:txBody>
      </p:sp>
    </p:spTree>
    <p:extLst>
      <p:ext uri="{BB962C8B-B14F-4D97-AF65-F5344CB8AC3E}">
        <p14:creationId xmlns:p14="http://schemas.microsoft.com/office/powerpoint/2010/main" val="2588260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77268A-5015-4776-ABF0-2B9BCDB602BF}" type="datetimeFigureOut">
              <a:rPr lang="en-US" smtClean="0"/>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804F3A-A031-423E-8B13-F532DCCF2180}" type="slidenum">
              <a:rPr lang="en-US" smtClean="0"/>
              <a:t>‹#›</a:t>
            </a:fld>
            <a:endParaRPr lang="en-US"/>
          </a:p>
        </p:txBody>
      </p:sp>
    </p:spTree>
    <p:extLst>
      <p:ext uri="{BB962C8B-B14F-4D97-AF65-F5344CB8AC3E}">
        <p14:creationId xmlns:p14="http://schemas.microsoft.com/office/powerpoint/2010/main" val="2866689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77268A-5015-4776-ABF0-2B9BCDB602BF}"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04F3A-A031-423E-8B13-F532DCCF2180}" type="slidenum">
              <a:rPr lang="en-US" smtClean="0"/>
              <a:t>‹#›</a:t>
            </a:fld>
            <a:endParaRPr lang="en-US"/>
          </a:p>
        </p:txBody>
      </p:sp>
    </p:spTree>
    <p:extLst>
      <p:ext uri="{BB962C8B-B14F-4D97-AF65-F5344CB8AC3E}">
        <p14:creationId xmlns:p14="http://schemas.microsoft.com/office/powerpoint/2010/main" val="345852576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77268A-5015-4776-ABF0-2B9BCDB602BF}"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04F3A-A031-423E-8B13-F532DCCF2180}" type="slidenum">
              <a:rPr lang="en-US" smtClean="0"/>
              <a:t>‹#›</a:t>
            </a:fld>
            <a:endParaRPr lang="en-US"/>
          </a:p>
        </p:txBody>
      </p:sp>
    </p:spTree>
    <p:extLst>
      <p:ext uri="{BB962C8B-B14F-4D97-AF65-F5344CB8AC3E}">
        <p14:creationId xmlns:p14="http://schemas.microsoft.com/office/powerpoint/2010/main" val="1731318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77268A-5015-4776-ABF0-2B9BCDB602BF}" type="datetimeFigureOut">
              <a:rPr lang="en-US" smtClean="0"/>
              <a:t>4/22/2024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B804F3A-A031-423E-8B13-F532DCCF2180}" type="slidenum">
              <a:rPr lang="en-US" smtClean="0"/>
              <a:t>‹#›</a:t>
            </a:fld>
            <a:endParaRPr lang="en-US"/>
          </a:p>
        </p:txBody>
      </p:sp>
    </p:spTree>
    <p:extLst>
      <p:ext uri="{BB962C8B-B14F-4D97-AF65-F5344CB8AC3E}">
        <p14:creationId xmlns:p14="http://schemas.microsoft.com/office/powerpoint/2010/main" val="450548896"/>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D6E74-AF1B-09D1-56C2-FBC21227AF6A}"/>
              </a:ext>
            </a:extLst>
          </p:cNvPr>
          <p:cNvSpPr>
            <a:spLocks noGrp="1"/>
          </p:cNvSpPr>
          <p:nvPr>
            <p:ph type="title"/>
          </p:nvPr>
        </p:nvSpPr>
        <p:spPr>
          <a:xfrm>
            <a:off x="1141413" y="609600"/>
            <a:ext cx="5934508" cy="842963"/>
          </a:xfrm>
        </p:spPr>
        <p:txBody>
          <a:bodyPr/>
          <a:lstStyle/>
          <a:p>
            <a:pPr algn="ctr"/>
            <a:r>
              <a:rPr lang="en-US" cap="none">
                <a:latin typeface="Tahoma" panose="020B0604030504040204" pitchFamily="34" charset="0"/>
                <a:cs typeface="B Lotus" panose="00000400000000000000" pitchFamily="2" charset="-78"/>
              </a:rPr>
              <a:t>Chapter 7 </a:t>
            </a:r>
            <a:r>
              <a:rPr lang="en-US" cap="none" dirty="0">
                <a:latin typeface="Tahoma" panose="020B0604030504040204" pitchFamily="34" charset="0"/>
                <a:cs typeface="B Lotus" panose="00000400000000000000" pitchFamily="2" charset="-78"/>
              </a:rPr>
              <a:t>- . Collections</a:t>
            </a:r>
          </a:p>
        </p:txBody>
      </p:sp>
      <p:pic>
        <p:nvPicPr>
          <p:cNvPr id="7" name="Picture Placeholder 6">
            <a:extLst>
              <a:ext uri="{FF2B5EF4-FFF2-40B4-BE49-F238E27FC236}">
                <a16:creationId xmlns:a16="http://schemas.microsoft.com/office/drawing/2014/main" id="{F6AB968E-B96E-0C7B-966B-859C84C5958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900" b="2900"/>
          <a:stretch>
            <a:fillRect/>
          </a:stretch>
        </p:blipFill>
        <p:spPr/>
      </p:pic>
      <p:sp>
        <p:nvSpPr>
          <p:cNvPr id="5" name="Text Placeholder 4">
            <a:extLst>
              <a:ext uri="{FF2B5EF4-FFF2-40B4-BE49-F238E27FC236}">
                <a16:creationId xmlns:a16="http://schemas.microsoft.com/office/drawing/2014/main" id="{057C2691-C125-8CBA-4AE6-2BC9DAD1C2F5}"/>
              </a:ext>
            </a:extLst>
          </p:cNvPr>
          <p:cNvSpPr>
            <a:spLocks noGrp="1"/>
          </p:cNvSpPr>
          <p:nvPr>
            <p:ph type="body" sz="half" idx="2"/>
          </p:nvPr>
        </p:nvSpPr>
        <p:spPr>
          <a:xfrm>
            <a:off x="1141410" y="1763707"/>
            <a:ext cx="5934511" cy="3541714"/>
          </a:xfrm>
        </p:spPr>
        <p:txBody>
          <a:bodyPr>
            <a:noAutofit/>
          </a:bodyPr>
          <a:lstStyle/>
          <a:p>
            <a:pPr marL="285750" indent="-285750">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Enumeration</a:t>
            </a:r>
          </a:p>
          <a:p>
            <a:pPr marL="285750" indent="-285750">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IEnumerable and </a:t>
            </a:r>
            <a:r>
              <a:rPr lang="en-US" sz="1800" dirty="0" err="1">
                <a:latin typeface="Tahoma" panose="020B0604030504040204" pitchFamily="34" charset="0"/>
                <a:ea typeface="Tahoma" panose="020B0604030504040204" pitchFamily="34" charset="0"/>
                <a:cs typeface="Tahoma" panose="020B0604030504040204" pitchFamily="34" charset="0"/>
              </a:rPr>
              <a:t>Ienumerator</a:t>
            </a: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1800" kern="1200" baseline="0" dirty="0">
                <a:solidFill>
                  <a:srgbClr val="FFFFFF"/>
                </a:solidFill>
                <a:effectLst>
                  <a:outerShdw blurRad="177800" dist="38100" dir="2700000" algn="tl" rotWithShape="0">
                    <a:srgbClr val="000000">
                      <a:alpha val="24000"/>
                    </a:srgbClr>
                  </a:outerShdw>
                </a:effectLst>
                <a:latin typeface="Tahoma" panose="020B0604030504040204" pitchFamily="34" charset="0"/>
                <a:ea typeface="Tahoma" panose="020B0604030504040204" pitchFamily="34" charset="0"/>
                <a:cs typeface="Tahoma" panose="020B0604030504040204" pitchFamily="34" charset="0"/>
              </a:rPr>
              <a:t>IEnumerable&lt;T&gt; and </a:t>
            </a:r>
            <a:r>
              <a:rPr lang="en-US" sz="1800" kern="1200" baseline="0" dirty="0" err="1">
                <a:solidFill>
                  <a:srgbClr val="FFFFFF"/>
                </a:solidFill>
                <a:effectLst>
                  <a:outerShdw blurRad="177800" dist="38100" dir="2700000" algn="tl" rotWithShape="0">
                    <a:srgbClr val="000000">
                      <a:alpha val="24000"/>
                    </a:srgbClr>
                  </a:outerShdw>
                </a:effectLst>
                <a:latin typeface="Tahoma" panose="020B0604030504040204" pitchFamily="34" charset="0"/>
                <a:ea typeface="Tahoma" panose="020B0604030504040204" pitchFamily="34" charset="0"/>
                <a:cs typeface="Tahoma" panose="020B0604030504040204" pitchFamily="34" charset="0"/>
              </a:rPr>
              <a:t>IEnumerator</a:t>
            </a:r>
            <a:r>
              <a:rPr lang="en-US" sz="1800" kern="1200" baseline="0" dirty="0">
                <a:solidFill>
                  <a:srgbClr val="FFFFFF"/>
                </a:solidFill>
                <a:effectLst>
                  <a:outerShdw blurRad="177800" dist="38100" dir="2700000" algn="tl" rotWithShape="0">
                    <a:srgbClr val="000000">
                      <a:alpha val="24000"/>
                    </a:srgbClr>
                  </a:outerShdw>
                </a:effectLst>
                <a:latin typeface="Tahoma" panose="020B0604030504040204" pitchFamily="34" charset="0"/>
                <a:ea typeface="Tahoma" panose="020B0604030504040204" pitchFamily="34" charset="0"/>
                <a:cs typeface="Tahoma" panose="020B0604030504040204" pitchFamily="34" charset="0"/>
              </a:rPr>
              <a:t>&lt;T&gt;</a:t>
            </a:r>
          </a:p>
          <a:p>
            <a:pPr marL="285750" indent="-285750">
              <a:buFont typeface="Arial" panose="020B0604020202020204" pitchFamily="34" charset="0"/>
              <a:buChar char="•"/>
            </a:pPr>
            <a:r>
              <a:rPr lang="en-US" sz="1800" kern="1200" baseline="0" dirty="0">
                <a:solidFill>
                  <a:srgbClr val="FFFFFF"/>
                </a:solidFill>
                <a:effectLst>
                  <a:outerShdw blurRad="177800" dist="38100" dir="2700000" algn="tl" rotWithShape="0">
                    <a:srgbClr val="000000">
                      <a:alpha val="24000"/>
                    </a:srgbClr>
                  </a:outerShdw>
                </a:effectLst>
                <a:latin typeface="Tahoma" panose="020B0604030504040204" pitchFamily="34" charset="0"/>
                <a:ea typeface="Tahoma" panose="020B0604030504040204" pitchFamily="34" charset="0"/>
                <a:cs typeface="Tahoma" panose="020B0604030504040204" pitchFamily="34" charset="0"/>
              </a:rPr>
              <a:t>Implementing the Enumeration Interfaces</a:t>
            </a:r>
            <a:endParaRPr lang="en-US" sz="1800" dirty="0">
              <a:solidFill>
                <a:srgbClr val="FFFFFF"/>
              </a:solidFill>
              <a:effectLst>
                <a:outerShdw blurRad="177800" dist="38100" dir="2700000" algn="tl" rotWithShape="0">
                  <a:srgbClr val="000000">
                    <a:alpha val="24000"/>
                  </a:srgbClr>
                </a:outerShdw>
              </a:effectLst>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1800" kern="1200" baseline="0" dirty="0">
                <a:solidFill>
                  <a:srgbClr val="FFFFFF"/>
                </a:solidFill>
                <a:effectLst>
                  <a:outerShdw blurRad="177800" dist="38100" dir="2700000" algn="tl" rotWithShape="0">
                    <a:srgbClr val="000000">
                      <a:alpha val="24000"/>
                    </a:srgbClr>
                  </a:outerShdw>
                </a:effectLst>
                <a:latin typeface="Tahoma" panose="020B0604030504040204" pitchFamily="34" charset="0"/>
                <a:ea typeface="Tahoma" panose="020B0604030504040204" pitchFamily="34" charset="0"/>
                <a:cs typeface="Tahoma" panose="020B0604030504040204" pitchFamily="34" charset="0"/>
              </a:rPr>
              <a:t>The </a:t>
            </a:r>
            <a:r>
              <a:rPr lang="en-US" sz="1800" kern="1200" baseline="0" dirty="0" err="1">
                <a:solidFill>
                  <a:srgbClr val="FFFFFF"/>
                </a:solidFill>
                <a:effectLst>
                  <a:outerShdw blurRad="177800" dist="38100" dir="2700000" algn="tl" rotWithShape="0">
                    <a:srgbClr val="000000">
                      <a:alpha val="24000"/>
                    </a:srgbClr>
                  </a:outerShdw>
                </a:effectLst>
                <a:latin typeface="Tahoma" panose="020B0604030504040204" pitchFamily="34" charset="0"/>
                <a:ea typeface="Tahoma" panose="020B0604030504040204" pitchFamily="34" charset="0"/>
                <a:cs typeface="Tahoma" panose="020B0604030504040204" pitchFamily="34" charset="0"/>
              </a:rPr>
              <a:t>ICollection</a:t>
            </a:r>
            <a:r>
              <a:rPr lang="en-US" sz="1800" kern="1200" baseline="0" dirty="0">
                <a:solidFill>
                  <a:srgbClr val="FFFFFF"/>
                </a:solidFill>
                <a:effectLst>
                  <a:outerShdw blurRad="177800" dist="38100" dir="2700000" algn="tl" rotWithShape="0">
                    <a:srgbClr val="000000">
                      <a:alpha val="24000"/>
                    </a:srgbClr>
                  </a:outerShdw>
                </a:effectLst>
                <a:latin typeface="Tahoma" panose="020B0604030504040204" pitchFamily="34" charset="0"/>
                <a:ea typeface="Tahoma" panose="020B0604030504040204" pitchFamily="34" charset="0"/>
                <a:cs typeface="Tahoma" panose="020B0604030504040204" pitchFamily="34" charset="0"/>
              </a:rPr>
              <a:t> and </a:t>
            </a:r>
            <a:r>
              <a:rPr lang="en-US" sz="1800" kern="1200" baseline="0" dirty="0" err="1">
                <a:solidFill>
                  <a:srgbClr val="FFFFFF"/>
                </a:solidFill>
                <a:effectLst>
                  <a:outerShdw blurRad="177800" dist="38100" dir="2700000" algn="tl" rotWithShape="0">
                    <a:srgbClr val="000000">
                      <a:alpha val="24000"/>
                    </a:srgbClr>
                  </a:outerShdw>
                </a:effectLst>
                <a:latin typeface="Tahoma" panose="020B0604030504040204" pitchFamily="34" charset="0"/>
                <a:ea typeface="Tahoma" panose="020B0604030504040204" pitchFamily="34" charset="0"/>
                <a:cs typeface="Tahoma" panose="020B0604030504040204" pitchFamily="34" charset="0"/>
              </a:rPr>
              <a:t>IList</a:t>
            </a:r>
            <a:r>
              <a:rPr lang="en-US" sz="1800" kern="1200" baseline="0" dirty="0">
                <a:solidFill>
                  <a:srgbClr val="FFFFFF"/>
                </a:solidFill>
                <a:effectLst>
                  <a:outerShdw blurRad="177800" dist="38100" dir="2700000" algn="tl" rotWithShape="0">
                    <a:srgbClr val="000000">
                      <a:alpha val="24000"/>
                    </a:srgbClr>
                  </a:outerShdw>
                </a:effectLst>
                <a:latin typeface="Tahoma" panose="020B0604030504040204" pitchFamily="34" charset="0"/>
                <a:ea typeface="Tahoma" panose="020B0604030504040204" pitchFamily="34" charset="0"/>
                <a:cs typeface="Tahoma" panose="020B0604030504040204" pitchFamily="34" charset="0"/>
              </a:rPr>
              <a:t> Interfaces</a:t>
            </a:r>
          </a:p>
          <a:p>
            <a:pPr marL="285750" indent="-285750">
              <a:buFont typeface="Arial" panose="020B0604020202020204" pitchFamily="34" charset="0"/>
              <a:buChar char="•"/>
            </a:pPr>
            <a:r>
              <a:rPr lang="en-US" sz="1800" kern="1200" baseline="0" dirty="0" err="1">
                <a:solidFill>
                  <a:srgbClr val="FFFFFF"/>
                </a:solidFill>
                <a:effectLst>
                  <a:outerShdw blurRad="177800" dist="38100" dir="2700000" algn="tl" rotWithShape="0">
                    <a:srgbClr val="000000">
                      <a:alpha val="24000"/>
                    </a:srgbClr>
                  </a:outerShdw>
                </a:effectLst>
                <a:latin typeface="Tahoma" panose="020B0604030504040204" pitchFamily="34" charset="0"/>
                <a:ea typeface="Tahoma" panose="020B0604030504040204" pitchFamily="34" charset="0"/>
                <a:cs typeface="Tahoma" panose="020B0604030504040204" pitchFamily="34" charset="0"/>
              </a:rPr>
              <a:t>ICollection</a:t>
            </a:r>
            <a:r>
              <a:rPr lang="en-US" sz="1800" kern="1200" baseline="0" dirty="0">
                <a:solidFill>
                  <a:srgbClr val="FFFFFF"/>
                </a:solidFill>
                <a:effectLst>
                  <a:outerShdw blurRad="177800" dist="38100" dir="2700000" algn="tl" rotWithShape="0">
                    <a:srgbClr val="000000">
                      <a:alpha val="24000"/>
                    </a:srgbClr>
                  </a:outerShdw>
                </a:effectLst>
                <a:latin typeface="Tahoma" panose="020B0604030504040204" pitchFamily="34" charset="0"/>
                <a:ea typeface="Tahoma" panose="020B0604030504040204" pitchFamily="34" charset="0"/>
                <a:cs typeface="Tahoma" panose="020B0604030504040204" pitchFamily="34" charset="0"/>
              </a:rPr>
              <a:t>&lt;T&gt; and </a:t>
            </a:r>
            <a:r>
              <a:rPr lang="en-US" sz="1800" kern="1200" baseline="0" dirty="0" err="1">
                <a:solidFill>
                  <a:srgbClr val="FFFFFF"/>
                </a:solidFill>
                <a:effectLst>
                  <a:outerShdw blurRad="177800" dist="38100" dir="2700000" algn="tl" rotWithShape="0">
                    <a:srgbClr val="000000">
                      <a:alpha val="24000"/>
                    </a:srgbClr>
                  </a:outerShdw>
                </a:effectLst>
                <a:latin typeface="Tahoma" panose="020B0604030504040204" pitchFamily="34" charset="0"/>
                <a:ea typeface="Tahoma" panose="020B0604030504040204" pitchFamily="34" charset="0"/>
                <a:cs typeface="Tahoma" panose="020B0604030504040204" pitchFamily="34" charset="0"/>
              </a:rPr>
              <a:t>Icollection</a:t>
            </a:r>
            <a:endParaRPr lang="en-US" sz="1800" dirty="0">
              <a:solidFill>
                <a:srgbClr val="FFFFFF"/>
              </a:solidFill>
              <a:effectLst>
                <a:outerShdw blurRad="177800" dist="38100" dir="2700000" algn="tl" rotWithShape="0">
                  <a:srgbClr val="000000">
                    <a:alpha val="24000"/>
                  </a:srgbClr>
                </a:outerShdw>
              </a:effectLst>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1800" kern="1200" baseline="0" dirty="0" err="1">
                <a:solidFill>
                  <a:srgbClr val="FFFFFF"/>
                </a:solidFill>
                <a:effectLst>
                  <a:outerShdw blurRad="177800" dist="38100" dir="2700000" algn="tl" rotWithShape="0">
                    <a:srgbClr val="000000">
                      <a:alpha val="24000"/>
                    </a:srgbClr>
                  </a:outerShdw>
                </a:effectLst>
                <a:latin typeface="Tahoma" panose="020B0604030504040204" pitchFamily="34" charset="0"/>
                <a:ea typeface="Tahoma" panose="020B0604030504040204" pitchFamily="34" charset="0"/>
                <a:cs typeface="Tahoma" panose="020B0604030504040204" pitchFamily="34" charset="0"/>
              </a:rPr>
              <a:t>IList</a:t>
            </a:r>
            <a:r>
              <a:rPr lang="en-US" sz="1800" kern="1200" baseline="0" dirty="0">
                <a:solidFill>
                  <a:srgbClr val="FFFFFF"/>
                </a:solidFill>
                <a:effectLst>
                  <a:outerShdw blurRad="177800" dist="38100" dir="2700000" algn="tl" rotWithShape="0">
                    <a:srgbClr val="000000">
                      <a:alpha val="24000"/>
                    </a:srgbClr>
                  </a:outerShdw>
                </a:effectLst>
                <a:latin typeface="Tahoma" panose="020B0604030504040204" pitchFamily="34" charset="0"/>
                <a:ea typeface="Tahoma" panose="020B0604030504040204" pitchFamily="34" charset="0"/>
                <a:cs typeface="Tahoma" panose="020B0604030504040204" pitchFamily="34" charset="0"/>
              </a:rPr>
              <a:t>&lt;T&gt; and </a:t>
            </a:r>
            <a:r>
              <a:rPr lang="en-US" sz="1800" kern="1200" baseline="0" dirty="0" err="1">
                <a:solidFill>
                  <a:srgbClr val="FFFFFF"/>
                </a:solidFill>
                <a:effectLst>
                  <a:outerShdw blurRad="177800" dist="38100" dir="2700000" algn="tl" rotWithShape="0">
                    <a:srgbClr val="000000">
                      <a:alpha val="24000"/>
                    </a:srgbClr>
                  </a:outerShdw>
                </a:effectLst>
                <a:latin typeface="Tahoma" panose="020B0604030504040204" pitchFamily="34" charset="0"/>
                <a:ea typeface="Tahoma" panose="020B0604030504040204" pitchFamily="34" charset="0"/>
                <a:cs typeface="Tahoma" panose="020B0604030504040204" pitchFamily="34" charset="0"/>
              </a:rPr>
              <a:t>Ilist</a:t>
            </a:r>
            <a:endParaRPr lang="en-US" sz="1800" kern="1200" baseline="0" dirty="0">
              <a:solidFill>
                <a:srgbClr val="FFFFFF"/>
              </a:solidFill>
              <a:effectLst>
                <a:outerShdw blurRad="177800" dist="38100" dir="2700000" algn="tl" rotWithShape="0">
                  <a:srgbClr val="000000">
                    <a:alpha val="24000"/>
                  </a:srgbClr>
                </a:outerShdw>
              </a:effectLst>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1800" kern="1200" baseline="0" dirty="0" err="1">
                <a:solidFill>
                  <a:srgbClr val="FFFFFF"/>
                </a:solidFill>
                <a:effectLst>
                  <a:outerShdw blurRad="177800" dist="38100" dir="2700000" algn="tl" rotWithShape="0">
                    <a:srgbClr val="000000">
                      <a:alpha val="24000"/>
                    </a:srgbClr>
                  </a:outerShdw>
                </a:effectLst>
                <a:latin typeface="Tahoma" panose="020B0604030504040204" pitchFamily="34" charset="0"/>
                <a:ea typeface="Tahoma" panose="020B0604030504040204" pitchFamily="34" charset="0"/>
                <a:cs typeface="Tahoma" panose="020B0604030504040204" pitchFamily="34" charset="0"/>
              </a:rPr>
              <a:t>IReadOnlyCollection</a:t>
            </a:r>
            <a:r>
              <a:rPr lang="en-US" sz="1800" kern="1200" baseline="0" dirty="0">
                <a:solidFill>
                  <a:srgbClr val="FFFFFF"/>
                </a:solidFill>
                <a:effectLst>
                  <a:outerShdw blurRad="177800" dist="38100" dir="2700000" algn="tl" rotWithShape="0">
                    <a:srgbClr val="000000">
                      <a:alpha val="24000"/>
                    </a:srgbClr>
                  </a:outerShdw>
                </a:effectLst>
                <a:latin typeface="Tahoma" panose="020B0604030504040204" pitchFamily="34" charset="0"/>
                <a:ea typeface="Tahoma" panose="020B0604030504040204" pitchFamily="34" charset="0"/>
                <a:cs typeface="Tahoma" panose="020B0604030504040204" pitchFamily="34" charset="0"/>
              </a:rPr>
              <a:t>&lt;T&gt; and </a:t>
            </a:r>
            <a:r>
              <a:rPr lang="en-US" sz="1800" kern="1200" baseline="0" dirty="0" err="1">
                <a:solidFill>
                  <a:srgbClr val="FFFFFF"/>
                </a:solidFill>
                <a:effectLst>
                  <a:outerShdw blurRad="177800" dist="38100" dir="2700000" algn="tl" rotWithShape="0">
                    <a:srgbClr val="000000">
                      <a:alpha val="24000"/>
                    </a:srgbClr>
                  </a:outerShdw>
                </a:effectLst>
                <a:latin typeface="Tahoma" panose="020B0604030504040204" pitchFamily="34" charset="0"/>
                <a:ea typeface="Tahoma" panose="020B0604030504040204" pitchFamily="34" charset="0"/>
                <a:cs typeface="Tahoma" panose="020B0604030504040204" pitchFamily="34" charset="0"/>
              </a:rPr>
              <a:t>IReadOnlyList</a:t>
            </a:r>
            <a:r>
              <a:rPr lang="en-US" sz="1800" kern="1200" baseline="0" dirty="0">
                <a:solidFill>
                  <a:srgbClr val="FFFFFF"/>
                </a:solidFill>
                <a:effectLst>
                  <a:outerShdw blurRad="177800" dist="38100" dir="2700000" algn="tl" rotWithShape="0">
                    <a:srgbClr val="000000">
                      <a:alpha val="24000"/>
                    </a:srgbClr>
                  </a:outerShdw>
                </a:effectLst>
                <a:latin typeface="Tahoma" panose="020B0604030504040204" pitchFamily="34" charset="0"/>
                <a:ea typeface="Tahoma" panose="020B0604030504040204" pitchFamily="34" charset="0"/>
                <a:cs typeface="Tahoma" panose="020B0604030504040204" pitchFamily="34" charset="0"/>
              </a:rPr>
              <a:t>&lt;T&gt;</a:t>
            </a:r>
            <a:endParaRPr lang="en-US" sz="1800" dirty="0">
              <a:solidFill>
                <a:srgbClr val="FFFFFF"/>
              </a:solidFill>
              <a:effectLst>
                <a:outerShdw blurRad="177800" dist="38100" dir="2700000" algn="tl" rotWithShape="0">
                  <a:srgbClr val="000000">
                    <a:alpha val="24000"/>
                  </a:srgbClr>
                </a:outerShdw>
              </a:effectLst>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1800" kern="1200" baseline="0" dirty="0">
                <a:solidFill>
                  <a:srgbClr val="FFFFFF"/>
                </a:solidFill>
                <a:effectLst>
                  <a:outerShdw blurRad="177800" dist="38100" dir="2700000" algn="tl" rotWithShape="0">
                    <a:srgbClr val="000000">
                      <a:alpha val="24000"/>
                    </a:srgbClr>
                  </a:outerShdw>
                </a:effectLst>
                <a:latin typeface="Tahoma" panose="020B0604030504040204" pitchFamily="34" charset="0"/>
                <a:ea typeface="Tahoma" panose="020B0604030504040204" pitchFamily="34" charset="0"/>
                <a:cs typeface="Tahoma" panose="020B0604030504040204" pitchFamily="34" charset="0"/>
              </a:rPr>
              <a:t>The Array Class</a:t>
            </a: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88172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2416-B3DD-920F-1E2D-AC63810A536E}"/>
              </a:ext>
            </a:extLst>
          </p:cNvPr>
          <p:cNvSpPr>
            <a:spLocks noGrp="1"/>
          </p:cNvSpPr>
          <p:nvPr>
            <p:ph type="title"/>
          </p:nvPr>
        </p:nvSpPr>
        <p:spPr/>
        <p:txBody>
          <a:bodyPr/>
          <a:lstStyle/>
          <a:p>
            <a:pPr algn="ctr"/>
            <a:r>
              <a:rPr lang="en-US" cap="none" dirty="0">
                <a:latin typeface="Tahoma" panose="020B0604030504040204" pitchFamily="34" charset="0"/>
                <a:cs typeface="B Lotus" panose="00000400000000000000" pitchFamily="2" charset="-78"/>
              </a:rPr>
              <a:t>The </a:t>
            </a:r>
            <a:r>
              <a:rPr lang="en-US" cap="none" dirty="0" err="1">
                <a:latin typeface="Tahoma" panose="020B0604030504040204" pitchFamily="34" charset="0"/>
                <a:cs typeface="B Lotus" panose="00000400000000000000" pitchFamily="2" charset="-78"/>
              </a:rPr>
              <a:t>ICollection</a:t>
            </a:r>
            <a:r>
              <a:rPr lang="en-US" cap="none" dirty="0">
                <a:latin typeface="Tahoma" panose="020B0604030504040204" pitchFamily="34" charset="0"/>
                <a:cs typeface="B Lotus" panose="00000400000000000000" pitchFamily="2" charset="-78"/>
              </a:rPr>
              <a:t> and </a:t>
            </a:r>
            <a:r>
              <a:rPr lang="en-US" cap="none" dirty="0" err="1">
                <a:latin typeface="Tahoma" panose="020B0604030504040204" pitchFamily="34" charset="0"/>
                <a:cs typeface="B Lotus" panose="00000400000000000000" pitchFamily="2" charset="-78"/>
              </a:rPr>
              <a:t>IList</a:t>
            </a:r>
            <a:r>
              <a:rPr lang="en-US" cap="none" dirty="0">
                <a:latin typeface="Tahoma" panose="020B0604030504040204" pitchFamily="34" charset="0"/>
                <a:cs typeface="B Lotus" panose="00000400000000000000" pitchFamily="2" charset="-78"/>
              </a:rPr>
              <a:t> Interfaces</a:t>
            </a:r>
          </a:p>
        </p:txBody>
      </p:sp>
      <p:sp>
        <p:nvSpPr>
          <p:cNvPr id="3" name="Content Placeholder 2">
            <a:extLst>
              <a:ext uri="{FF2B5EF4-FFF2-40B4-BE49-F238E27FC236}">
                <a16:creationId xmlns:a16="http://schemas.microsoft.com/office/drawing/2014/main" id="{E22DB625-3035-E58A-78AF-734BBE972FEE}"/>
              </a:ext>
            </a:extLst>
          </p:cNvPr>
          <p:cNvSpPr>
            <a:spLocks noGrp="1"/>
          </p:cNvSpPr>
          <p:nvPr>
            <p:ph idx="1"/>
          </p:nvPr>
        </p:nvSpPr>
        <p:spPr>
          <a:xfrm>
            <a:off x="1141413" y="2249486"/>
            <a:ext cx="9905998" cy="3760789"/>
          </a:xfrm>
        </p:spPr>
        <p:txBody>
          <a:bodyPr>
            <a:normAutofit/>
          </a:bodyPr>
          <a:lstStyle/>
          <a:p>
            <a:pPr marL="0" indent="0" algn="r" rtl="1">
              <a:buNone/>
            </a:pPr>
            <a:r>
              <a:rPr lang="fa-IR" dirty="0">
                <a:latin typeface="Tahoma" panose="020B0604030504040204" pitchFamily="34" charset="0"/>
                <a:cs typeface="B Lotus" panose="00000400000000000000" pitchFamily="2" charset="-78"/>
              </a:rPr>
              <a:t>اگرچه اینترفیس‌های </a:t>
            </a:r>
            <a:r>
              <a:rPr lang="en-US" dirty="0">
                <a:latin typeface="Tahoma" panose="020B0604030504040204" pitchFamily="34" charset="0"/>
                <a:cs typeface="B Lotus" panose="00000400000000000000" pitchFamily="2" charset="-78"/>
              </a:rPr>
              <a:t>enumeration</a:t>
            </a:r>
            <a:r>
              <a:rPr lang="fa-IR" dirty="0">
                <a:latin typeface="Tahoma" panose="020B0604030504040204" pitchFamily="34" charset="0"/>
                <a:cs typeface="B Lotus" panose="00000400000000000000" pitchFamily="2" charset="-78"/>
              </a:rPr>
              <a:t> برای پیمایش کالکشن‌ها یک پروتکل فراهم میکنن، ولی نمیتونند مکانیزمی برای تخمین سایز کالکشن یا دسترسی به یک عنصر خاص از کالکشن یا ویرایش اون رو برامون فراهم کنه.</a:t>
            </a:r>
          </a:p>
          <a:p>
            <a:pPr marL="0" indent="0" algn="r" rtl="1">
              <a:buNone/>
            </a:pPr>
            <a:r>
              <a:rPr lang="fa-IR" dirty="0">
                <a:latin typeface="Tahoma" panose="020B0604030504040204" pitchFamily="34" charset="0"/>
                <a:cs typeface="B Lotus" panose="00000400000000000000" pitchFamily="2" charset="-78"/>
              </a:rPr>
              <a:t>دات‌نت اینترفیس‌های </a:t>
            </a:r>
            <a:r>
              <a:rPr lang="en-US" dirty="0" err="1">
                <a:latin typeface="Tahoma" panose="020B0604030504040204" pitchFamily="34" charset="0"/>
                <a:cs typeface="B Lotus" panose="00000400000000000000" pitchFamily="2" charset="-78"/>
              </a:rPr>
              <a:t>ICollection</a:t>
            </a:r>
            <a:r>
              <a:rPr lang="en-US" dirty="0">
                <a:latin typeface="Tahoma" panose="020B0604030504040204" pitchFamily="34" charset="0"/>
                <a:cs typeface="B Lotus" panose="00000400000000000000" pitchFamily="2" charset="-78"/>
              </a:rPr>
              <a:t>, </a:t>
            </a:r>
            <a:r>
              <a:rPr lang="en-US" dirty="0" err="1">
                <a:latin typeface="Tahoma" panose="020B0604030504040204" pitchFamily="34" charset="0"/>
                <a:cs typeface="B Lotus" panose="00000400000000000000" pitchFamily="2" charset="-78"/>
              </a:rPr>
              <a:t>IList</a:t>
            </a:r>
            <a:r>
              <a:rPr lang="en-US" dirty="0">
                <a:latin typeface="Tahoma" panose="020B0604030504040204" pitchFamily="34" charset="0"/>
                <a:cs typeface="B Lotus" panose="00000400000000000000" pitchFamily="2" charset="-78"/>
              </a:rPr>
              <a:t>, </a:t>
            </a:r>
            <a:r>
              <a:rPr lang="fa-IR" dirty="0">
                <a:latin typeface="Tahoma" panose="020B0604030504040204" pitchFamily="34" charset="0"/>
                <a:cs typeface="B Lotus" panose="00000400000000000000" pitchFamily="2" charset="-78"/>
              </a:rPr>
              <a:t> و</a:t>
            </a:r>
            <a:r>
              <a:rPr lang="en-US" dirty="0">
                <a:latin typeface="Tahoma" panose="020B0604030504040204" pitchFamily="34" charset="0"/>
                <a:cs typeface="B Lotus" panose="00000400000000000000" pitchFamily="2" charset="-78"/>
              </a:rPr>
              <a:t> </a:t>
            </a:r>
            <a:r>
              <a:rPr lang="en-US" dirty="0" err="1">
                <a:latin typeface="Tahoma" panose="020B0604030504040204" pitchFamily="34" charset="0"/>
                <a:cs typeface="B Lotus" panose="00000400000000000000" pitchFamily="2" charset="-78"/>
              </a:rPr>
              <a:t>Idictionary</a:t>
            </a:r>
            <a:r>
              <a:rPr lang="fa-IR" dirty="0">
                <a:latin typeface="Tahoma" panose="020B0604030504040204" pitchFamily="34" charset="0"/>
                <a:cs typeface="B Lotus" panose="00000400000000000000" pitchFamily="2" charset="-78"/>
              </a:rPr>
              <a:t>رو معرفی کرده که هر سه هم به صورت جنریک هم غیرجنریک وجود دارد. هرچند مدل غیرجنریک بیشتر برای پشتیبانی در کدهای قدیمی وجود دارد.</a:t>
            </a:r>
          </a:p>
        </p:txBody>
      </p:sp>
    </p:spTree>
    <p:extLst>
      <p:ext uri="{BB962C8B-B14F-4D97-AF65-F5344CB8AC3E}">
        <p14:creationId xmlns:p14="http://schemas.microsoft.com/office/powerpoint/2010/main" val="1740566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2416-B3DD-920F-1E2D-AC63810A536E}"/>
              </a:ext>
            </a:extLst>
          </p:cNvPr>
          <p:cNvSpPr>
            <a:spLocks noGrp="1"/>
          </p:cNvSpPr>
          <p:nvPr>
            <p:ph type="title"/>
          </p:nvPr>
        </p:nvSpPr>
        <p:spPr/>
        <p:txBody>
          <a:bodyPr/>
          <a:lstStyle/>
          <a:p>
            <a:pPr algn="ctr"/>
            <a:r>
              <a:rPr lang="en-US" cap="none" dirty="0" err="1">
                <a:latin typeface="Tahoma" panose="020B0604030504040204" pitchFamily="34" charset="0"/>
                <a:cs typeface="B Lotus" panose="00000400000000000000" pitchFamily="2" charset="-78"/>
              </a:rPr>
              <a:t>ICollection</a:t>
            </a:r>
            <a:r>
              <a:rPr lang="en-US" cap="none" dirty="0">
                <a:latin typeface="Tahoma" panose="020B0604030504040204" pitchFamily="34" charset="0"/>
                <a:cs typeface="B Lotus" panose="00000400000000000000" pitchFamily="2" charset="-78"/>
              </a:rPr>
              <a:t>&lt;T&gt; and </a:t>
            </a:r>
            <a:r>
              <a:rPr lang="en-US" cap="none" dirty="0" err="1">
                <a:latin typeface="Tahoma" panose="020B0604030504040204" pitchFamily="34" charset="0"/>
                <a:cs typeface="B Lotus" panose="00000400000000000000" pitchFamily="2" charset="-78"/>
              </a:rPr>
              <a:t>ICollection</a:t>
            </a:r>
            <a:endParaRPr lang="en-US" cap="none" dirty="0">
              <a:latin typeface="Tahoma" panose="020B0604030504040204" pitchFamily="34" charset="0"/>
              <a:cs typeface="B Lotus" panose="00000400000000000000" pitchFamily="2" charset="-78"/>
            </a:endParaRPr>
          </a:p>
        </p:txBody>
      </p:sp>
      <p:sp>
        <p:nvSpPr>
          <p:cNvPr id="3" name="Content Placeholder 2">
            <a:extLst>
              <a:ext uri="{FF2B5EF4-FFF2-40B4-BE49-F238E27FC236}">
                <a16:creationId xmlns:a16="http://schemas.microsoft.com/office/drawing/2014/main" id="{E22DB625-3035-E58A-78AF-734BBE972FEE}"/>
              </a:ext>
            </a:extLst>
          </p:cNvPr>
          <p:cNvSpPr>
            <a:spLocks noGrp="1"/>
          </p:cNvSpPr>
          <p:nvPr>
            <p:ph idx="1"/>
          </p:nvPr>
        </p:nvSpPr>
        <p:spPr>
          <a:xfrm>
            <a:off x="1141413" y="2249486"/>
            <a:ext cx="9905998" cy="3760789"/>
          </a:xfrm>
        </p:spPr>
        <p:txBody>
          <a:bodyPr>
            <a:normAutofit/>
          </a:bodyPr>
          <a:lstStyle/>
          <a:p>
            <a:pPr marL="0" indent="0" algn="r" rtl="1">
              <a:buNone/>
            </a:pPr>
            <a:r>
              <a:rPr lang="en-US" dirty="0" err="1">
                <a:latin typeface="Tahoma" panose="020B0604030504040204" pitchFamily="34" charset="0"/>
                <a:cs typeface="B Lotus" panose="00000400000000000000" pitchFamily="2" charset="-78"/>
              </a:rPr>
              <a:t>ICollection</a:t>
            </a:r>
            <a:r>
              <a:rPr lang="en-US" dirty="0">
                <a:latin typeface="Tahoma" panose="020B0604030504040204" pitchFamily="34" charset="0"/>
                <a:cs typeface="B Lotus" panose="00000400000000000000" pitchFamily="2" charset="-78"/>
              </a:rPr>
              <a:t>&lt;T&gt;</a:t>
            </a:r>
            <a:r>
              <a:rPr lang="fa-IR" dirty="0">
                <a:latin typeface="Tahoma" panose="020B0604030504040204" pitchFamily="34" charset="0"/>
                <a:cs typeface="B Lotus" panose="00000400000000000000" pitchFamily="2" charset="-78"/>
              </a:rPr>
              <a:t> یک اینترفیس استاندارد برای کالکشن‌های </a:t>
            </a:r>
            <a:r>
              <a:rPr lang="en-US" dirty="0">
                <a:latin typeface="Tahoma" panose="020B0604030504040204" pitchFamily="34" charset="0"/>
                <a:cs typeface="B Lotus" panose="00000400000000000000" pitchFamily="2" charset="-78"/>
              </a:rPr>
              <a:t>countable</a:t>
            </a:r>
            <a:r>
              <a:rPr lang="fa-IR" dirty="0">
                <a:latin typeface="Tahoma" panose="020B0604030504040204" pitchFamily="34" charset="0"/>
                <a:cs typeface="B Lotus" panose="00000400000000000000" pitchFamily="2" charset="-78"/>
              </a:rPr>
              <a:t> هست. این اینترفیس امکان تعیین تعداد اعضای یک کالکشن، جستجوی یک آیتم در کالکشن، کپی کالکشن در یک آرایه و تشخیص اینکه کالکشن </a:t>
            </a:r>
            <a:r>
              <a:rPr lang="en-US" dirty="0">
                <a:latin typeface="Tahoma" panose="020B0604030504040204" pitchFamily="34" charset="0"/>
                <a:cs typeface="B Lotus" panose="00000400000000000000" pitchFamily="2" charset="-78"/>
              </a:rPr>
              <a:t>read-only</a:t>
            </a:r>
            <a:r>
              <a:rPr lang="fa-IR" dirty="0">
                <a:latin typeface="Tahoma" panose="020B0604030504040204" pitchFamily="34" charset="0"/>
                <a:cs typeface="B Lotus" panose="00000400000000000000" pitchFamily="2" charset="-78"/>
              </a:rPr>
              <a:t> هست یا نه رو فراهم میکنه. برای کالکشن‌های </a:t>
            </a:r>
            <a:r>
              <a:rPr lang="en-US" dirty="0">
                <a:latin typeface="Tahoma" panose="020B0604030504040204" pitchFamily="34" charset="0"/>
                <a:cs typeface="B Lotus" panose="00000400000000000000" pitchFamily="2" charset="-78"/>
              </a:rPr>
              <a:t>writable</a:t>
            </a:r>
            <a:r>
              <a:rPr lang="fa-IR" dirty="0">
                <a:latin typeface="Tahoma" panose="020B0604030504040204" pitchFamily="34" charset="0"/>
                <a:cs typeface="B Lotus" panose="00000400000000000000" pitchFamily="2" charset="-78"/>
              </a:rPr>
              <a:t> میتونیم از متدهای </a:t>
            </a:r>
            <a:r>
              <a:rPr lang="en-US" dirty="0">
                <a:latin typeface="Tahoma" panose="020B0604030504040204" pitchFamily="34" charset="0"/>
                <a:cs typeface="B Lotus" panose="00000400000000000000" pitchFamily="2" charset="-78"/>
              </a:rPr>
              <a:t>Add</a:t>
            </a:r>
            <a:r>
              <a:rPr lang="fa-IR" dirty="0">
                <a:latin typeface="Tahoma" panose="020B0604030504040204" pitchFamily="34" charset="0"/>
                <a:cs typeface="B Lotus" panose="00000400000000000000" pitchFamily="2" charset="-78"/>
              </a:rPr>
              <a:t>، </a:t>
            </a:r>
            <a:r>
              <a:rPr lang="en-US" dirty="0">
                <a:latin typeface="Tahoma" panose="020B0604030504040204" pitchFamily="34" charset="0"/>
                <a:cs typeface="B Lotus" panose="00000400000000000000" pitchFamily="2" charset="-78"/>
              </a:rPr>
              <a:t>Remove</a:t>
            </a:r>
            <a:r>
              <a:rPr lang="fa-IR" dirty="0">
                <a:latin typeface="Tahoma" panose="020B0604030504040204" pitchFamily="34" charset="0"/>
                <a:cs typeface="B Lotus" panose="00000400000000000000" pitchFamily="2" charset="-78"/>
              </a:rPr>
              <a:t> و </a:t>
            </a:r>
            <a:r>
              <a:rPr lang="en-US" dirty="0">
                <a:latin typeface="Tahoma" panose="020B0604030504040204" pitchFamily="34" charset="0"/>
                <a:cs typeface="B Lotus" panose="00000400000000000000" pitchFamily="2" charset="-78"/>
              </a:rPr>
              <a:t>Clear</a:t>
            </a:r>
            <a:r>
              <a:rPr lang="fa-IR" dirty="0">
                <a:latin typeface="Tahoma" panose="020B0604030504040204" pitchFamily="34" charset="0"/>
                <a:cs typeface="B Lotus" panose="00000400000000000000" pitchFamily="2" charset="-78"/>
              </a:rPr>
              <a:t> استفاده کنیم.</a:t>
            </a:r>
          </a:p>
          <a:p>
            <a:pPr marL="0" indent="0" algn="r" rtl="1">
              <a:buNone/>
            </a:pPr>
            <a:r>
              <a:rPr lang="fa-IR" dirty="0">
                <a:latin typeface="Tahoma" panose="020B0604030504040204" pitchFamily="34" charset="0"/>
                <a:cs typeface="B Lotus" panose="00000400000000000000" pitchFamily="2" charset="-78"/>
              </a:rPr>
              <a:t>همینطور به این علت که این اینترفیس از </a:t>
            </a:r>
            <a:r>
              <a:rPr lang="en-US" dirty="0">
                <a:latin typeface="Tahoma" panose="020B0604030504040204" pitchFamily="34" charset="0"/>
                <a:cs typeface="B Lotus" panose="00000400000000000000" pitchFamily="2" charset="-78"/>
              </a:rPr>
              <a:t>IEnumerable&lt;T&gt;</a:t>
            </a:r>
            <a:r>
              <a:rPr lang="fa-IR" dirty="0">
                <a:latin typeface="Tahoma" panose="020B0604030504040204" pitchFamily="34" charset="0"/>
                <a:cs typeface="B Lotus" panose="00000400000000000000" pitchFamily="2" charset="-78"/>
              </a:rPr>
              <a:t> مشتق شده، میتونیم با </a:t>
            </a:r>
            <a:r>
              <a:rPr lang="en-US" dirty="0">
                <a:latin typeface="Tahoma" panose="020B0604030504040204" pitchFamily="34" charset="0"/>
                <a:cs typeface="B Lotus" panose="00000400000000000000" pitchFamily="2" charset="-78"/>
              </a:rPr>
              <a:t>foreach</a:t>
            </a:r>
            <a:r>
              <a:rPr lang="fa-IR" dirty="0">
                <a:latin typeface="Tahoma" panose="020B0604030504040204" pitchFamily="34" charset="0"/>
                <a:cs typeface="B Lotus" panose="00000400000000000000" pitchFamily="2" charset="-78"/>
              </a:rPr>
              <a:t> اونو پیمایش کنیم.</a:t>
            </a:r>
          </a:p>
        </p:txBody>
      </p:sp>
    </p:spTree>
    <p:extLst>
      <p:ext uri="{BB962C8B-B14F-4D97-AF65-F5344CB8AC3E}">
        <p14:creationId xmlns:p14="http://schemas.microsoft.com/office/powerpoint/2010/main" val="1331090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2416-B3DD-920F-1E2D-AC63810A536E}"/>
              </a:ext>
            </a:extLst>
          </p:cNvPr>
          <p:cNvSpPr>
            <a:spLocks noGrp="1"/>
          </p:cNvSpPr>
          <p:nvPr>
            <p:ph type="title"/>
          </p:nvPr>
        </p:nvSpPr>
        <p:spPr/>
        <p:txBody>
          <a:bodyPr/>
          <a:lstStyle/>
          <a:p>
            <a:pPr algn="ctr"/>
            <a:r>
              <a:rPr lang="en-US" cap="none" dirty="0" err="1">
                <a:latin typeface="Tahoma" panose="020B0604030504040204" pitchFamily="34" charset="0"/>
                <a:cs typeface="B Lotus" panose="00000400000000000000" pitchFamily="2" charset="-78"/>
              </a:rPr>
              <a:t>ICollection</a:t>
            </a:r>
            <a:r>
              <a:rPr lang="en-US" cap="none" dirty="0">
                <a:latin typeface="Tahoma" panose="020B0604030504040204" pitchFamily="34" charset="0"/>
                <a:cs typeface="B Lotus" panose="00000400000000000000" pitchFamily="2" charset="-78"/>
              </a:rPr>
              <a:t>&lt;T&gt; and </a:t>
            </a:r>
            <a:r>
              <a:rPr lang="en-US" cap="none" dirty="0" err="1">
                <a:latin typeface="Tahoma" panose="020B0604030504040204" pitchFamily="34" charset="0"/>
                <a:cs typeface="B Lotus" panose="00000400000000000000" pitchFamily="2" charset="-78"/>
              </a:rPr>
              <a:t>ICollection</a:t>
            </a:r>
            <a:endParaRPr lang="en-US" cap="none" dirty="0">
              <a:latin typeface="Tahoma" panose="020B0604030504040204" pitchFamily="34" charset="0"/>
              <a:cs typeface="B Lotus" panose="00000400000000000000" pitchFamily="2" charset="-78"/>
            </a:endParaRPr>
          </a:p>
        </p:txBody>
      </p:sp>
      <p:pic>
        <p:nvPicPr>
          <p:cNvPr id="5" name="Content Placeholder 4">
            <a:extLst>
              <a:ext uri="{FF2B5EF4-FFF2-40B4-BE49-F238E27FC236}">
                <a16:creationId xmlns:a16="http://schemas.microsoft.com/office/drawing/2014/main" id="{997E01BE-4403-8DF5-6CAD-3F22B54CBEAE}"/>
              </a:ext>
            </a:extLst>
          </p:cNvPr>
          <p:cNvPicPr>
            <a:picLocks noGrp="1" noChangeAspect="1"/>
          </p:cNvPicPr>
          <p:nvPr>
            <p:ph idx="1"/>
          </p:nvPr>
        </p:nvPicPr>
        <p:blipFill>
          <a:blip r:embed="rId2"/>
          <a:stretch>
            <a:fillRect/>
          </a:stretch>
        </p:blipFill>
        <p:spPr>
          <a:xfrm>
            <a:off x="3112887" y="2568636"/>
            <a:ext cx="6390827" cy="3127314"/>
          </a:xfrm>
        </p:spPr>
      </p:pic>
    </p:spTree>
    <p:extLst>
      <p:ext uri="{BB962C8B-B14F-4D97-AF65-F5344CB8AC3E}">
        <p14:creationId xmlns:p14="http://schemas.microsoft.com/office/powerpoint/2010/main" val="1817452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2416-B3DD-920F-1E2D-AC63810A536E}"/>
              </a:ext>
            </a:extLst>
          </p:cNvPr>
          <p:cNvSpPr>
            <a:spLocks noGrp="1"/>
          </p:cNvSpPr>
          <p:nvPr>
            <p:ph type="title"/>
          </p:nvPr>
        </p:nvSpPr>
        <p:spPr/>
        <p:txBody>
          <a:bodyPr/>
          <a:lstStyle/>
          <a:p>
            <a:pPr algn="ctr"/>
            <a:r>
              <a:rPr lang="en-US" cap="none" dirty="0" err="1">
                <a:latin typeface="Tahoma" panose="020B0604030504040204" pitchFamily="34" charset="0"/>
                <a:cs typeface="B Lotus" panose="00000400000000000000" pitchFamily="2" charset="-78"/>
              </a:rPr>
              <a:t>ICollection</a:t>
            </a:r>
            <a:r>
              <a:rPr lang="en-US" cap="none" dirty="0">
                <a:latin typeface="Tahoma" panose="020B0604030504040204" pitchFamily="34" charset="0"/>
                <a:cs typeface="B Lotus" panose="00000400000000000000" pitchFamily="2" charset="-78"/>
              </a:rPr>
              <a:t>&lt;T&gt; and </a:t>
            </a:r>
            <a:r>
              <a:rPr lang="en-US" cap="none" dirty="0" err="1">
                <a:latin typeface="Tahoma" panose="020B0604030504040204" pitchFamily="34" charset="0"/>
                <a:cs typeface="B Lotus" panose="00000400000000000000" pitchFamily="2" charset="-78"/>
              </a:rPr>
              <a:t>ICollection</a:t>
            </a:r>
            <a:endParaRPr lang="en-US" cap="none" dirty="0">
              <a:latin typeface="Tahoma" panose="020B0604030504040204" pitchFamily="34" charset="0"/>
              <a:cs typeface="B Lotus" panose="00000400000000000000" pitchFamily="2" charset="-78"/>
            </a:endParaRPr>
          </a:p>
        </p:txBody>
      </p:sp>
      <p:sp>
        <p:nvSpPr>
          <p:cNvPr id="3" name="Content Placeholder 2">
            <a:extLst>
              <a:ext uri="{FF2B5EF4-FFF2-40B4-BE49-F238E27FC236}">
                <a16:creationId xmlns:a16="http://schemas.microsoft.com/office/drawing/2014/main" id="{E22DB625-3035-E58A-78AF-734BBE972FEE}"/>
              </a:ext>
            </a:extLst>
          </p:cNvPr>
          <p:cNvSpPr>
            <a:spLocks noGrp="1"/>
          </p:cNvSpPr>
          <p:nvPr>
            <p:ph idx="1"/>
          </p:nvPr>
        </p:nvSpPr>
        <p:spPr>
          <a:xfrm>
            <a:off x="1141413" y="2249486"/>
            <a:ext cx="9905998" cy="3760789"/>
          </a:xfrm>
        </p:spPr>
        <p:txBody>
          <a:bodyPr>
            <a:normAutofit/>
          </a:bodyPr>
          <a:lstStyle/>
          <a:p>
            <a:pPr marL="0" indent="0" algn="r" rtl="1">
              <a:buNone/>
            </a:pPr>
            <a:r>
              <a:rPr lang="fa-IR" dirty="0">
                <a:latin typeface="Tahoma" panose="020B0604030504040204" pitchFamily="34" charset="0"/>
                <a:cs typeface="B Lotus" panose="00000400000000000000" pitchFamily="2" charset="-78"/>
              </a:rPr>
              <a:t>مدل غیر جنریک </a:t>
            </a:r>
            <a:r>
              <a:rPr lang="en-US" dirty="0" err="1">
                <a:latin typeface="Tahoma" panose="020B0604030504040204" pitchFamily="34" charset="0"/>
                <a:cs typeface="B Lotus" panose="00000400000000000000" pitchFamily="2" charset="-78"/>
              </a:rPr>
              <a:t>ICollection</a:t>
            </a:r>
            <a:r>
              <a:rPr lang="fa-IR" dirty="0">
                <a:latin typeface="Tahoma" panose="020B0604030504040204" pitchFamily="34" charset="0"/>
                <a:cs typeface="B Lotus" panose="00000400000000000000" pitchFamily="2" charset="-78"/>
              </a:rPr>
              <a:t> هم کالکشن‌های</a:t>
            </a:r>
            <a:br>
              <a:rPr lang="fa-IR" dirty="0">
                <a:latin typeface="Tahoma" panose="020B0604030504040204" pitchFamily="34" charset="0"/>
                <a:cs typeface="B Lotus" panose="00000400000000000000" pitchFamily="2" charset="-78"/>
              </a:rPr>
            </a:br>
            <a:r>
              <a:rPr lang="fa-IR" dirty="0">
                <a:latin typeface="Tahoma" panose="020B0604030504040204" pitchFamily="34" charset="0"/>
                <a:cs typeface="B Lotus" panose="00000400000000000000" pitchFamily="2" charset="-78"/>
              </a:rPr>
              <a:t> </a:t>
            </a:r>
            <a:r>
              <a:rPr lang="en-US" dirty="0">
                <a:latin typeface="Tahoma" panose="020B0604030504040204" pitchFamily="34" charset="0"/>
                <a:cs typeface="B Lotus" panose="00000400000000000000" pitchFamily="2" charset="-78"/>
              </a:rPr>
              <a:t>countable</a:t>
            </a:r>
            <a:r>
              <a:rPr lang="fa-IR" dirty="0">
                <a:latin typeface="Tahoma" panose="020B0604030504040204" pitchFamily="34" charset="0"/>
                <a:cs typeface="B Lotus" panose="00000400000000000000" pitchFamily="2" charset="-78"/>
              </a:rPr>
              <a:t> رو میتونه برامون تعریف کنه با این </a:t>
            </a:r>
            <a:br>
              <a:rPr lang="fa-IR" dirty="0">
                <a:latin typeface="Tahoma" panose="020B0604030504040204" pitchFamily="34" charset="0"/>
                <a:cs typeface="B Lotus" panose="00000400000000000000" pitchFamily="2" charset="-78"/>
              </a:rPr>
            </a:br>
            <a:r>
              <a:rPr lang="fa-IR" dirty="0">
                <a:latin typeface="Tahoma" panose="020B0604030504040204" pitchFamily="34" charset="0"/>
                <a:cs typeface="B Lotus" panose="00000400000000000000" pitchFamily="2" charset="-78"/>
              </a:rPr>
              <a:t>تفاوت که متدی برای ویرایش کالکشن یا جستجو در</a:t>
            </a:r>
            <a:br>
              <a:rPr lang="fa-IR" dirty="0">
                <a:latin typeface="Tahoma" panose="020B0604030504040204" pitchFamily="34" charset="0"/>
                <a:cs typeface="B Lotus" panose="00000400000000000000" pitchFamily="2" charset="-78"/>
              </a:rPr>
            </a:br>
            <a:r>
              <a:rPr lang="fa-IR" dirty="0">
                <a:latin typeface="Tahoma" panose="020B0604030504040204" pitchFamily="34" charset="0"/>
                <a:cs typeface="B Lotus" panose="00000400000000000000" pitchFamily="2" charset="-78"/>
              </a:rPr>
              <a:t> اون رو نداره.</a:t>
            </a:r>
          </a:p>
          <a:p>
            <a:pPr marL="0" indent="0" algn="r" rtl="1">
              <a:buNone/>
            </a:pPr>
            <a:endParaRPr lang="fa-IR"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این اینترفیس‌ها معمولا توسط اینترفیس‌های </a:t>
            </a:r>
            <a:r>
              <a:rPr lang="en-US" dirty="0" err="1">
                <a:latin typeface="Tahoma" panose="020B0604030504040204" pitchFamily="34" charset="0"/>
                <a:cs typeface="B Lotus" panose="00000400000000000000" pitchFamily="2" charset="-78"/>
              </a:rPr>
              <a:t>IList</a:t>
            </a:r>
            <a:r>
              <a:rPr lang="fa-IR" dirty="0">
                <a:latin typeface="Tahoma" panose="020B0604030504040204" pitchFamily="34" charset="0"/>
                <a:cs typeface="B Lotus" panose="00000400000000000000" pitchFamily="2" charset="-78"/>
              </a:rPr>
              <a:t> و </a:t>
            </a:r>
            <a:r>
              <a:rPr lang="en-US" dirty="0" err="1">
                <a:latin typeface="Tahoma" panose="020B0604030504040204" pitchFamily="34" charset="0"/>
                <a:cs typeface="B Lotus" panose="00000400000000000000" pitchFamily="2" charset="-78"/>
              </a:rPr>
              <a:t>IDictionary</a:t>
            </a:r>
            <a:r>
              <a:rPr lang="fa-IR" dirty="0">
                <a:latin typeface="Tahoma" panose="020B0604030504040204" pitchFamily="34" charset="0"/>
                <a:cs typeface="B Lotus" panose="00000400000000000000" pitchFamily="2" charset="-78"/>
              </a:rPr>
              <a:t> پیاده سازی میشوند.</a:t>
            </a:r>
          </a:p>
        </p:txBody>
      </p:sp>
      <p:pic>
        <p:nvPicPr>
          <p:cNvPr id="6" name="Picture 5">
            <a:extLst>
              <a:ext uri="{FF2B5EF4-FFF2-40B4-BE49-F238E27FC236}">
                <a16:creationId xmlns:a16="http://schemas.microsoft.com/office/drawing/2014/main" id="{5F949F63-7EE4-68DE-55E9-876FE975ADD4}"/>
              </a:ext>
            </a:extLst>
          </p:cNvPr>
          <p:cNvPicPr>
            <a:picLocks noChangeAspect="1"/>
          </p:cNvPicPr>
          <p:nvPr/>
        </p:nvPicPr>
        <p:blipFill>
          <a:blip r:embed="rId2"/>
          <a:stretch>
            <a:fillRect/>
          </a:stretch>
        </p:blipFill>
        <p:spPr>
          <a:xfrm>
            <a:off x="1336543" y="2343150"/>
            <a:ext cx="4596846" cy="2171699"/>
          </a:xfrm>
          <a:prstGeom prst="rect">
            <a:avLst/>
          </a:prstGeom>
        </p:spPr>
      </p:pic>
    </p:spTree>
    <p:extLst>
      <p:ext uri="{BB962C8B-B14F-4D97-AF65-F5344CB8AC3E}">
        <p14:creationId xmlns:p14="http://schemas.microsoft.com/office/powerpoint/2010/main" val="4209103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2416-B3DD-920F-1E2D-AC63810A536E}"/>
              </a:ext>
            </a:extLst>
          </p:cNvPr>
          <p:cNvSpPr>
            <a:spLocks noGrp="1"/>
          </p:cNvSpPr>
          <p:nvPr>
            <p:ph type="title"/>
          </p:nvPr>
        </p:nvSpPr>
        <p:spPr/>
        <p:txBody>
          <a:bodyPr/>
          <a:lstStyle/>
          <a:p>
            <a:pPr algn="ctr"/>
            <a:r>
              <a:rPr lang="en-US" cap="none" dirty="0" err="1">
                <a:latin typeface="Tahoma" panose="020B0604030504040204" pitchFamily="34" charset="0"/>
                <a:cs typeface="B Lotus" panose="00000400000000000000" pitchFamily="2" charset="-78"/>
              </a:rPr>
              <a:t>IList</a:t>
            </a:r>
            <a:r>
              <a:rPr lang="en-US" cap="none" dirty="0">
                <a:latin typeface="Tahoma" panose="020B0604030504040204" pitchFamily="34" charset="0"/>
                <a:cs typeface="B Lotus" panose="00000400000000000000" pitchFamily="2" charset="-78"/>
              </a:rPr>
              <a:t>&lt;T&gt; and </a:t>
            </a:r>
            <a:r>
              <a:rPr lang="en-US" cap="none" dirty="0" err="1">
                <a:latin typeface="Tahoma" panose="020B0604030504040204" pitchFamily="34" charset="0"/>
                <a:cs typeface="B Lotus" panose="00000400000000000000" pitchFamily="2" charset="-78"/>
              </a:rPr>
              <a:t>IList</a:t>
            </a:r>
            <a:endParaRPr lang="en-US" cap="none" dirty="0">
              <a:latin typeface="Tahoma" panose="020B0604030504040204" pitchFamily="34" charset="0"/>
              <a:cs typeface="B Lotus" panose="00000400000000000000" pitchFamily="2" charset="-78"/>
            </a:endParaRPr>
          </a:p>
        </p:txBody>
      </p:sp>
      <p:sp>
        <p:nvSpPr>
          <p:cNvPr id="3" name="Content Placeholder 2">
            <a:extLst>
              <a:ext uri="{FF2B5EF4-FFF2-40B4-BE49-F238E27FC236}">
                <a16:creationId xmlns:a16="http://schemas.microsoft.com/office/drawing/2014/main" id="{E22DB625-3035-E58A-78AF-734BBE972FEE}"/>
              </a:ext>
            </a:extLst>
          </p:cNvPr>
          <p:cNvSpPr>
            <a:spLocks noGrp="1"/>
          </p:cNvSpPr>
          <p:nvPr>
            <p:ph idx="1"/>
          </p:nvPr>
        </p:nvSpPr>
        <p:spPr>
          <a:xfrm>
            <a:off x="1141413" y="2249486"/>
            <a:ext cx="9905998" cy="3760789"/>
          </a:xfrm>
        </p:spPr>
        <p:txBody>
          <a:bodyPr>
            <a:normAutofit/>
          </a:bodyPr>
          <a:lstStyle/>
          <a:p>
            <a:pPr marL="0" indent="0" algn="r" rtl="1">
              <a:buNone/>
            </a:pPr>
            <a:r>
              <a:rPr lang="en-US" dirty="0" err="1">
                <a:latin typeface="Tahoma" panose="020B0604030504040204" pitchFamily="34" charset="0"/>
                <a:cs typeface="B Lotus" panose="00000400000000000000" pitchFamily="2" charset="-78"/>
              </a:rPr>
              <a:t>IList</a:t>
            </a:r>
            <a:r>
              <a:rPr lang="en-US" dirty="0">
                <a:latin typeface="Tahoma" panose="020B0604030504040204" pitchFamily="34" charset="0"/>
                <a:cs typeface="B Lotus" panose="00000400000000000000" pitchFamily="2" charset="-78"/>
              </a:rPr>
              <a:t>&lt;T&gt;</a:t>
            </a:r>
            <a:r>
              <a:rPr lang="fa-IR" dirty="0">
                <a:latin typeface="Tahoma" panose="020B0604030504040204" pitchFamily="34" charset="0"/>
                <a:cs typeface="B Lotus" panose="00000400000000000000" pitchFamily="2" charset="-78"/>
              </a:rPr>
              <a:t> یک اینترفیس استاندارد برای کار با کالکشن‌های </a:t>
            </a:r>
            <a:r>
              <a:rPr lang="en-US" dirty="0">
                <a:latin typeface="Tahoma" panose="020B0604030504040204" pitchFamily="34" charset="0"/>
                <a:cs typeface="B Lotus" panose="00000400000000000000" pitchFamily="2" charset="-78"/>
              </a:rPr>
              <a:t>indexable</a:t>
            </a:r>
            <a:r>
              <a:rPr lang="fa-IR" dirty="0">
                <a:latin typeface="Tahoma" panose="020B0604030504040204" pitchFamily="34" charset="0"/>
                <a:cs typeface="B Lotus" panose="00000400000000000000" pitchFamily="2" charset="-78"/>
              </a:rPr>
              <a:t> هست. همچنین تمامی قابلیت‌های </a:t>
            </a:r>
            <a:r>
              <a:rPr lang="en-US" dirty="0" err="1">
                <a:latin typeface="Tahoma" panose="020B0604030504040204" pitchFamily="34" charset="0"/>
                <a:cs typeface="B Lotus" panose="00000400000000000000" pitchFamily="2" charset="-78"/>
              </a:rPr>
              <a:t>ICollection</a:t>
            </a:r>
            <a:r>
              <a:rPr lang="en-US" dirty="0">
                <a:latin typeface="Tahoma" panose="020B0604030504040204" pitchFamily="34" charset="0"/>
                <a:cs typeface="B Lotus" panose="00000400000000000000" pitchFamily="2" charset="-78"/>
              </a:rPr>
              <a:t>&lt;T&gt; </a:t>
            </a:r>
            <a:r>
              <a:rPr lang="fa-IR" dirty="0">
                <a:latin typeface="Tahoma" panose="020B0604030504040204" pitchFamily="34" charset="0"/>
                <a:cs typeface="B Lotus" panose="00000400000000000000" pitchFamily="2" charset="-78"/>
              </a:rPr>
              <a:t> و</a:t>
            </a:r>
            <a:r>
              <a:rPr lang="en-US" dirty="0">
                <a:latin typeface="Tahoma" panose="020B0604030504040204" pitchFamily="34" charset="0"/>
                <a:cs typeface="B Lotus" panose="00000400000000000000" pitchFamily="2" charset="-78"/>
              </a:rPr>
              <a:t> IEnumerable&lt;T&gt;</a:t>
            </a:r>
            <a:r>
              <a:rPr lang="fa-IR" dirty="0">
                <a:latin typeface="Tahoma" panose="020B0604030504040204" pitchFamily="34" charset="0"/>
                <a:cs typeface="B Lotus" panose="00000400000000000000" pitchFamily="2" charset="-78"/>
              </a:rPr>
              <a:t>رو هم به ارث میبره. همچنین قابلیت خوندن یا نوشتن در کالکشن براساس موقعیت یک آیتم را فراهم میکنه.</a:t>
            </a:r>
            <a:endParaRPr lang="en-US"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متد </a:t>
            </a:r>
            <a:r>
              <a:rPr lang="en-US" dirty="0" err="1">
                <a:latin typeface="Tahoma" panose="020B0604030504040204" pitchFamily="34" charset="0"/>
                <a:cs typeface="B Lotus" panose="00000400000000000000" pitchFamily="2" charset="-78"/>
              </a:rPr>
              <a:t>indexOf</a:t>
            </a:r>
            <a:r>
              <a:rPr lang="fa-IR" dirty="0">
                <a:latin typeface="Tahoma" panose="020B0604030504040204" pitchFamily="34" charset="0"/>
                <a:cs typeface="B Lotus" panose="00000400000000000000" pitchFamily="2" charset="-78"/>
              </a:rPr>
              <a:t> یک جستجوی </a:t>
            </a:r>
            <a:r>
              <a:rPr lang="en-US" dirty="0">
                <a:latin typeface="Tahoma" panose="020B0604030504040204" pitchFamily="34" charset="0"/>
                <a:cs typeface="B Lotus" panose="00000400000000000000" pitchFamily="2" charset="-78"/>
              </a:rPr>
              <a:t>linear</a:t>
            </a:r>
            <a:br>
              <a:rPr lang="fa-IR" dirty="0">
                <a:latin typeface="Tahoma" panose="020B0604030504040204" pitchFamily="34" charset="0"/>
                <a:cs typeface="B Lotus" panose="00000400000000000000" pitchFamily="2" charset="-78"/>
              </a:rPr>
            </a:br>
            <a:r>
              <a:rPr lang="fa-IR" dirty="0">
                <a:latin typeface="Tahoma" panose="020B0604030504040204" pitchFamily="34" charset="0"/>
                <a:cs typeface="B Lotus" panose="00000400000000000000" pitchFamily="2" charset="-78"/>
              </a:rPr>
              <a:t>را روی لیست انجام میده و اگر آیتمی </a:t>
            </a:r>
            <a:br>
              <a:rPr lang="fa-IR" dirty="0">
                <a:latin typeface="Tahoma" panose="020B0604030504040204" pitchFamily="34" charset="0"/>
                <a:cs typeface="B Lotus" panose="00000400000000000000" pitchFamily="2" charset="-78"/>
              </a:rPr>
            </a:br>
            <a:r>
              <a:rPr lang="fa-IR" dirty="0">
                <a:latin typeface="Tahoma" panose="020B0604030504040204" pitchFamily="34" charset="0"/>
                <a:cs typeface="B Lotus" panose="00000400000000000000" pitchFamily="2" charset="-78"/>
              </a:rPr>
              <a:t>پیدا نکنه 1- رو برمیگردونه (اگر هم </a:t>
            </a:r>
            <a:br>
              <a:rPr lang="fa-IR" dirty="0">
                <a:latin typeface="Tahoma" panose="020B0604030504040204" pitchFamily="34" charset="0"/>
                <a:cs typeface="B Lotus" panose="00000400000000000000" pitchFamily="2" charset="-78"/>
              </a:rPr>
            </a:br>
            <a:r>
              <a:rPr lang="fa-IR" dirty="0">
                <a:latin typeface="Tahoma" panose="020B0604030504040204" pitchFamily="34" charset="0"/>
                <a:cs typeface="B Lotus" panose="00000400000000000000" pitchFamily="2" charset="-78"/>
              </a:rPr>
              <a:t>پیدا کنه ایندکس آیتم رو برمیگردونه)</a:t>
            </a:r>
          </a:p>
        </p:txBody>
      </p:sp>
      <p:pic>
        <p:nvPicPr>
          <p:cNvPr id="6" name="Picture 5">
            <a:extLst>
              <a:ext uri="{FF2B5EF4-FFF2-40B4-BE49-F238E27FC236}">
                <a16:creationId xmlns:a16="http://schemas.microsoft.com/office/drawing/2014/main" id="{4DE5DEF7-719A-5501-8548-3CE3E9B6A787}"/>
              </a:ext>
            </a:extLst>
          </p:cNvPr>
          <p:cNvPicPr>
            <a:picLocks noChangeAspect="1"/>
          </p:cNvPicPr>
          <p:nvPr/>
        </p:nvPicPr>
        <p:blipFill>
          <a:blip r:embed="rId2"/>
          <a:stretch>
            <a:fillRect/>
          </a:stretch>
        </p:blipFill>
        <p:spPr>
          <a:xfrm>
            <a:off x="1657113" y="3767064"/>
            <a:ext cx="5658249" cy="1766962"/>
          </a:xfrm>
          <a:prstGeom prst="rect">
            <a:avLst/>
          </a:prstGeom>
        </p:spPr>
      </p:pic>
    </p:spTree>
    <p:extLst>
      <p:ext uri="{BB962C8B-B14F-4D97-AF65-F5344CB8AC3E}">
        <p14:creationId xmlns:p14="http://schemas.microsoft.com/office/powerpoint/2010/main" val="1650499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2416-B3DD-920F-1E2D-AC63810A536E}"/>
              </a:ext>
            </a:extLst>
          </p:cNvPr>
          <p:cNvSpPr>
            <a:spLocks noGrp="1"/>
          </p:cNvSpPr>
          <p:nvPr>
            <p:ph type="title"/>
          </p:nvPr>
        </p:nvSpPr>
        <p:spPr/>
        <p:txBody>
          <a:bodyPr/>
          <a:lstStyle/>
          <a:p>
            <a:pPr algn="ctr"/>
            <a:r>
              <a:rPr lang="en-US" cap="none" dirty="0" err="1">
                <a:latin typeface="Tahoma" panose="020B0604030504040204" pitchFamily="34" charset="0"/>
                <a:cs typeface="B Lotus" panose="00000400000000000000" pitchFamily="2" charset="-78"/>
              </a:rPr>
              <a:t>IList</a:t>
            </a:r>
            <a:r>
              <a:rPr lang="en-US" cap="none" dirty="0">
                <a:latin typeface="Tahoma" panose="020B0604030504040204" pitchFamily="34" charset="0"/>
                <a:cs typeface="B Lotus" panose="00000400000000000000" pitchFamily="2" charset="-78"/>
              </a:rPr>
              <a:t>&lt;T&gt; and </a:t>
            </a:r>
            <a:r>
              <a:rPr lang="en-US" cap="none" dirty="0" err="1">
                <a:latin typeface="Tahoma" panose="020B0604030504040204" pitchFamily="34" charset="0"/>
                <a:cs typeface="B Lotus" panose="00000400000000000000" pitchFamily="2" charset="-78"/>
              </a:rPr>
              <a:t>IList</a:t>
            </a:r>
            <a:endParaRPr lang="en-US" cap="none" dirty="0">
              <a:latin typeface="Tahoma" panose="020B0604030504040204" pitchFamily="34" charset="0"/>
              <a:cs typeface="B Lotus" panose="00000400000000000000" pitchFamily="2" charset="-78"/>
            </a:endParaRPr>
          </a:p>
        </p:txBody>
      </p:sp>
      <p:sp>
        <p:nvSpPr>
          <p:cNvPr id="3" name="Content Placeholder 2">
            <a:extLst>
              <a:ext uri="{FF2B5EF4-FFF2-40B4-BE49-F238E27FC236}">
                <a16:creationId xmlns:a16="http://schemas.microsoft.com/office/drawing/2014/main" id="{E22DB625-3035-E58A-78AF-734BBE972FEE}"/>
              </a:ext>
            </a:extLst>
          </p:cNvPr>
          <p:cNvSpPr>
            <a:spLocks noGrp="1"/>
          </p:cNvSpPr>
          <p:nvPr>
            <p:ph idx="1"/>
          </p:nvPr>
        </p:nvSpPr>
        <p:spPr>
          <a:xfrm>
            <a:off x="1141413" y="2249486"/>
            <a:ext cx="9905998" cy="3760789"/>
          </a:xfrm>
        </p:spPr>
        <p:txBody>
          <a:bodyPr>
            <a:normAutofit/>
          </a:bodyPr>
          <a:lstStyle/>
          <a:p>
            <a:pPr marL="0" indent="0" algn="r" rtl="1">
              <a:buNone/>
            </a:pPr>
            <a:r>
              <a:rPr lang="fa-IR" dirty="0">
                <a:latin typeface="Tahoma" panose="020B0604030504040204" pitchFamily="34" charset="0"/>
                <a:cs typeface="B Lotus" panose="00000400000000000000" pitchFamily="2" charset="-78"/>
              </a:rPr>
              <a:t>در نسخه غیرجنریک اعضای بیشتری داریم چرا که چیزهای کمتری از </a:t>
            </a:r>
            <a:r>
              <a:rPr lang="en-US" dirty="0" err="1">
                <a:latin typeface="Tahoma" panose="020B0604030504040204" pitchFamily="34" charset="0"/>
                <a:cs typeface="B Lotus" panose="00000400000000000000" pitchFamily="2" charset="-78"/>
              </a:rPr>
              <a:t>ICollection</a:t>
            </a:r>
            <a:r>
              <a:rPr lang="fa-IR" dirty="0">
                <a:latin typeface="Tahoma" panose="020B0604030504040204" pitchFamily="34" charset="0"/>
                <a:cs typeface="B Lotus" panose="00000400000000000000" pitchFamily="2" charset="-78"/>
              </a:rPr>
              <a:t> به ارث میبره:</a:t>
            </a:r>
          </a:p>
          <a:p>
            <a:pPr marL="0" indent="0" algn="r" rtl="1">
              <a:buNone/>
            </a:pPr>
            <a:r>
              <a:rPr lang="fa-IR" dirty="0">
                <a:latin typeface="Tahoma" panose="020B0604030504040204" pitchFamily="34" charset="0"/>
                <a:cs typeface="B Lotus" panose="00000400000000000000" pitchFamily="2" charset="-78"/>
              </a:rPr>
              <a:t>متد </a:t>
            </a:r>
            <a:r>
              <a:rPr lang="en-US" dirty="0">
                <a:latin typeface="Tahoma" panose="020B0604030504040204" pitchFamily="34" charset="0"/>
                <a:cs typeface="B Lotus" panose="00000400000000000000" pitchFamily="2" charset="-78"/>
              </a:rPr>
              <a:t>Add</a:t>
            </a:r>
            <a:r>
              <a:rPr lang="fa-IR" dirty="0">
                <a:latin typeface="Tahoma" panose="020B0604030504040204" pitchFamily="34" charset="0"/>
                <a:cs typeface="B Lotus" panose="00000400000000000000" pitchFamily="2" charset="-78"/>
              </a:rPr>
              <a:t> اینجا ایندکس آیتمی که به کالکشن اضافه</a:t>
            </a:r>
            <a:br>
              <a:rPr lang="fa-IR" dirty="0">
                <a:latin typeface="Tahoma" panose="020B0604030504040204" pitchFamily="34" charset="0"/>
                <a:cs typeface="B Lotus" panose="00000400000000000000" pitchFamily="2" charset="-78"/>
              </a:rPr>
            </a:br>
            <a:r>
              <a:rPr lang="fa-IR" dirty="0">
                <a:latin typeface="Tahoma" panose="020B0604030504040204" pitchFamily="34" charset="0"/>
                <a:cs typeface="B Lotus" panose="00000400000000000000" pitchFamily="2" charset="-78"/>
              </a:rPr>
              <a:t>شده رو برمیگردونه. در صورتی که این متد در اینترفیس</a:t>
            </a:r>
            <a:br>
              <a:rPr lang="fa-IR" dirty="0">
                <a:latin typeface="Tahoma" panose="020B0604030504040204" pitchFamily="34" charset="0"/>
                <a:cs typeface="B Lotus" panose="00000400000000000000" pitchFamily="2" charset="-78"/>
              </a:rPr>
            </a:br>
            <a:r>
              <a:rPr lang="en-US" dirty="0" err="1">
                <a:latin typeface="Tahoma" panose="020B0604030504040204" pitchFamily="34" charset="0"/>
                <a:cs typeface="B Lotus" panose="00000400000000000000" pitchFamily="2" charset="-78"/>
              </a:rPr>
              <a:t>ICollection</a:t>
            </a:r>
            <a:r>
              <a:rPr lang="en-US" dirty="0">
                <a:latin typeface="Tahoma" panose="020B0604030504040204" pitchFamily="34" charset="0"/>
                <a:cs typeface="B Lotus" panose="00000400000000000000" pitchFamily="2" charset="-78"/>
              </a:rPr>
              <a:t>&lt;T&gt;</a:t>
            </a:r>
            <a:r>
              <a:rPr lang="fa-IR" dirty="0">
                <a:latin typeface="Tahoma" panose="020B0604030504040204" pitchFamily="34" charset="0"/>
                <a:cs typeface="B Lotus" panose="00000400000000000000" pitchFamily="2" charset="-78"/>
              </a:rPr>
              <a:t> خروجیش </a:t>
            </a:r>
            <a:r>
              <a:rPr lang="en-US" dirty="0">
                <a:latin typeface="Tahoma" panose="020B0604030504040204" pitchFamily="34" charset="0"/>
                <a:cs typeface="B Lotus" panose="00000400000000000000" pitchFamily="2" charset="-78"/>
              </a:rPr>
              <a:t>void</a:t>
            </a:r>
            <a:r>
              <a:rPr lang="fa-IR" dirty="0">
                <a:latin typeface="Tahoma" panose="020B0604030504040204" pitchFamily="34" charset="0"/>
                <a:cs typeface="B Lotus" panose="00000400000000000000" pitchFamily="2" charset="-78"/>
              </a:rPr>
              <a:t> هست.</a:t>
            </a:r>
            <a:endParaRPr lang="en-US"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کلاس </a:t>
            </a:r>
            <a:r>
              <a:rPr lang="en-US" dirty="0">
                <a:latin typeface="Tahoma" panose="020B0604030504040204" pitchFamily="34" charset="0"/>
                <a:cs typeface="B Lotus" panose="00000400000000000000" pitchFamily="2" charset="-78"/>
              </a:rPr>
              <a:t>List&lt;T&gt;</a:t>
            </a:r>
            <a:r>
              <a:rPr lang="fa-IR" dirty="0">
                <a:latin typeface="Tahoma" panose="020B0604030504040204" pitchFamily="34" charset="0"/>
                <a:cs typeface="B Lotus" panose="00000400000000000000" pitchFamily="2" charset="-78"/>
              </a:rPr>
              <a:t> و </a:t>
            </a:r>
            <a:r>
              <a:rPr lang="en-US" dirty="0">
                <a:latin typeface="Tahoma" panose="020B0604030504040204" pitchFamily="34" charset="0"/>
                <a:cs typeface="B Lotus" panose="00000400000000000000" pitchFamily="2" charset="-78"/>
              </a:rPr>
              <a:t>Array</a:t>
            </a:r>
            <a:r>
              <a:rPr lang="fa-IR" dirty="0">
                <a:latin typeface="Tahoma" panose="020B0604030504040204" pitchFamily="34" charset="0"/>
                <a:cs typeface="B Lotus" panose="00000400000000000000" pitchFamily="2" charset="-78"/>
              </a:rPr>
              <a:t> هر دوی این اینترفیس‌ها </a:t>
            </a:r>
            <a:br>
              <a:rPr lang="fa-IR" dirty="0">
                <a:latin typeface="Tahoma" panose="020B0604030504040204" pitchFamily="34" charset="0"/>
                <a:cs typeface="B Lotus" panose="00000400000000000000" pitchFamily="2" charset="-78"/>
              </a:rPr>
            </a:br>
            <a:r>
              <a:rPr lang="fa-IR" dirty="0">
                <a:latin typeface="Tahoma" panose="020B0604030504040204" pitchFamily="34" charset="0"/>
                <a:cs typeface="B Lotus" panose="00000400000000000000" pitchFamily="2" charset="-78"/>
              </a:rPr>
              <a:t>رو پیاده سازی کردند.</a:t>
            </a:r>
          </a:p>
        </p:txBody>
      </p:sp>
      <p:pic>
        <p:nvPicPr>
          <p:cNvPr id="5" name="Picture 4">
            <a:extLst>
              <a:ext uri="{FF2B5EF4-FFF2-40B4-BE49-F238E27FC236}">
                <a16:creationId xmlns:a16="http://schemas.microsoft.com/office/drawing/2014/main" id="{52D0F48E-E331-E1E5-1914-DFAD16F6876C}"/>
              </a:ext>
            </a:extLst>
          </p:cNvPr>
          <p:cNvPicPr>
            <a:picLocks noChangeAspect="1"/>
          </p:cNvPicPr>
          <p:nvPr/>
        </p:nvPicPr>
        <p:blipFill>
          <a:blip r:embed="rId2"/>
          <a:stretch>
            <a:fillRect/>
          </a:stretch>
        </p:blipFill>
        <p:spPr>
          <a:xfrm>
            <a:off x="1295226" y="2862945"/>
            <a:ext cx="4375623" cy="2847296"/>
          </a:xfrm>
          <a:prstGeom prst="rect">
            <a:avLst/>
          </a:prstGeom>
        </p:spPr>
      </p:pic>
    </p:spTree>
    <p:extLst>
      <p:ext uri="{BB962C8B-B14F-4D97-AF65-F5344CB8AC3E}">
        <p14:creationId xmlns:p14="http://schemas.microsoft.com/office/powerpoint/2010/main" val="2224506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2416-B3DD-920F-1E2D-AC63810A536E}"/>
              </a:ext>
            </a:extLst>
          </p:cNvPr>
          <p:cNvSpPr>
            <a:spLocks noGrp="1"/>
          </p:cNvSpPr>
          <p:nvPr>
            <p:ph type="title"/>
          </p:nvPr>
        </p:nvSpPr>
        <p:spPr/>
        <p:txBody>
          <a:bodyPr/>
          <a:lstStyle/>
          <a:p>
            <a:pPr algn="ctr"/>
            <a:r>
              <a:rPr lang="en-US" cap="none" dirty="0" err="1">
                <a:latin typeface="Tahoma" panose="020B0604030504040204" pitchFamily="34" charset="0"/>
                <a:cs typeface="B Lotus" panose="00000400000000000000" pitchFamily="2" charset="-78"/>
              </a:rPr>
              <a:t>IReadOnlyCollection</a:t>
            </a:r>
            <a:r>
              <a:rPr lang="en-US" cap="none" dirty="0">
                <a:latin typeface="Tahoma" panose="020B0604030504040204" pitchFamily="34" charset="0"/>
                <a:cs typeface="B Lotus" panose="00000400000000000000" pitchFamily="2" charset="-78"/>
              </a:rPr>
              <a:t>&lt;T&gt; and </a:t>
            </a:r>
            <a:r>
              <a:rPr lang="en-US" cap="none" dirty="0" err="1">
                <a:latin typeface="Tahoma" panose="020B0604030504040204" pitchFamily="34" charset="0"/>
                <a:cs typeface="B Lotus" panose="00000400000000000000" pitchFamily="2" charset="-78"/>
              </a:rPr>
              <a:t>IReadOnlyList</a:t>
            </a:r>
            <a:r>
              <a:rPr lang="en-US" cap="none" dirty="0">
                <a:latin typeface="Tahoma" panose="020B0604030504040204" pitchFamily="34" charset="0"/>
                <a:cs typeface="B Lotus" panose="00000400000000000000" pitchFamily="2" charset="-78"/>
              </a:rPr>
              <a:t>&lt;T&gt;</a:t>
            </a:r>
          </a:p>
        </p:txBody>
      </p:sp>
      <p:sp>
        <p:nvSpPr>
          <p:cNvPr id="3" name="Content Placeholder 2">
            <a:extLst>
              <a:ext uri="{FF2B5EF4-FFF2-40B4-BE49-F238E27FC236}">
                <a16:creationId xmlns:a16="http://schemas.microsoft.com/office/drawing/2014/main" id="{E22DB625-3035-E58A-78AF-734BBE972FEE}"/>
              </a:ext>
            </a:extLst>
          </p:cNvPr>
          <p:cNvSpPr>
            <a:spLocks noGrp="1"/>
          </p:cNvSpPr>
          <p:nvPr>
            <p:ph idx="1"/>
          </p:nvPr>
        </p:nvSpPr>
        <p:spPr>
          <a:xfrm>
            <a:off x="1141413" y="2249486"/>
            <a:ext cx="9905998" cy="3760789"/>
          </a:xfrm>
        </p:spPr>
        <p:txBody>
          <a:bodyPr>
            <a:normAutofit/>
          </a:bodyPr>
          <a:lstStyle/>
          <a:p>
            <a:pPr marL="0" indent="0" algn="r" rtl="1">
              <a:buNone/>
            </a:pPr>
            <a:r>
              <a:rPr lang="fa-IR" dirty="0">
                <a:latin typeface="Tahoma" panose="020B0604030504040204" pitchFamily="34" charset="0"/>
                <a:cs typeface="B Lotus" panose="00000400000000000000" pitchFamily="2" charset="-78"/>
              </a:rPr>
              <a:t>دات نت برای کار با کالکشن‌های صرفا </a:t>
            </a:r>
            <a:r>
              <a:rPr lang="en-US" dirty="0">
                <a:latin typeface="Tahoma" panose="020B0604030504040204" pitchFamily="34" charset="0"/>
                <a:cs typeface="B Lotus" panose="00000400000000000000" pitchFamily="2" charset="-78"/>
              </a:rPr>
              <a:t>read-only</a:t>
            </a:r>
            <a:r>
              <a:rPr lang="fa-IR" dirty="0">
                <a:latin typeface="Tahoma" panose="020B0604030504040204" pitchFamily="34" charset="0"/>
                <a:cs typeface="B Lotus" panose="00000400000000000000" pitchFamily="2" charset="-78"/>
              </a:rPr>
              <a:t> دو اینترفیس اختصاصی معرفی کرده.</a:t>
            </a:r>
          </a:p>
        </p:txBody>
      </p:sp>
      <p:pic>
        <p:nvPicPr>
          <p:cNvPr id="6" name="Picture 5">
            <a:extLst>
              <a:ext uri="{FF2B5EF4-FFF2-40B4-BE49-F238E27FC236}">
                <a16:creationId xmlns:a16="http://schemas.microsoft.com/office/drawing/2014/main" id="{477ED809-92F3-403B-151F-2B34D7AED85C}"/>
              </a:ext>
            </a:extLst>
          </p:cNvPr>
          <p:cNvPicPr>
            <a:picLocks noChangeAspect="1"/>
          </p:cNvPicPr>
          <p:nvPr/>
        </p:nvPicPr>
        <p:blipFill>
          <a:blip r:embed="rId2"/>
          <a:stretch>
            <a:fillRect/>
          </a:stretch>
        </p:blipFill>
        <p:spPr>
          <a:xfrm>
            <a:off x="1376121" y="3062239"/>
            <a:ext cx="6293760" cy="1271684"/>
          </a:xfrm>
          <a:prstGeom prst="rect">
            <a:avLst/>
          </a:prstGeom>
        </p:spPr>
      </p:pic>
      <p:pic>
        <p:nvPicPr>
          <p:cNvPr id="8" name="Picture 7">
            <a:extLst>
              <a:ext uri="{FF2B5EF4-FFF2-40B4-BE49-F238E27FC236}">
                <a16:creationId xmlns:a16="http://schemas.microsoft.com/office/drawing/2014/main" id="{D8668519-5AB6-9103-3CC7-C54E68914D8D}"/>
              </a:ext>
            </a:extLst>
          </p:cNvPr>
          <p:cNvPicPr>
            <a:picLocks noChangeAspect="1"/>
          </p:cNvPicPr>
          <p:nvPr/>
        </p:nvPicPr>
        <p:blipFill>
          <a:blip r:embed="rId3"/>
          <a:stretch>
            <a:fillRect/>
          </a:stretch>
        </p:blipFill>
        <p:spPr>
          <a:xfrm>
            <a:off x="1376121" y="4486321"/>
            <a:ext cx="7689923" cy="1395367"/>
          </a:xfrm>
          <a:prstGeom prst="rect">
            <a:avLst/>
          </a:prstGeom>
        </p:spPr>
      </p:pic>
    </p:spTree>
    <p:extLst>
      <p:ext uri="{BB962C8B-B14F-4D97-AF65-F5344CB8AC3E}">
        <p14:creationId xmlns:p14="http://schemas.microsoft.com/office/powerpoint/2010/main" val="3783250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2416-B3DD-920F-1E2D-AC63810A536E}"/>
              </a:ext>
            </a:extLst>
          </p:cNvPr>
          <p:cNvSpPr>
            <a:spLocks noGrp="1"/>
          </p:cNvSpPr>
          <p:nvPr>
            <p:ph type="title"/>
          </p:nvPr>
        </p:nvSpPr>
        <p:spPr/>
        <p:txBody>
          <a:bodyPr/>
          <a:lstStyle/>
          <a:p>
            <a:pPr algn="ctr"/>
            <a:r>
              <a:rPr lang="en-US" cap="none" dirty="0">
                <a:latin typeface="Tahoma" panose="020B0604030504040204" pitchFamily="34" charset="0"/>
                <a:cs typeface="B Lotus" panose="00000400000000000000" pitchFamily="2" charset="-78"/>
              </a:rPr>
              <a:t>The Array Class</a:t>
            </a:r>
          </a:p>
        </p:txBody>
      </p:sp>
      <p:sp>
        <p:nvSpPr>
          <p:cNvPr id="3" name="Content Placeholder 2">
            <a:extLst>
              <a:ext uri="{FF2B5EF4-FFF2-40B4-BE49-F238E27FC236}">
                <a16:creationId xmlns:a16="http://schemas.microsoft.com/office/drawing/2014/main" id="{E22DB625-3035-E58A-78AF-734BBE972FEE}"/>
              </a:ext>
            </a:extLst>
          </p:cNvPr>
          <p:cNvSpPr>
            <a:spLocks noGrp="1"/>
          </p:cNvSpPr>
          <p:nvPr>
            <p:ph idx="1"/>
          </p:nvPr>
        </p:nvSpPr>
        <p:spPr>
          <a:xfrm>
            <a:off x="1141413" y="2249486"/>
            <a:ext cx="9905998" cy="3760789"/>
          </a:xfrm>
        </p:spPr>
        <p:txBody>
          <a:bodyPr>
            <a:normAutofit fontScale="92500"/>
          </a:bodyPr>
          <a:lstStyle/>
          <a:p>
            <a:pPr marL="0" indent="0" algn="r" rtl="1">
              <a:buNone/>
            </a:pPr>
            <a:r>
              <a:rPr lang="fa-IR" dirty="0">
                <a:latin typeface="Tahoma" panose="020B0604030504040204" pitchFamily="34" charset="0"/>
                <a:cs typeface="B Lotus" panose="00000400000000000000" pitchFamily="2" charset="-78"/>
              </a:rPr>
              <a:t>کلاس </a:t>
            </a:r>
            <a:r>
              <a:rPr lang="en-US" dirty="0">
                <a:latin typeface="Tahoma" panose="020B0604030504040204" pitchFamily="34" charset="0"/>
                <a:cs typeface="B Lotus" panose="00000400000000000000" pitchFamily="2" charset="-78"/>
              </a:rPr>
              <a:t>Array</a:t>
            </a:r>
            <a:r>
              <a:rPr lang="fa-IR" dirty="0">
                <a:latin typeface="Tahoma" panose="020B0604030504040204" pitchFamily="34" charset="0"/>
                <a:cs typeface="B Lotus" panose="00000400000000000000" pitchFamily="2" charset="-78"/>
              </a:rPr>
              <a:t> یک کلاس پایه برای همه انواع آرایه های یک یا چند بعدی است. این کلاس یکی از مهمترین پیاده‌سازی های اینترفیس‌های کالکشن است که یک الگوی واحد رو برامون فراهم میکنه، بنابراین بدون توجه به نوع آرایه تعریف شده یک سری متدهای عمومی جهت کار با آن همیشه در دسترس داریم.</a:t>
            </a:r>
          </a:p>
          <a:p>
            <a:pPr marL="0" indent="0" algn="r" rtl="1">
              <a:buNone/>
            </a:pPr>
            <a:r>
              <a:rPr lang="fa-IR" dirty="0">
                <a:latin typeface="Tahoma" panose="020B0604030504040204" pitchFamily="34" charset="0"/>
                <a:cs typeface="B Lotus" panose="00000400000000000000" pitchFamily="2" charset="-78"/>
              </a:rPr>
              <a:t>ازونجایی که </a:t>
            </a:r>
            <a:r>
              <a:rPr lang="en-US" dirty="0">
                <a:latin typeface="Tahoma" panose="020B0604030504040204" pitchFamily="34" charset="0"/>
                <a:cs typeface="B Lotus" panose="00000400000000000000" pitchFamily="2" charset="-78"/>
              </a:rPr>
              <a:t>Array</a:t>
            </a:r>
            <a:r>
              <a:rPr lang="fa-IR" dirty="0">
                <a:latin typeface="Tahoma" panose="020B0604030504040204" pitchFamily="34" charset="0"/>
                <a:cs typeface="B Lotus" panose="00000400000000000000" pitchFamily="2" charset="-78"/>
              </a:rPr>
              <a:t> خیلی پایه‌ای و مهمه، سی‌شارپ برای تعریف و مقداردهی آن </a:t>
            </a:r>
            <a:r>
              <a:rPr lang="en-US" dirty="0">
                <a:latin typeface="Tahoma" panose="020B0604030504040204" pitchFamily="34" charset="0"/>
                <a:cs typeface="B Lotus" panose="00000400000000000000" pitchFamily="2" charset="-78"/>
              </a:rPr>
              <a:t>syntax</a:t>
            </a:r>
            <a:r>
              <a:rPr lang="fa-IR" dirty="0">
                <a:latin typeface="Tahoma" panose="020B0604030504040204" pitchFamily="34" charset="0"/>
                <a:cs typeface="B Lotus" panose="00000400000000000000" pitchFamily="2" charset="-78"/>
              </a:rPr>
              <a:t> خاصی رو فراهم کرده.</a:t>
            </a:r>
            <a:br>
              <a:rPr lang="en-US" dirty="0">
                <a:latin typeface="Tahoma" panose="020B0604030504040204" pitchFamily="34" charset="0"/>
                <a:cs typeface="B Lotus" panose="00000400000000000000" pitchFamily="2" charset="-78"/>
              </a:rPr>
            </a:br>
            <a:r>
              <a:rPr lang="en-US" dirty="0">
                <a:latin typeface="Tahoma" panose="020B0604030504040204" pitchFamily="34" charset="0"/>
                <a:cs typeface="B Lotus" panose="00000400000000000000" pitchFamily="2" charset="-78"/>
              </a:rPr>
              <a:t>Array</a:t>
            </a:r>
            <a:r>
              <a:rPr lang="fa-IR" dirty="0">
                <a:latin typeface="Tahoma" panose="020B0604030504040204" pitchFamily="34" charset="0"/>
                <a:cs typeface="B Lotus" panose="00000400000000000000" pitchFamily="2" charset="-78"/>
              </a:rPr>
              <a:t> اینترفیس‌های کالکشن رو تا </a:t>
            </a:r>
            <a:r>
              <a:rPr lang="en-US" dirty="0" err="1">
                <a:latin typeface="Tahoma" panose="020B0604030504040204" pitchFamily="34" charset="0"/>
                <a:cs typeface="B Lotus" panose="00000400000000000000" pitchFamily="2" charset="-78"/>
              </a:rPr>
              <a:t>IList</a:t>
            </a:r>
            <a:r>
              <a:rPr lang="en-US" dirty="0">
                <a:latin typeface="Tahoma" panose="020B0604030504040204" pitchFamily="34" charset="0"/>
                <a:cs typeface="B Lotus" panose="00000400000000000000" pitchFamily="2" charset="-78"/>
              </a:rPr>
              <a:t>&lt;T&gt;</a:t>
            </a:r>
            <a:r>
              <a:rPr lang="fa-IR" dirty="0">
                <a:latin typeface="Tahoma" panose="020B0604030504040204" pitchFamily="34" charset="0"/>
                <a:cs typeface="B Lotus" panose="00000400000000000000" pitchFamily="2" charset="-78"/>
              </a:rPr>
              <a:t> در هردو فرمت جنریک و غیرجنریک پیاده ‌سازی میکنه، متدهای مختص لیست مثل </a:t>
            </a:r>
            <a:r>
              <a:rPr lang="en-US" dirty="0">
                <a:latin typeface="Tahoma" panose="020B0604030504040204" pitchFamily="34" charset="0"/>
                <a:cs typeface="B Lotus" panose="00000400000000000000" pitchFamily="2" charset="-78"/>
              </a:rPr>
              <a:t>Add</a:t>
            </a:r>
            <a:r>
              <a:rPr lang="fa-IR" dirty="0">
                <a:latin typeface="Tahoma" panose="020B0604030504040204" pitchFamily="34" charset="0"/>
                <a:cs typeface="B Lotus" panose="00000400000000000000" pitchFamily="2" charset="-78"/>
              </a:rPr>
              <a:t> یا </a:t>
            </a:r>
            <a:r>
              <a:rPr lang="en-US" dirty="0">
                <a:latin typeface="Tahoma" panose="020B0604030504040204" pitchFamily="34" charset="0"/>
                <a:cs typeface="B Lotus" panose="00000400000000000000" pitchFamily="2" charset="-78"/>
              </a:rPr>
              <a:t>Remove</a:t>
            </a:r>
            <a:r>
              <a:rPr lang="fa-IR" dirty="0">
                <a:latin typeface="Tahoma" panose="020B0604030504040204" pitchFamily="34" charset="0"/>
                <a:cs typeface="B Lotus" panose="00000400000000000000" pitchFamily="2" charset="-78"/>
              </a:rPr>
              <a:t> در کلاس </a:t>
            </a:r>
            <a:r>
              <a:rPr lang="en-US" dirty="0">
                <a:latin typeface="Tahoma" panose="020B0604030504040204" pitchFamily="34" charset="0"/>
                <a:cs typeface="B Lotus" panose="00000400000000000000" pitchFamily="2" charset="-78"/>
              </a:rPr>
              <a:t>Array</a:t>
            </a:r>
            <a:r>
              <a:rPr lang="fa-IR" dirty="0">
                <a:latin typeface="Tahoma" panose="020B0604030504040204" pitchFamily="34" charset="0"/>
                <a:cs typeface="B Lotus" panose="00000400000000000000" pitchFamily="2" charset="-78"/>
              </a:rPr>
              <a:t> به صورت </a:t>
            </a:r>
            <a:r>
              <a:rPr lang="en-US" dirty="0" err="1">
                <a:latin typeface="Tahoma" panose="020B0604030504040204" pitchFamily="34" charset="0"/>
                <a:cs typeface="B Lotus" panose="00000400000000000000" pitchFamily="2" charset="-78"/>
              </a:rPr>
              <a:t>NotSupport</a:t>
            </a:r>
            <a:r>
              <a:rPr lang="fa-IR" dirty="0">
                <a:latin typeface="Tahoma" panose="020B0604030504040204" pitchFamily="34" charset="0"/>
                <a:cs typeface="B Lotus" panose="00000400000000000000" pitchFamily="2" charset="-78"/>
              </a:rPr>
              <a:t> پیاده‌سازی شدند.</a:t>
            </a:r>
          </a:p>
        </p:txBody>
      </p:sp>
    </p:spTree>
    <p:extLst>
      <p:ext uri="{BB962C8B-B14F-4D97-AF65-F5344CB8AC3E}">
        <p14:creationId xmlns:p14="http://schemas.microsoft.com/office/powerpoint/2010/main" val="2301912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2416-B3DD-920F-1E2D-AC63810A536E}"/>
              </a:ext>
            </a:extLst>
          </p:cNvPr>
          <p:cNvSpPr>
            <a:spLocks noGrp="1"/>
          </p:cNvSpPr>
          <p:nvPr>
            <p:ph type="title"/>
          </p:nvPr>
        </p:nvSpPr>
        <p:spPr/>
        <p:txBody>
          <a:bodyPr/>
          <a:lstStyle/>
          <a:p>
            <a:pPr algn="ctr"/>
            <a:r>
              <a:rPr lang="en-US" cap="none" dirty="0">
                <a:latin typeface="Tahoma" panose="020B0604030504040204" pitchFamily="34" charset="0"/>
                <a:cs typeface="B Lotus" panose="00000400000000000000" pitchFamily="2" charset="-78"/>
              </a:rPr>
              <a:t>The Array Class</a:t>
            </a:r>
          </a:p>
        </p:txBody>
      </p:sp>
      <p:sp>
        <p:nvSpPr>
          <p:cNvPr id="3" name="Content Placeholder 2">
            <a:extLst>
              <a:ext uri="{FF2B5EF4-FFF2-40B4-BE49-F238E27FC236}">
                <a16:creationId xmlns:a16="http://schemas.microsoft.com/office/drawing/2014/main" id="{E22DB625-3035-E58A-78AF-734BBE972FEE}"/>
              </a:ext>
            </a:extLst>
          </p:cNvPr>
          <p:cNvSpPr>
            <a:spLocks noGrp="1"/>
          </p:cNvSpPr>
          <p:nvPr>
            <p:ph idx="1"/>
          </p:nvPr>
        </p:nvSpPr>
        <p:spPr>
          <a:xfrm>
            <a:off x="1141413" y="2249486"/>
            <a:ext cx="9905998" cy="3760789"/>
          </a:xfrm>
        </p:spPr>
        <p:txBody>
          <a:bodyPr>
            <a:normAutofit/>
          </a:bodyPr>
          <a:lstStyle/>
          <a:p>
            <a:pPr marL="0" indent="0" algn="r" rtl="1">
              <a:buNone/>
            </a:pPr>
            <a:r>
              <a:rPr lang="fa-IR" dirty="0">
                <a:latin typeface="Tahoma" panose="020B0604030504040204" pitchFamily="34" charset="0"/>
                <a:cs typeface="B Lotus" panose="00000400000000000000" pitchFamily="2" charset="-78"/>
              </a:rPr>
              <a:t>اینجا رو ببینید:</a:t>
            </a:r>
            <a:br>
              <a:rPr lang="fa-IR" dirty="0">
                <a:latin typeface="Tahoma" panose="020B0604030504040204" pitchFamily="34" charset="0"/>
                <a:cs typeface="B Lotus" panose="00000400000000000000" pitchFamily="2" charset="-78"/>
              </a:rPr>
            </a:br>
            <a:r>
              <a:rPr lang="fa-IR" dirty="0">
                <a:latin typeface="Tahoma" panose="020B0604030504040204" pitchFamily="34" charset="0"/>
                <a:cs typeface="B Lotus" panose="00000400000000000000" pitchFamily="2" charset="-78"/>
              </a:rPr>
              <a:t>این بخشی از پیاده‌سازی اینترفیس </a:t>
            </a:r>
            <a:r>
              <a:rPr lang="en-US" dirty="0" err="1">
                <a:latin typeface="Tahoma" panose="020B0604030504040204" pitchFamily="34" charset="0"/>
                <a:cs typeface="B Lotus" panose="00000400000000000000" pitchFamily="2" charset="-78"/>
              </a:rPr>
              <a:t>IList</a:t>
            </a:r>
            <a:r>
              <a:rPr lang="fa-IR" dirty="0">
                <a:latin typeface="Tahoma" panose="020B0604030504040204" pitchFamily="34" charset="0"/>
                <a:cs typeface="B Lotus" panose="00000400000000000000" pitchFamily="2" charset="-78"/>
              </a:rPr>
              <a:t> توسط</a:t>
            </a:r>
            <a:br>
              <a:rPr lang="fa-IR" dirty="0">
                <a:latin typeface="Tahoma" panose="020B0604030504040204" pitchFamily="34" charset="0"/>
                <a:cs typeface="B Lotus" panose="00000400000000000000" pitchFamily="2" charset="-78"/>
              </a:rPr>
            </a:br>
            <a:r>
              <a:rPr lang="fa-IR" dirty="0">
                <a:latin typeface="Tahoma" panose="020B0604030504040204" pitchFamily="34" charset="0"/>
                <a:cs typeface="B Lotus" panose="00000400000000000000" pitchFamily="2" charset="-78"/>
              </a:rPr>
              <a:t>کلاس </a:t>
            </a:r>
            <a:r>
              <a:rPr lang="en-US" dirty="0">
                <a:latin typeface="Tahoma" panose="020B0604030504040204" pitchFamily="34" charset="0"/>
                <a:cs typeface="B Lotus" panose="00000400000000000000" pitchFamily="2" charset="-78"/>
              </a:rPr>
              <a:t>Array</a:t>
            </a:r>
            <a:r>
              <a:rPr lang="fa-IR" dirty="0">
                <a:latin typeface="Tahoma" panose="020B0604030504040204" pitchFamily="34" charset="0"/>
                <a:cs typeface="B Lotus" panose="00000400000000000000" pitchFamily="2" charset="-78"/>
              </a:rPr>
              <a:t> هست. </a:t>
            </a:r>
            <a:br>
              <a:rPr lang="fa-IR" dirty="0">
                <a:latin typeface="Tahoma" panose="020B0604030504040204" pitchFamily="34" charset="0"/>
                <a:cs typeface="B Lotus" panose="00000400000000000000" pitchFamily="2" charset="-78"/>
              </a:rPr>
            </a:br>
            <a:r>
              <a:rPr lang="fa-IR" dirty="0">
                <a:latin typeface="Tahoma" panose="020B0604030504040204" pitchFamily="34" charset="0"/>
                <a:cs typeface="B Lotus" panose="00000400000000000000" pitchFamily="2" charset="-78"/>
              </a:rPr>
              <a:t>برای تغییر سایز آرایه، یک متد مجزا به نام </a:t>
            </a:r>
            <a:br>
              <a:rPr lang="fa-IR" dirty="0">
                <a:latin typeface="Tahoma" panose="020B0604030504040204" pitchFamily="34" charset="0"/>
                <a:cs typeface="B Lotus" panose="00000400000000000000" pitchFamily="2" charset="-78"/>
              </a:rPr>
            </a:br>
            <a:r>
              <a:rPr lang="en-US" dirty="0">
                <a:latin typeface="Tahoma" panose="020B0604030504040204" pitchFamily="34" charset="0"/>
                <a:cs typeface="B Lotus" panose="00000400000000000000" pitchFamily="2" charset="-78"/>
              </a:rPr>
              <a:t>Resize</a:t>
            </a:r>
            <a:r>
              <a:rPr lang="fa-IR" dirty="0">
                <a:latin typeface="Tahoma" panose="020B0604030504040204" pitchFamily="34" charset="0"/>
                <a:cs typeface="B Lotus" panose="00000400000000000000" pitchFamily="2" charset="-78"/>
              </a:rPr>
              <a:t> تعبیه شده که در اصل یک آرایه جدید</a:t>
            </a:r>
            <a:br>
              <a:rPr lang="fa-IR" dirty="0">
                <a:latin typeface="Tahoma" panose="020B0604030504040204" pitchFamily="34" charset="0"/>
                <a:cs typeface="B Lotus" panose="00000400000000000000" pitchFamily="2" charset="-78"/>
              </a:rPr>
            </a:br>
            <a:r>
              <a:rPr lang="fa-IR" dirty="0">
                <a:latin typeface="Tahoma" panose="020B0604030504040204" pitchFamily="34" charset="0"/>
                <a:cs typeface="B Lotus" panose="00000400000000000000" pitchFamily="2" charset="-78"/>
              </a:rPr>
              <a:t>با سایز مشخص شده رو میسازه. </a:t>
            </a:r>
            <a:br>
              <a:rPr lang="fa-IR" dirty="0">
                <a:latin typeface="Tahoma" panose="020B0604030504040204" pitchFamily="34" charset="0"/>
                <a:cs typeface="B Lotus" panose="00000400000000000000" pitchFamily="2" charset="-78"/>
              </a:rPr>
            </a:br>
            <a:endParaRPr lang="fa-IR" dirty="0">
              <a:latin typeface="Tahoma" panose="020B0604030504040204" pitchFamily="34" charset="0"/>
              <a:cs typeface="B Lotus" panose="00000400000000000000" pitchFamily="2" charset="-78"/>
            </a:endParaRPr>
          </a:p>
        </p:txBody>
      </p:sp>
      <p:pic>
        <p:nvPicPr>
          <p:cNvPr id="5" name="Picture 4">
            <a:extLst>
              <a:ext uri="{FF2B5EF4-FFF2-40B4-BE49-F238E27FC236}">
                <a16:creationId xmlns:a16="http://schemas.microsoft.com/office/drawing/2014/main" id="{C842F8E4-07A5-0054-55F0-A5FF6740FD3D}"/>
              </a:ext>
            </a:extLst>
          </p:cNvPr>
          <p:cNvPicPr>
            <a:picLocks noChangeAspect="1"/>
          </p:cNvPicPr>
          <p:nvPr/>
        </p:nvPicPr>
        <p:blipFill>
          <a:blip r:embed="rId2"/>
          <a:stretch>
            <a:fillRect/>
          </a:stretch>
        </p:blipFill>
        <p:spPr>
          <a:xfrm>
            <a:off x="1229348" y="1943477"/>
            <a:ext cx="5318422" cy="4296005"/>
          </a:xfrm>
          <a:prstGeom prst="rect">
            <a:avLst/>
          </a:prstGeom>
        </p:spPr>
      </p:pic>
    </p:spTree>
    <p:extLst>
      <p:ext uri="{BB962C8B-B14F-4D97-AF65-F5344CB8AC3E}">
        <p14:creationId xmlns:p14="http://schemas.microsoft.com/office/powerpoint/2010/main" val="3763249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2416-B3DD-920F-1E2D-AC63810A536E}"/>
              </a:ext>
            </a:extLst>
          </p:cNvPr>
          <p:cNvSpPr>
            <a:spLocks noGrp="1"/>
          </p:cNvSpPr>
          <p:nvPr>
            <p:ph type="title"/>
          </p:nvPr>
        </p:nvSpPr>
        <p:spPr/>
        <p:txBody>
          <a:bodyPr/>
          <a:lstStyle/>
          <a:p>
            <a:pPr algn="ctr"/>
            <a:r>
              <a:rPr lang="en-US" cap="none" dirty="0">
                <a:latin typeface="Tahoma" panose="020B0604030504040204" pitchFamily="34" charset="0"/>
                <a:cs typeface="B Lotus" panose="00000400000000000000" pitchFamily="2" charset="-78"/>
              </a:rPr>
              <a:t>The Array Class</a:t>
            </a:r>
          </a:p>
        </p:txBody>
      </p:sp>
      <p:sp>
        <p:nvSpPr>
          <p:cNvPr id="3" name="Content Placeholder 2">
            <a:extLst>
              <a:ext uri="{FF2B5EF4-FFF2-40B4-BE49-F238E27FC236}">
                <a16:creationId xmlns:a16="http://schemas.microsoft.com/office/drawing/2014/main" id="{E22DB625-3035-E58A-78AF-734BBE972FEE}"/>
              </a:ext>
            </a:extLst>
          </p:cNvPr>
          <p:cNvSpPr>
            <a:spLocks noGrp="1"/>
          </p:cNvSpPr>
          <p:nvPr>
            <p:ph idx="1"/>
          </p:nvPr>
        </p:nvSpPr>
        <p:spPr>
          <a:xfrm>
            <a:off x="1141413" y="2249486"/>
            <a:ext cx="9905998" cy="3760789"/>
          </a:xfrm>
        </p:spPr>
        <p:txBody>
          <a:bodyPr>
            <a:normAutofit/>
          </a:bodyPr>
          <a:lstStyle/>
          <a:p>
            <a:pPr marL="0" indent="0" algn="r" rtl="1">
              <a:buNone/>
            </a:pPr>
            <a:r>
              <a:rPr lang="fa-IR" dirty="0">
                <a:latin typeface="Tahoma" panose="020B0604030504040204" pitchFamily="34" charset="0"/>
                <a:cs typeface="B Lotus" panose="00000400000000000000" pitchFamily="2" charset="-78"/>
              </a:rPr>
              <a:t>عناصر یک آرایه میتونند </a:t>
            </a:r>
            <a:r>
              <a:rPr lang="en-US" dirty="0">
                <a:latin typeface="Tahoma" panose="020B0604030504040204" pitchFamily="34" charset="0"/>
                <a:cs typeface="B Lotus" panose="00000400000000000000" pitchFamily="2" charset="-78"/>
              </a:rPr>
              <a:t>reference-type</a:t>
            </a:r>
            <a:r>
              <a:rPr lang="fa-IR" dirty="0">
                <a:latin typeface="Tahoma" panose="020B0604030504040204" pitchFamily="34" charset="0"/>
                <a:cs typeface="B Lotus" panose="00000400000000000000" pitchFamily="2" charset="-78"/>
              </a:rPr>
              <a:t> یا </a:t>
            </a:r>
            <a:r>
              <a:rPr lang="en-US" dirty="0">
                <a:latin typeface="Tahoma" panose="020B0604030504040204" pitchFamily="34" charset="0"/>
                <a:cs typeface="B Lotus" panose="00000400000000000000" pitchFamily="2" charset="-78"/>
              </a:rPr>
              <a:t>value-type</a:t>
            </a:r>
            <a:r>
              <a:rPr lang="fa-IR" dirty="0">
                <a:latin typeface="Tahoma" panose="020B0604030504040204" pitchFamily="34" charset="0"/>
                <a:cs typeface="B Lotus" panose="00000400000000000000" pitchFamily="2" charset="-78"/>
              </a:rPr>
              <a:t> باشند.</a:t>
            </a:r>
          </a:p>
          <a:p>
            <a:pPr marL="0" indent="0" algn="r" rtl="1">
              <a:buNone/>
            </a:pPr>
            <a:r>
              <a:rPr lang="fa-IR" dirty="0">
                <a:latin typeface="Tahoma" panose="020B0604030504040204" pitchFamily="34" charset="0"/>
                <a:cs typeface="B Lotus" panose="00000400000000000000" pitchFamily="2" charset="-78"/>
              </a:rPr>
              <a:t>عناصر </a:t>
            </a:r>
            <a:r>
              <a:rPr lang="en-US" dirty="0">
                <a:latin typeface="Tahoma" panose="020B0604030504040204" pitchFamily="34" charset="0"/>
                <a:cs typeface="B Lotus" panose="00000400000000000000" pitchFamily="2" charset="-78"/>
              </a:rPr>
              <a:t>value-type</a:t>
            </a:r>
            <a:r>
              <a:rPr lang="fa-IR" dirty="0">
                <a:latin typeface="Tahoma" panose="020B0604030504040204" pitchFamily="34" charset="0"/>
                <a:cs typeface="B Lotus" panose="00000400000000000000" pitchFamily="2" charset="-78"/>
              </a:rPr>
              <a:t> همونجایی که آرایه تعریف شده ذخیره میشن، مثلا آرایه‌ای با سه عنصر </a:t>
            </a:r>
            <a:r>
              <a:rPr lang="en-US" dirty="0">
                <a:latin typeface="Tahoma" panose="020B0604030504040204" pitchFamily="34" charset="0"/>
                <a:cs typeface="B Lotus" panose="00000400000000000000" pitchFamily="2" charset="-78"/>
              </a:rPr>
              <a:t>long</a:t>
            </a:r>
            <a:r>
              <a:rPr lang="fa-IR" dirty="0">
                <a:latin typeface="Tahoma" panose="020B0604030504040204" pitchFamily="34" charset="0"/>
                <a:cs typeface="B Lotus" panose="00000400000000000000" pitchFamily="2" charset="-78"/>
              </a:rPr>
              <a:t> (هر کدوم 8 بایت) 24 بایت از حافظه رو اشغال میکنند.</a:t>
            </a:r>
          </a:p>
          <a:p>
            <a:pPr marL="0" indent="0" algn="r" rtl="1">
              <a:buNone/>
            </a:pPr>
            <a:r>
              <a:rPr lang="fa-IR" dirty="0">
                <a:latin typeface="Tahoma" panose="020B0604030504040204" pitchFamily="34" charset="0"/>
                <a:cs typeface="B Lotus" panose="00000400000000000000" pitchFamily="2" charset="-78"/>
              </a:rPr>
              <a:t>اما عناصر </a:t>
            </a:r>
            <a:r>
              <a:rPr lang="en-US" dirty="0">
                <a:latin typeface="Tahoma" panose="020B0604030504040204" pitchFamily="34" charset="0"/>
                <a:cs typeface="B Lotus" panose="00000400000000000000" pitchFamily="2" charset="-78"/>
              </a:rPr>
              <a:t>reference-type</a:t>
            </a:r>
            <a:r>
              <a:rPr lang="fa-IR" dirty="0">
                <a:latin typeface="Tahoma" panose="020B0604030504040204" pitchFamily="34" charset="0"/>
                <a:cs typeface="B Lotus" panose="00000400000000000000" pitchFamily="2" charset="-78"/>
              </a:rPr>
              <a:t> فقط به اندازه مورد نیازشون</a:t>
            </a:r>
            <a:br>
              <a:rPr lang="fa-IR" dirty="0">
                <a:latin typeface="Tahoma" panose="020B0604030504040204" pitchFamily="34" charset="0"/>
                <a:cs typeface="B Lotus" panose="00000400000000000000" pitchFamily="2" charset="-78"/>
              </a:rPr>
            </a:br>
            <a:r>
              <a:rPr lang="fa-IR" dirty="0">
                <a:latin typeface="Tahoma" panose="020B0604030504040204" pitchFamily="34" charset="0"/>
                <a:cs typeface="B Lotus" panose="00000400000000000000" pitchFamily="2" charset="-78"/>
              </a:rPr>
              <a:t>فضا اشغال میکنند.</a:t>
            </a:r>
          </a:p>
        </p:txBody>
      </p:sp>
      <p:pic>
        <p:nvPicPr>
          <p:cNvPr id="6" name="Picture 5">
            <a:extLst>
              <a:ext uri="{FF2B5EF4-FFF2-40B4-BE49-F238E27FC236}">
                <a16:creationId xmlns:a16="http://schemas.microsoft.com/office/drawing/2014/main" id="{F1A73594-AC55-3B01-467A-3D98DA6BC0EB}"/>
              </a:ext>
            </a:extLst>
          </p:cNvPr>
          <p:cNvPicPr>
            <a:picLocks noChangeAspect="1"/>
          </p:cNvPicPr>
          <p:nvPr/>
        </p:nvPicPr>
        <p:blipFill>
          <a:blip r:embed="rId2"/>
          <a:stretch>
            <a:fillRect/>
          </a:stretch>
        </p:blipFill>
        <p:spPr>
          <a:xfrm>
            <a:off x="1257156" y="3533718"/>
            <a:ext cx="3814907" cy="1512808"/>
          </a:xfrm>
          <a:prstGeom prst="rect">
            <a:avLst/>
          </a:prstGeom>
        </p:spPr>
      </p:pic>
    </p:spTree>
    <p:extLst>
      <p:ext uri="{BB962C8B-B14F-4D97-AF65-F5344CB8AC3E}">
        <p14:creationId xmlns:p14="http://schemas.microsoft.com/office/powerpoint/2010/main" val="1736541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2416-B3DD-920F-1E2D-AC63810A536E}"/>
              </a:ext>
            </a:extLst>
          </p:cNvPr>
          <p:cNvSpPr>
            <a:spLocks noGrp="1"/>
          </p:cNvSpPr>
          <p:nvPr>
            <p:ph type="title"/>
          </p:nvPr>
        </p:nvSpPr>
        <p:spPr/>
        <p:txBody>
          <a:bodyPr/>
          <a:lstStyle/>
          <a:p>
            <a:pPr algn="ctr"/>
            <a:r>
              <a:rPr lang="en-US" cap="none" dirty="0">
                <a:latin typeface="Tahoma" panose="020B0604030504040204" pitchFamily="34" charset="0"/>
                <a:cs typeface="B Lotus" panose="00000400000000000000" pitchFamily="2" charset="-78"/>
              </a:rPr>
              <a:t>Collections</a:t>
            </a:r>
          </a:p>
        </p:txBody>
      </p:sp>
      <p:sp>
        <p:nvSpPr>
          <p:cNvPr id="3" name="Content Placeholder 2">
            <a:extLst>
              <a:ext uri="{FF2B5EF4-FFF2-40B4-BE49-F238E27FC236}">
                <a16:creationId xmlns:a16="http://schemas.microsoft.com/office/drawing/2014/main" id="{E22DB625-3035-E58A-78AF-734BBE972FEE}"/>
              </a:ext>
            </a:extLst>
          </p:cNvPr>
          <p:cNvSpPr>
            <a:spLocks noGrp="1"/>
          </p:cNvSpPr>
          <p:nvPr>
            <p:ph idx="1"/>
          </p:nvPr>
        </p:nvSpPr>
        <p:spPr/>
        <p:txBody>
          <a:bodyPr>
            <a:normAutofit/>
          </a:bodyPr>
          <a:lstStyle/>
          <a:p>
            <a:pPr marL="0" indent="0" algn="r" rtl="1">
              <a:buNone/>
            </a:pPr>
            <a:r>
              <a:rPr lang="fa-IR" dirty="0">
                <a:latin typeface="Tahoma" panose="020B0604030504040204" pitchFamily="34" charset="0"/>
                <a:cs typeface="B Lotus" panose="00000400000000000000" pitchFamily="2" charset="-78"/>
              </a:rPr>
              <a:t>دات نت برای کار با کالکشن ها </a:t>
            </a:r>
            <a:r>
              <a:rPr lang="en-US" dirty="0">
                <a:latin typeface="Tahoma" panose="020B0604030504040204" pitchFamily="34" charset="0"/>
                <a:cs typeface="B Lotus" panose="00000400000000000000" pitchFamily="2" charset="-78"/>
              </a:rPr>
              <a:t>type</a:t>
            </a:r>
            <a:r>
              <a:rPr lang="fa-IR" dirty="0">
                <a:latin typeface="Tahoma" panose="020B0604030504040204" pitchFamily="34" charset="0"/>
                <a:cs typeface="B Lotus" panose="00000400000000000000" pitchFamily="2" charset="-78"/>
              </a:rPr>
              <a:t>های متنوعی رو معرفی کرده. میتونیم این انواع رو به سه دسته زیر تقسیم کنیم:</a:t>
            </a:r>
          </a:p>
        </p:txBody>
      </p:sp>
      <p:pic>
        <p:nvPicPr>
          <p:cNvPr id="5" name="Picture 4">
            <a:extLst>
              <a:ext uri="{FF2B5EF4-FFF2-40B4-BE49-F238E27FC236}">
                <a16:creationId xmlns:a16="http://schemas.microsoft.com/office/drawing/2014/main" id="{D1AA9022-C83A-2410-2E29-64508D888C55}"/>
              </a:ext>
            </a:extLst>
          </p:cNvPr>
          <p:cNvPicPr>
            <a:picLocks noChangeAspect="1"/>
          </p:cNvPicPr>
          <p:nvPr/>
        </p:nvPicPr>
        <p:blipFill>
          <a:blip r:embed="rId2"/>
          <a:stretch>
            <a:fillRect/>
          </a:stretch>
        </p:blipFill>
        <p:spPr>
          <a:xfrm>
            <a:off x="1342831" y="4163243"/>
            <a:ext cx="5186557" cy="1969296"/>
          </a:xfrm>
          <a:prstGeom prst="rect">
            <a:avLst/>
          </a:prstGeom>
        </p:spPr>
      </p:pic>
      <p:pic>
        <p:nvPicPr>
          <p:cNvPr id="7" name="Picture 6">
            <a:extLst>
              <a:ext uri="{FF2B5EF4-FFF2-40B4-BE49-F238E27FC236}">
                <a16:creationId xmlns:a16="http://schemas.microsoft.com/office/drawing/2014/main" id="{ED157247-F474-7910-28AC-3C53028756FC}"/>
              </a:ext>
            </a:extLst>
          </p:cNvPr>
          <p:cNvPicPr>
            <a:picLocks noChangeAspect="1"/>
          </p:cNvPicPr>
          <p:nvPr/>
        </p:nvPicPr>
        <p:blipFill>
          <a:blip r:embed="rId3"/>
          <a:stretch>
            <a:fillRect/>
          </a:stretch>
        </p:blipFill>
        <p:spPr>
          <a:xfrm>
            <a:off x="1342831" y="2972503"/>
            <a:ext cx="4477138" cy="1047841"/>
          </a:xfrm>
          <a:prstGeom prst="rect">
            <a:avLst/>
          </a:prstGeom>
        </p:spPr>
      </p:pic>
    </p:spTree>
    <p:extLst>
      <p:ext uri="{BB962C8B-B14F-4D97-AF65-F5344CB8AC3E}">
        <p14:creationId xmlns:p14="http://schemas.microsoft.com/office/powerpoint/2010/main" val="3742704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2416-B3DD-920F-1E2D-AC63810A536E}"/>
              </a:ext>
            </a:extLst>
          </p:cNvPr>
          <p:cNvSpPr>
            <a:spLocks noGrp="1"/>
          </p:cNvSpPr>
          <p:nvPr>
            <p:ph type="title"/>
          </p:nvPr>
        </p:nvSpPr>
        <p:spPr/>
        <p:txBody>
          <a:bodyPr/>
          <a:lstStyle/>
          <a:p>
            <a:pPr algn="ctr"/>
            <a:r>
              <a:rPr lang="en-US" cap="none" dirty="0">
                <a:latin typeface="Tahoma" panose="020B0604030504040204" pitchFamily="34" charset="0"/>
                <a:cs typeface="B Lotus" panose="00000400000000000000" pitchFamily="2" charset="-78"/>
              </a:rPr>
              <a:t>The Array Class</a:t>
            </a:r>
          </a:p>
        </p:txBody>
      </p:sp>
      <p:sp>
        <p:nvSpPr>
          <p:cNvPr id="3" name="Content Placeholder 2">
            <a:extLst>
              <a:ext uri="{FF2B5EF4-FFF2-40B4-BE49-F238E27FC236}">
                <a16:creationId xmlns:a16="http://schemas.microsoft.com/office/drawing/2014/main" id="{E22DB625-3035-E58A-78AF-734BBE972FEE}"/>
              </a:ext>
            </a:extLst>
          </p:cNvPr>
          <p:cNvSpPr>
            <a:spLocks noGrp="1"/>
          </p:cNvSpPr>
          <p:nvPr>
            <p:ph idx="1"/>
          </p:nvPr>
        </p:nvSpPr>
        <p:spPr>
          <a:xfrm>
            <a:off x="1141413" y="2249486"/>
            <a:ext cx="9905998" cy="3760789"/>
          </a:xfrm>
        </p:spPr>
        <p:txBody>
          <a:bodyPr>
            <a:normAutofit/>
          </a:bodyPr>
          <a:lstStyle/>
          <a:p>
            <a:pPr marL="0" indent="0" algn="r" rtl="1">
              <a:buNone/>
            </a:pPr>
            <a:r>
              <a:rPr lang="fa-IR" dirty="0">
                <a:latin typeface="Tahoma" panose="020B0604030504040204" pitchFamily="34" charset="0"/>
                <a:cs typeface="B Lotus" panose="00000400000000000000" pitchFamily="2" charset="-78"/>
              </a:rPr>
              <a:t>این تصویر نحوه ذخیره و فضای اشغالی در حافظه رو برای کد صفحه قبل نشون میده:</a:t>
            </a:r>
          </a:p>
        </p:txBody>
      </p:sp>
      <p:pic>
        <p:nvPicPr>
          <p:cNvPr id="5" name="Picture 4">
            <a:extLst>
              <a:ext uri="{FF2B5EF4-FFF2-40B4-BE49-F238E27FC236}">
                <a16:creationId xmlns:a16="http://schemas.microsoft.com/office/drawing/2014/main" id="{0AF4D60B-C9B2-8A32-BA16-38DB7AF0BEE6}"/>
              </a:ext>
            </a:extLst>
          </p:cNvPr>
          <p:cNvPicPr>
            <a:picLocks noChangeAspect="1"/>
          </p:cNvPicPr>
          <p:nvPr/>
        </p:nvPicPr>
        <p:blipFill>
          <a:blip r:embed="rId2"/>
          <a:stretch>
            <a:fillRect/>
          </a:stretch>
        </p:blipFill>
        <p:spPr>
          <a:xfrm>
            <a:off x="4228776" y="2938462"/>
            <a:ext cx="3893923" cy="3224211"/>
          </a:xfrm>
          <a:prstGeom prst="rect">
            <a:avLst/>
          </a:prstGeom>
        </p:spPr>
      </p:pic>
    </p:spTree>
    <p:extLst>
      <p:ext uri="{BB962C8B-B14F-4D97-AF65-F5344CB8AC3E}">
        <p14:creationId xmlns:p14="http://schemas.microsoft.com/office/powerpoint/2010/main" val="3887667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2416-B3DD-920F-1E2D-AC63810A536E}"/>
              </a:ext>
            </a:extLst>
          </p:cNvPr>
          <p:cNvSpPr>
            <a:spLocks noGrp="1"/>
          </p:cNvSpPr>
          <p:nvPr>
            <p:ph type="title"/>
          </p:nvPr>
        </p:nvSpPr>
        <p:spPr/>
        <p:txBody>
          <a:bodyPr/>
          <a:lstStyle/>
          <a:p>
            <a:pPr algn="ctr"/>
            <a:r>
              <a:rPr lang="en-US" cap="none" dirty="0">
                <a:latin typeface="Tahoma" panose="020B0604030504040204" pitchFamily="34" charset="0"/>
                <a:cs typeface="B Lotus" panose="00000400000000000000" pitchFamily="2" charset="-78"/>
              </a:rPr>
              <a:t>The Array Class</a:t>
            </a:r>
          </a:p>
        </p:txBody>
      </p:sp>
      <p:sp>
        <p:nvSpPr>
          <p:cNvPr id="3" name="Content Placeholder 2">
            <a:extLst>
              <a:ext uri="{FF2B5EF4-FFF2-40B4-BE49-F238E27FC236}">
                <a16:creationId xmlns:a16="http://schemas.microsoft.com/office/drawing/2014/main" id="{E22DB625-3035-E58A-78AF-734BBE972FEE}"/>
              </a:ext>
            </a:extLst>
          </p:cNvPr>
          <p:cNvSpPr>
            <a:spLocks noGrp="1"/>
          </p:cNvSpPr>
          <p:nvPr>
            <p:ph idx="1"/>
          </p:nvPr>
        </p:nvSpPr>
        <p:spPr>
          <a:xfrm>
            <a:off x="1141413" y="2249486"/>
            <a:ext cx="9905998" cy="3760789"/>
          </a:xfrm>
        </p:spPr>
        <p:txBody>
          <a:bodyPr>
            <a:normAutofit/>
          </a:bodyPr>
          <a:lstStyle/>
          <a:p>
            <a:pPr marL="0" indent="0" algn="r" rtl="1">
              <a:buNone/>
            </a:pPr>
            <a:r>
              <a:rPr lang="fa-IR" dirty="0">
                <a:latin typeface="Tahoma" panose="020B0604030504040204" pitchFamily="34" charset="0"/>
                <a:cs typeface="B Lotus" panose="00000400000000000000" pitchFamily="2" charset="-78"/>
              </a:rPr>
              <a:t>ازونجایی که </a:t>
            </a:r>
            <a:r>
              <a:rPr lang="en-US" dirty="0">
                <a:latin typeface="Tahoma" panose="020B0604030504040204" pitchFamily="34" charset="0"/>
                <a:cs typeface="B Lotus" panose="00000400000000000000" pitchFamily="2" charset="-78"/>
              </a:rPr>
              <a:t>Array</a:t>
            </a:r>
            <a:r>
              <a:rPr lang="fa-IR" dirty="0">
                <a:latin typeface="Tahoma" panose="020B0604030504040204" pitchFamily="34" charset="0"/>
                <a:cs typeface="B Lotus" panose="00000400000000000000" pitchFamily="2" charset="-78"/>
              </a:rPr>
              <a:t> یک کلاس هست پس همیشه </a:t>
            </a:r>
            <a:r>
              <a:rPr lang="en-US" dirty="0">
                <a:latin typeface="Tahoma" panose="020B0604030504040204" pitchFamily="34" charset="0"/>
                <a:cs typeface="B Lotus" panose="00000400000000000000" pitchFamily="2" charset="-78"/>
              </a:rPr>
              <a:t>reference-type</a:t>
            </a:r>
            <a:r>
              <a:rPr lang="fa-IR" dirty="0">
                <a:latin typeface="Tahoma" panose="020B0604030504040204" pitchFamily="34" charset="0"/>
                <a:cs typeface="B Lotus" panose="00000400000000000000" pitchFamily="2" charset="-78"/>
              </a:rPr>
              <a:t> است. (بدون در نظر گرفتن نوع عناصرش). این یعنی اگر ما بنویسیم: </a:t>
            </a:r>
            <a:r>
              <a:rPr lang="en-US" dirty="0" err="1">
                <a:latin typeface="Tahoma" panose="020B0604030504040204" pitchFamily="34" charset="0"/>
                <a:cs typeface="B Lotus" panose="00000400000000000000" pitchFamily="2" charset="-78"/>
              </a:rPr>
              <a:t>arrayA</a:t>
            </a:r>
            <a:r>
              <a:rPr lang="en-US" dirty="0">
                <a:latin typeface="Tahoma" panose="020B0604030504040204" pitchFamily="34" charset="0"/>
                <a:cs typeface="B Lotus" panose="00000400000000000000" pitchFamily="2" charset="-78"/>
              </a:rPr>
              <a:t> = </a:t>
            </a:r>
            <a:r>
              <a:rPr lang="en-US" dirty="0" err="1">
                <a:latin typeface="Tahoma" panose="020B0604030504040204" pitchFamily="34" charset="0"/>
                <a:cs typeface="B Lotus" panose="00000400000000000000" pitchFamily="2" charset="-78"/>
              </a:rPr>
              <a:t>arrayB</a:t>
            </a:r>
            <a:r>
              <a:rPr lang="fa-IR" dirty="0">
                <a:latin typeface="Tahoma" panose="020B0604030504040204" pitchFamily="34" charset="0"/>
                <a:cs typeface="B Lotus" panose="00000400000000000000" pitchFamily="2" charset="-78"/>
              </a:rPr>
              <a:t> در نتیجه دو متغیر داریم که یک رفرنس دارند. </a:t>
            </a:r>
            <a:br>
              <a:rPr lang="fa-IR" dirty="0">
                <a:latin typeface="Tahoma" panose="020B0604030504040204" pitchFamily="34" charset="0"/>
                <a:cs typeface="B Lotus" panose="00000400000000000000" pitchFamily="2" charset="-78"/>
              </a:rPr>
            </a:br>
            <a:r>
              <a:rPr lang="fa-IR" dirty="0">
                <a:latin typeface="Tahoma" panose="020B0604030504040204" pitchFamily="34" charset="0"/>
                <a:cs typeface="B Lotus" panose="00000400000000000000" pitchFamily="2" charset="-78"/>
              </a:rPr>
              <a:t>به همین ترتیب دو آرایه مجزا هیچ وقت باهم برابر نیستند مگر اینکه از مقایسه </a:t>
            </a:r>
            <a:r>
              <a:rPr lang="en-US" dirty="0">
                <a:latin typeface="Tahoma" panose="020B0604030504040204" pitchFamily="34" charset="0"/>
                <a:cs typeface="B Lotus" panose="00000400000000000000" pitchFamily="2" charset="-78"/>
              </a:rPr>
              <a:t>structural equality</a:t>
            </a:r>
            <a:r>
              <a:rPr lang="fa-IR" dirty="0">
                <a:latin typeface="Tahoma" panose="020B0604030504040204" pitchFamily="34" charset="0"/>
                <a:cs typeface="B Lotus" panose="00000400000000000000" pitchFamily="2" charset="-78"/>
              </a:rPr>
              <a:t> استفاده کنید.</a:t>
            </a:r>
          </a:p>
        </p:txBody>
      </p:sp>
      <p:pic>
        <p:nvPicPr>
          <p:cNvPr id="6" name="Picture 5">
            <a:extLst>
              <a:ext uri="{FF2B5EF4-FFF2-40B4-BE49-F238E27FC236}">
                <a16:creationId xmlns:a16="http://schemas.microsoft.com/office/drawing/2014/main" id="{68420CB4-162A-2AE6-39FC-95843FAB6F61}"/>
              </a:ext>
            </a:extLst>
          </p:cNvPr>
          <p:cNvPicPr>
            <a:picLocks noChangeAspect="1"/>
          </p:cNvPicPr>
          <p:nvPr/>
        </p:nvPicPr>
        <p:blipFill>
          <a:blip r:embed="rId2"/>
          <a:stretch>
            <a:fillRect/>
          </a:stretch>
        </p:blipFill>
        <p:spPr>
          <a:xfrm>
            <a:off x="1252349" y="4149024"/>
            <a:ext cx="5005576" cy="1743170"/>
          </a:xfrm>
          <a:prstGeom prst="rect">
            <a:avLst/>
          </a:prstGeom>
        </p:spPr>
      </p:pic>
    </p:spTree>
    <p:extLst>
      <p:ext uri="{BB962C8B-B14F-4D97-AF65-F5344CB8AC3E}">
        <p14:creationId xmlns:p14="http://schemas.microsoft.com/office/powerpoint/2010/main" val="1214605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2416-B3DD-920F-1E2D-AC63810A536E}"/>
              </a:ext>
            </a:extLst>
          </p:cNvPr>
          <p:cNvSpPr>
            <a:spLocks noGrp="1"/>
          </p:cNvSpPr>
          <p:nvPr>
            <p:ph type="title"/>
          </p:nvPr>
        </p:nvSpPr>
        <p:spPr/>
        <p:txBody>
          <a:bodyPr/>
          <a:lstStyle/>
          <a:p>
            <a:pPr algn="ctr"/>
            <a:r>
              <a:rPr lang="en-US" cap="none" dirty="0">
                <a:latin typeface="Tahoma" panose="020B0604030504040204" pitchFamily="34" charset="0"/>
                <a:cs typeface="B Lotus" panose="00000400000000000000" pitchFamily="2" charset="-78"/>
              </a:rPr>
              <a:t>The Array Class</a:t>
            </a:r>
          </a:p>
        </p:txBody>
      </p:sp>
      <p:sp>
        <p:nvSpPr>
          <p:cNvPr id="3" name="Content Placeholder 2">
            <a:extLst>
              <a:ext uri="{FF2B5EF4-FFF2-40B4-BE49-F238E27FC236}">
                <a16:creationId xmlns:a16="http://schemas.microsoft.com/office/drawing/2014/main" id="{E22DB625-3035-E58A-78AF-734BBE972FEE}"/>
              </a:ext>
            </a:extLst>
          </p:cNvPr>
          <p:cNvSpPr>
            <a:spLocks noGrp="1"/>
          </p:cNvSpPr>
          <p:nvPr>
            <p:ph idx="1"/>
          </p:nvPr>
        </p:nvSpPr>
        <p:spPr>
          <a:xfrm>
            <a:off x="1141413" y="2249486"/>
            <a:ext cx="9905998" cy="3760789"/>
          </a:xfrm>
        </p:spPr>
        <p:txBody>
          <a:bodyPr>
            <a:normAutofit/>
          </a:bodyPr>
          <a:lstStyle/>
          <a:p>
            <a:pPr marL="0" indent="0" algn="r" rtl="1">
              <a:buNone/>
            </a:pPr>
            <a:r>
              <a:rPr lang="fa-IR" dirty="0">
                <a:latin typeface="Tahoma" panose="020B0604030504040204" pitchFamily="34" charset="0"/>
                <a:cs typeface="B Lotus" panose="00000400000000000000" pitchFamily="2" charset="-78"/>
              </a:rPr>
              <a:t>آرایه ها میتونند با استفاده از متد </a:t>
            </a:r>
            <a:r>
              <a:rPr lang="en-US" dirty="0">
                <a:latin typeface="Tahoma" panose="020B0604030504040204" pitchFamily="34" charset="0"/>
                <a:cs typeface="B Lotus" panose="00000400000000000000" pitchFamily="2" charset="-78"/>
              </a:rPr>
              <a:t>Clone</a:t>
            </a:r>
            <a:r>
              <a:rPr lang="fa-IR" dirty="0">
                <a:latin typeface="Tahoma" panose="020B0604030504040204" pitchFamily="34" charset="0"/>
                <a:cs typeface="B Lotus" panose="00000400000000000000" pitchFamily="2" charset="-78"/>
              </a:rPr>
              <a:t> کپی بشن. البته که این متد صرفا یک </a:t>
            </a:r>
            <a:r>
              <a:rPr lang="en-US" dirty="0">
                <a:latin typeface="Tahoma" panose="020B0604030504040204" pitchFamily="34" charset="0"/>
                <a:cs typeface="B Lotus" panose="00000400000000000000" pitchFamily="2" charset="-78"/>
              </a:rPr>
              <a:t>shallow-copy</a:t>
            </a:r>
            <a:r>
              <a:rPr lang="fa-IR" dirty="0">
                <a:latin typeface="Tahoma" panose="020B0604030504040204" pitchFamily="34" charset="0"/>
                <a:cs typeface="B Lotus" panose="00000400000000000000" pitchFamily="2" charset="-78"/>
              </a:rPr>
              <a:t> ایجاد میکنه، یعنی صرفا محل ذخیره آرایه در حافظه کپی میشه. اگر عناصر آرایه </a:t>
            </a:r>
            <a:r>
              <a:rPr lang="en-US" dirty="0">
                <a:latin typeface="Tahoma" panose="020B0604030504040204" pitchFamily="34" charset="0"/>
                <a:cs typeface="B Lotus" panose="00000400000000000000" pitchFamily="2" charset="-78"/>
              </a:rPr>
              <a:t>value-type</a:t>
            </a:r>
            <a:r>
              <a:rPr lang="fa-IR" dirty="0">
                <a:latin typeface="Tahoma" panose="020B0604030504040204" pitchFamily="34" charset="0"/>
                <a:cs typeface="B Lotus" panose="00000400000000000000" pitchFamily="2" charset="-78"/>
              </a:rPr>
              <a:t> باشند، خودشون کپی میشن ولی اگر </a:t>
            </a:r>
            <a:r>
              <a:rPr lang="en-US" dirty="0">
                <a:latin typeface="Tahoma" panose="020B0604030504040204" pitchFamily="34" charset="0"/>
                <a:cs typeface="B Lotus" panose="00000400000000000000" pitchFamily="2" charset="-78"/>
              </a:rPr>
              <a:t>reference-type</a:t>
            </a:r>
            <a:r>
              <a:rPr lang="fa-IR" dirty="0">
                <a:latin typeface="Tahoma" panose="020B0604030504040204" pitchFamily="34" charset="0"/>
                <a:cs typeface="B Lotus" panose="00000400000000000000" pitchFamily="2" charset="-78"/>
              </a:rPr>
              <a:t> باشند صرفا رفرنس اونها کپی میشه و عملا دو آرایه داریم که به یک نقطه از حافظه اشاره میکنند.</a:t>
            </a:r>
          </a:p>
        </p:txBody>
      </p:sp>
      <p:pic>
        <p:nvPicPr>
          <p:cNvPr id="5" name="Picture 4">
            <a:extLst>
              <a:ext uri="{FF2B5EF4-FFF2-40B4-BE49-F238E27FC236}">
                <a16:creationId xmlns:a16="http://schemas.microsoft.com/office/drawing/2014/main" id="{FE6D6E61-A59F-26F3-7F72-67109739F0A8}"/>
              </a:ext>
            </a:extLst>
          </p:cNvPr>
          <p:cNvPicPr>
            <a:picLocks noChangeAspect="1"/>
          </p:cNvPicPr>
          <p:nvPr/>
        </p:nvPicPr>
        <p:blipFill>
          <a:blip r:embed="rId2"/>
          <a:stretch>
            <a:fillRect/>
          </a:stretch>
        </p:blipFill>
        <p:spPr>
          <a:xfrm>
            <a:off x="6094412" y="4306093"/>
            <a:ext cx="4930145" cy="513557"/>
          </a:xfrm>
          <a:prstGeom prst="rect">
            <a:avLst/>
          </a:prstGeom>
        </p:spPr>
      </p:pic>
      <p:pic>
        <p:nvPicPr>
          <p:cNvPr id="8" name="Picture 7">
            <a:extLst>
              <a:ext uri="{FF2B5EF4-FFF2-40B4-BE49-F238E27FC236}">
                <a16:creationId xmlns:a16="http://schemas.microsoft.com/office/drawing/2014/main" id="{C6AB73BB-0180-EB8B-2735-31C9FBD9FCE6}"/>
              </a:ext>
            </a:extLst>
          </p:cNvPr>
          <p:cNvPicPr>
            <a:picLocks noChangeAspect="1"/>
          </p:cNvPicPr>
          <p:nvPr/>
        </p:nvPicPr>
        <p:blipFill>
          <a:blip r:embed="rId3"/>
          <a:stretch>
            <a:fillRect/>
          </a:stretch>
        </p:blipFill>
        <p:spPr>
          <a:xfrm>
            <a:off x="1843240" y="3777454"/>
            <a:ext cx="3300260" cy="2821044"/>
          </a:xfrm>
          <a:prstGeom prst="rect">
            <a:avLst/>
          </a:prstGeom>
        </p:spPr>
      </p:pic>
    </p:spTree>
    <p:extLst>
      <p:ext uri="{BB962C8B-B14F-4D97-AF65-F5344CB8AC3E}">
        <p14:creationId xmlns:p14="http://schemas.microsoft.com/office/powerpoint/2010/main" val="3068692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2416-B3DD-920F-1E2D-AC63810A536E}"/>
              </a:ext>
            </a:extLst>
          </p:cNvPr>
          <p:cNvSpPr>
            <a:spLocks noGrp="1"/>
          </p:cNvSpPr>
          <p:nvPr>
            <p:ph type="title"/>
          </p:nvPr>
        </p:nvSpPr>
        <p:spPr/>
        <p:txBody>
          <a:bodyPr/>
          <a:lstStyle/>
          <a:p>
            <a:pPr algn="ctr"/>
            <a:r>
              <a:rPr lang="en-US" cap="none" dirty="0">
                <a:latin typeface="Tahoma" panose="020B0604030504040204" pitchFamily="34" charset="0"/>
                <a:cs typeface="B Lotus" panose="00000400000000000000" pitchFamily="2" charset="-78"/>
              </a:rPr>
              <a:t>The Array Class</a:t>
            </a:r>
          </a:p>
        </p:txBody>
      </p:sp>
      <p:sp>
        <p:nvSpPr>
          <p:cNvPr id="3" name="Content Placeholder 2">
            <a:extLst>
              <a:ext uri="{FF2B5EF4-FFF2-40B4-BE49-F238E27FC236}">
                <a16:creationId xmlns:a16="http://schemas.microsoft.com/office/drawing/2014/main" id="{E22DB625-3035-E58A-78AF-734BBE972FEE}"/>
              </a:ext>
            </a:extLst>
          </p:cNvPr>
          <p:cNvSpPr>
            <a:spLocks noGrp="1"/>
          </p:cNvSpPr>
          <p:nvPr>
            <p:ph idx="1"/>
          </p:nvPr>
        </p:nvSpPr>
        <p:spPr>
          <a:xfrm>
            <a:off x="1141413" y="2249486"/>
            <a:ext cx="9905998" cy="3760789"/>
          </a:xfrm>
        </p:spPr>
        <p:txBody>
          <a:bodyPr>
            <a:normAutofit/>
          </a:bodyPr>
          <a:lstStyle/>
          <a:p>
            <a:pPr marL="0" indent="0" algn="r" rtl="1">
              <a:buNone/>
            </a:pPr>
            <a:r>
              <a:rPr lang="fa-IR" dirty="0">
                <a:latin typeface="Tahoma" panose="020B0604030504040204" pitchFamily="34" charset="0"/>
                <a:cs typeface="B Lotus" panose="00000400000000000000" pitchFamily="2" charset="-78"/>
              </a:rPr>
              <a:t>برای ایجاد </a:t>
            </a:r>
            <a:r>
              <a:rPr lang="en-US" dirty="0">
                <a:latin typeface="Tahoma" panose="020B0604030504040204" pitchFamily="34" charset="0"/>
                <a:cs typeface="B Lotus" panose="00000400000000000000" pitchFamily="2" charset="-78"/>
              </a:rPr>
              <a:t>deep copy</a:t>
            </a:r>
            <a:r>
              <a:rPr lang="fa-IR" dirty="0">
                <a:latin typeface="Tahoma" panose="020B0604030504040204" pitchFamily="34" charset="0"/>
                <a:cs typeface="B Lotus" panose="00000400000000000000" pitchFamily="2" charset="-78"/>
              </a:rPr>
              <a:t> از یک آرایه با عناصر </a:t>
            </a:r>
            <a:r>
              <a:rPr lang="en-US" dirty="0">
                <a:latin typeface="Tahoma" panose="020B0604030504040204" pitchFamily="34" charset="0"/>
                <a:cs typeface="B Lotus" panose="00000400000000000000" pitchFamily="2" charset="-78"/>
              </a:rPr>
              <a:t>reference-type</a:t>
            </a:r>
            <a:r>
              <a:rPr lang="fa-IR" dirty="0">
                <a:latin typeface="Tahoma" panose="020B0604030504040204" pitchFamily="34" charset="0"/>
                <a:cs typeface="B Lotus" panose="00000400000000000000" pitchFamily="2" charset="-78"/>
              </a:rPr>
              <a:t> نیازه که روی تمامی آیتمهای آن پیمایش کنید و از همه عناصر </a:t>
            </a:r>
            <a:r>
              <a:rPr lang="en-US" dirty="0">
                <a:latin typeface="Tahoma" panose="020B0604030504040204" pitchFamily="34" charset="0"/>
                <a:cs typeface="B Lotus" panose="00000400000000000000" pitchFamily="2" charset="-78"/>
              </a:rPr>
              <a:t>clone</a:t>
            </a:r>
            <a:r>
              <a:rPr lang="fa-IR" dirty="0">
                <a:latin typeface="Tahoma" panose="020B0604030504040204" pitchFamily="34" charset="0"/>
                <a:cs typeface="B Lotus" panose="00000400000000000000" pitchFamily="2" charset="-78"/>
              </a:rPr>
              <a:t> بگیرید.</a:t>
            </a:r>
          </a:p>
          <a:p>
            <a:pPr marL="0" indent="0" algn="r" rtl="1">
              <a:buNone/>
            </a:pPr>
            <a:endParaRPr lang="fa-IR" dirty="0">
              <a:latin typeface="Tahoma" panose="020B0604030504040204" pitchFamily="34" charset="0"/>
              <a:cs typeface="B Lotus" panose="00000400000000000000" pitchFamily="2" charset="-78"/>
            </a:endParaRPr>
          </a:p>
        </p:txBody>
      </p:sp>
    </p:spTree>
    <p:extLst>
      <p:ext uri="{BB962C8B-B14F-4D97-AF65-F5344CB8AC3E}">
        <p14:creationId xmlns:p14="http://schemas.microsoft.com/office/powerpoint/2010/main" val="4240856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2416-B3DD-920F-1E2D-AC63810A536E}"/>
              </a:ext>
            </a:extLst>
          </p:cNvPr>
          <p:cNvSpPr>
            <a:spLocks noGrp="1"/>
          </p:cNvSpPr>
          <p:nvPr>
            <p:ph type="title"/>
          </p:nvPr>
        </p:nvSpPr>
        <p:spPr/>
        <p:txBody>
          <a:bodyPr/>
          <a:lstStyle/>
          <a:p>
            <a:pPr algn="ctr"/>
            <a:r>
              <a:rPr lang="en-US" cap="none" dirty="0">
                <a:latin typeface="Tahoma" panose="020B0604030504040204" pitchFamily="34" charset="0"/>
                <a:cs typeface="B Lotus" panose="00000400000000000000" pitchFamily="2" charset="-78"/>
              </a:rPr>
              <a:t>Enumeration</a:t>
            </a:r>
          </a:p>
        </p:txBody>
      </p:sp>
      <p:sp>
        <p:nvSpPr>
          <p:cNvPr id="3" name="Content Placeholder 2">
            <a:extLst>
              <a:ext uri="{FF2B5EF4-FFF2-40B4-BE49-F238E27FC236}">
                <a16:creationId xmlns:a16="http://schemas.microsoft.com/office/drawing/2014/main" id="{E22DB625-3035-E58A-78AF-734BBE972FEE}"/>
              </a:ext>
            </a:extLst>
          </p:cNvPr>
          <p:cNvSpPr>
            <a:spLocks noGrp="1"/>
          </p:cNvSpPr>
          <p:nvPr>
            <p:ph idx="1"/>
          </p:nvPr>
        </p:nvSpPr>
        <p:spPr>
          <a:xfrm>
            <a:off x="6829425" y="2249487"/>
            <a:ext cx="4217986" cy="3541714"/>
          </a:xfrm>
        </p:spPr>
        <p:txBody>
          <a:bodyPr>
            <a:normAutofit fontScale="92500" lnSpcReduction="10000"/>
          </a:bodyPr>
          <a:lstStyle/>
          <a:p>
            <a:pPr marL="0" indent="0" algn="r" rtl="1">
              <a:buNone/>
            </a:pPr>
            <a:r>
              <a:rPr lang="fa-IR" dirty="0">
                <a:latin typeface="Tahoma" panose="020B0604030504040204" pitchFamily="34" charset="0"/>
                <a:cs typeface="B Lotus" panose="00000400000000000000" pitchFamily="2" charset="-78"/>
              </a:rPr>
              <a:t>سی شارپ انواع متفاوتی از کالکشن‌ها رو معرفی می‌کنه. از کالکشن های ساده مثل آرایه و </a:t>
            </a:r>
            <a:r>
              <a:rPr lang="en-US" dirty="0" err="1">
                <a:latin typeface="Tahoma" panose="020B0604030504040204" pitchFamily="34" charset="0"/>
                <a:cs typeface="B Lotus" panose="00000400000000000000" pitchFamily="2" charset="-78"/>
              </a:rPr>
              <a:t>linkedList</a:t>
            </a:r>
            <a:r>
              <a:rPr lang="fa-IR" dirty="0">
                <a:latin typeface="Tahoma" panose="020B0604030504040204" pitchFamily="34" charset="0"/>
                <a:cs typeface="B Lotus" panose="00000400000000000000" pitchFamily="2" charset="-78"/>
              </a:rPr>
              <a:t> ها تا ساختارهای پیچیده تر مثل </a:t>
            </a:r>
            <a:r>
              <a:rPr lang="en-US" dirty="0">
                <a:latin typeface="Tahoma" panose="020B0604030504040204" pitchFamily="34" charset="0"/>
                <a:cs typeface="B Lotus" panose="00000400000000000000" pitchFamily="2" charset="-78"/>
              </a:rPr>
              <a:t>red/black trees</a:t>
            </a:r>
            <a:r>
              <a:rPr lang="fa-IR" dirty="0">
                <a:latin typeface="Tahoma" panose="020B0604030504040204" pitchFamily="34" charset="0"/>
                <a:cs typeface="B Lotus" panose="00000400000000000000" pitchFamily="2" charset="-78"/>
              </a:rPr>
              <a:t> و </a:t>
            </a:r>
            <a:r>
              <a:rPr lang="en-US" dirty="0" err="1">
                <a:latin typeface="Tahoma" panose="020B0604030504040204" pitchFamily="34" charset="0"/>
                <a:cs typeface="B Lotus" panose="00000400000000000000" pitchFamily="2" charset="-78"/>
              </a:rPr>
              <a:t>hashtables</a:t>
            </a:r>
            <a:r>
              <a:rPr lang="fa-IR" dirty="0">
                <a:latin typeface="Tahoma" panose="020B0604030504040204" pitchFamily="34" charset="0"/>
                <a:cs typeface="B Lotus" panose="00000400000000000000" pitchFamily="2" charset="-78"/>
              </a:rPr>
              <a:t>. اگرچه این ساختارها پیاده‌سازی‌ های گسترده ای دارند، توانایی پیمایش این ساختارها یک نیاز عمومی هستش. </a:t>
            </a:r>
            <a:r>
              <a:rPr lang="en-US" dirty="0">
                <a:latin typeface="Tahoma" panose="020B0604030504040204" pitchFamily="34" charset="0"/>
                <a:cs typeface="B Lotus" panose="00000400000000000000" pitchFamily="2" charset="-78"/>
              </a:rPr>
              <a:t>BCL</a:t>
            </a:r>
            <a:r>
              <a:rPr lang="fa-IR" dirty="0">
                <a:latin typeface="Tahoma" panose="020B0604030504040204" pitchFamily="34" charset="0"/>
                <a:cs typeface="B Lotus" panose="00000400000000000000" pitchFamily="2" charset="-78"/>
              </a:rPr>
              <a:t> در دات‌نت این امکان رو با اینترفیس‌هایی که در اختیارمون گذاشته برطرف میکنه.</a:t>
            </a:r>
          </a:p>
        </p:txBody>
      </p:sp>
      <p:pic>
        <p:nvPicPr>
          <p:cNvPr id="6" name="Picture 5">
            <a:extLst>
              <a:ext uri="{FF2B5EF4-FFF2-40B4-BE49-F238E27FC236}">
                <a16:creationId xmlns:a16="http://schemas.microsoft.com/office/drawing/2014/main" id="{FE28BF4B-BD19-FB03-5529-F1C780FE2CE2}"/>
              </a:ext>
            </a:extLst>
          </p:cNvPr>
          <p:cNvPicPr>
            <a:picLocks noChangeAspect="1"/>
          </p:cNvPicPr>
          <p:nvPr/>
        </p:nvPicPr>
        <p:blipFill>
          <a:blip r:embed="rId2"/>
          <a:stretch>
            <a:fillRect/>
          </a:stretch>
        </p:blipFill>
        <p:spPr>
          <a:xfrm>
            <a:off x="1141413" y="2324100"/>
            <a:ext cx="5736103" cy="2871968"/>
          </a:xfrm>
          <a:prstGeom prst="rect">
            <a:avLst/>
          </a:prstGeom>
        </p:spPr>
      </p:pic>
    </p:spTree>
    <p:extLst>
      <p:ext uri="{BB962C8B-B14F-4D97-AF65-F5344CB8AC3E}">
        <p14:creationId xmlns:p14="http://schemas.microsoft.com/office/powerpoint/2010/main" val="996901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2416-B3DD-920F-1E2D-AC63810A536E}"/>
              </a:ext>
            </a:extLst>
          </p:cNvPr>
          <p:cNvSpPr>
            <a:spLocks noGrp="1"/>
          </p:cNvSpPr>
          <p:nvPr>
            <p:ph type="title"/>
          </p:nvPr>
        </p:nvSpPr>
        <p:spPr/>
        <p:txBody>
          <a:bodyPr/>
          <a:lstStyle/>
          <a:p>
            <a:pPr algn="ctr"/>
            <a:r>
              <a:rPr lang="en-US" cap="none" dirty="0">
                <a:latin typeface="Tahoma" panose="020B0604030504040204" pitchFamily="34" charset="0"/>
                <a:cs typeface="B Lotus" panose="00000400000000000000" pitchFamily="2" charset="-78"/>
              </a:rPr>
              <a:t>IEnumerable and </a:t>
            </a:r>
            <a:r>
              <a:rPr lang="en-US" cap="none" dirty="0" err="1">
                <a:latin typeface="Tahoma" panose="020B0604030504040204" pitchFamily="34" charset="0"/>
                <a:cs typeface="B Lotus" panose="00000400000000000000" pitchFamily="2" charset="-78"/>
              </a:rPr>
              <a:t>IEnumerator</a:t>
            </a:r>
            <a:endParaRPr lang="en-US" cap="none" dirty="0">
              <a:latin typeface="Tahoma" panose="020B0604030504040204" pitchFamily="34" charset="0"/>
              <a:cs typeface="B Lotus" panose="00000400000000000000" pitchFamily="2" charset="-78"/>
            </a:endParaRPr>
          </a:p>
        </p:txBody>
      </p:sp>
      <p:sp>
        <p:nvSpPr>
          <p:cNvPr id="3" name="Content Placeholder 2">
            <a:extLst>
              <a:ext uri="{FF2B5EF4-FFF2-40B4-BE49-F238E27FC236}">
                <a16:creationId xmlns:a16="http://schemas.microsoft.com/office/drawing/2014/main" id="{E22DB625-3035-E58A-78AF-734BBE972FEE}"/>
              </a:ext>
            </a:extLst>
          </p:cNvPr>
          <p:cNvSpPr>
            <a:spLocks noGrp="1"/>
          </p:cNvSpPr>
          <p:nvPr>
            <p:ph idx="1"/>
          </p:nvPr>
        </p:nvSpPr>
        <p:spPr>
          <a:xfrm>
            <a:off x="1141413" y="2249486"/>
            <a:ext cx="9905998" cy="3760789"/>
          </a:xfrm>
        </p:spPr>
        <p:txBody>
          <a:bodyPr>
            <a:normAutofit/>
          </a:bodyPr>
          <a:lstStyle/>
          <a:p>
            <a:pPr marL="0" indent="0" algn="r" rtl="1">
              <a:buNone/>
            </a:pPr>
            <a:r>
              <a:rPr lang="fa-IR" dirty="0">
                <a:latin typeface="Tahoma" panose="020B0604030504040204" pitchFamily="34" charset="0"/>
                <a:cs typeface="B Lotus" panose="00000400000000000000" pitchFamily="2" charset="-78"/>
              </a:rPr>
              <a:t>اینترفیس </a:t>
            </a:r>
            <a:r>
              <a:rPr lang="en-US" dirty="0" err="1">
                <a:latin typeface="Tahoma" panose="020B0604030504040204" pitchFamily="34" charset="0"/>
                <a:cs typeface="B Lotus" panose="00000400000000000000" pitchFamily="2" charset="-78"/>
              </a:rPr>
              <a:t>IEnumerator</a:t>
            </a:r>
            <a:r>
              <a:rPr lang="fa-IR" dirty="0">
                <a:latin typeface="Tahoma" panose="020B0604030504040204" pitchFamily="34" charset="0"/>
                <a:cs typeface="B Lotus" panose="00000400000000000000" pitchFamily="2" charset="-78"/>
              </a:rPr>
              <a:t> یک کالکشن در پایین ترین سطح  تعریف میکنه که آیتمهاش فقط روبه جلو میتونند پیمایش یا شمارش بشن. این اینترفیس به این شکل در فضای نام </a:t>
            </a:r>
            <a:r>
              <a:rPr lang="en-US" dirty="0" err="1">
                <a:latin typeface="Tahoma" panose="020B0604030504040204" pitchFamily="34" charset="0"/>
                <a:cs typeface="B Lotus" panose="00000400000000000000" pitchFamily="2" charset="-78"/>
              </a:rPr>
              <a:t>system.collections</a:t>
            </a:r>
            <a:r>
              <a:rPr lang="fa-IR" dirty="0">
                <a:latin typeface="Tahoma" panose="020B0604030504040204" pitchFamily="34" charset="0"/>
                <a:cs typeface="B Lotus" panose="00000400000000000000" pitchFamily="2" charset="-78"/>
              </a:rPr>
              <a:t> تعریف شده است.</a:t>
            </a:r>
            <a:br>
              <a:rPr lang="en-US" dirty="0">
                <a:latin typeface="Tahoma" panose="020B0604030504040204" pitchFamily="34" charset="0"/>
                <a:cs typeface="B Lotus" panose="00000400000000000000" pitchFamily="2" charset="-78"/>
              </a:rPr>
            </a:br>
            <a:r>
              <a:rPr lang="en-US" dirty="0" err="1">
                <a:latin typeface="Tahoma" panose="020B0604030504040204" pitchFamily="34" charset="0"/>
                <a:cs typeface="B Lotus" panose="00000400000000000000" pitchFamily="2" charset="-78"/>
              </a:rPr>
              <a:t>MoveNext</a:t>
            </a:r>
            <a:r>
              <a:rPr lang="fa-IR" dirty="0">
                <a:latin typeface="Tahoma" panose="020B0604030504040204" pitchFamily="34" charset="0"/>
                <a:cs typeface="B Lotus" panose="00000400000000000000" pitchFamily="2" charset="-78"/>
              </a:rPr>
              <a:t> آیتم جاری (</a:t>
            </a:r>
            <a:r>
              <a:rPr lang="en-US" dirty="0">
                <a:latin typeface="Tahoma" panose="020B0604030504040204" pitchFamily="34" charset="0"/>
                <a:cs typeface="B Lotus" panose="00000400000000000000" pitchFamily="2" charset="-78"/>
              </a:rPr>
              <a:t>current</a:t>
            </a:r>
            <a:r>
              <a:rPr lang="fa-IR" dirty="0">
                <a:latin typeface="Tahoma" panose="020B0604030504040204" pitchFamily="34" charset="0"/>
                <a:cs typeface="B Lotus" panose="00000400000000000000" pitchFamily="2" charset="-78"/>
              </a:rPr>
              <a:t>) رو به آیتم بعدی منتقل</a:t>
            </a:r>
            <a:br>
              <a:rPr lang="fa-IR" dirty="0">
                <a:latin typeface="Tahoma" panose="020B0604030504040204" pitchFamily="34" charset="0"/>
                <a:cs typeface="B Lotus" panose="00000400000000000000" pitchFamily="2" charset="-78"/>
              </a:rPr>
            </a:br>
            <a:r>
              <a:rPr lang="fa-IR" dirty="0">
                <a:latin typeface="Tahoma" panose="020B0604030504040204" pitchFamily="34" charset="0"/>
                <a:cs typeface="B Lotus" panose="00000400000000000000" pitchFamily="2" charset="-78"/>
              </a:rPr>
              <a:t>میکنه. اگه آیتم بعدی وجود نداشته باشه </a:t>
            </a:r>
            <a:r>
              <a:rPr lang="en-US" dirty="0">
                <a:latin typeface="Tahoma" panose="020B0604030504040204" pitchFamily="34" charset="0"/>
                <a:cs typeface="B Lotus" panose="00000400000000000000" pitchFamily="2" charset="-78"/>
              </a:rPr>
              <a:t>false</a:t>
            </a:r>
            <a:r>
              <a:rPr lang="fa-IR" dirty="0">
                <a:latin typeface="Tahoma" panose="020B0604030504040204" pitchFamily="34" charset="0"/>
                <a:cs typeface="B Lotus" panose="00000400000000000000" pitchFamily="2" charset="-78"/>
              </a:rPr>
              <a:t> برمیگردونه.</a:t>
            </a:r>
            <a:br>
              <a:rPr lang="fa-IR" dirty="0">
                <a:latin typeface="Tahoma" panose="020B0604030504040204" pitchFamily="34" charset="0"/>
                <a:cs typeface="B Lotus" panose="00000400000000000000" pitchFamily="2" charset="-78"/>
              </a:rPr>
            </a:br>
            <a:r>
              <a:rPr lang="en-US" dirty="0">
                <a:latin typeface="Tahoma" panose="020B0604030504040204" pitchFamily="34" charset="0"/>
                <a:cs typeface="B Lotus" panose="00000400000000000000" pitchFamily="2" charset="-78"/>
              </a:rPr>
              <a:t>Current</a:t>
            </a:r>
            <a:r>
              <a:rPr lang="fa-IR" dirty="0">
                <a:latin typeface="Tahoma" panose="020B0604030504040204" pitchFamily="34" charset="0"/>
                <a:cs typeface="B Lotus" panose="00000400000000000000" pitchFamily="2" charset="-78"/>
              </a:rPr>
              <a:t> آیتم جاری رو برمیگردونه و معمولا از نوع </a:t>
            </a:r>
            <a:r>
              <a:rPr lang="en-US" dirty="0">
                <a:latin typeface="Tahoma" panose="020B0604030504040204" pitchFamily="34" charset="0"/>
                <a:cs typeface="B Lotus" panose="00000400000000000000" pitchFamily="2" charset="-78"/>
              </a:rPr>
              <a:t>object</a:t>
            </a:r>
            <a:br>
              <a:rPr lang="en-US" dirty="0">
                <a:latin typeface="Tahoma" panose="020B0604030504040204" pitchFamily="34" charset="0"/>
                <a:cs typeface="B Lotus" panose="00000400000000000000" pitchFamily="2" charset="-78"/>
              </a:rPr>
            </a:br>
            <a:r>
              <a:rPr lang="fa-IR" dirty="0">
                <a:latin typeface="Tahoma" panose="020B0604030504040204" pitchFamily="34" charset="0"/>
                <a:cs typeface="B Lotus" panose="00000400000000000000" pitchFamily="2" charset="-78"/>
              </a:rPr>
              <a:t>به انواع دیگه تبدیل میشه. قبل از اینکه بخواهید اولین آیتم رو بگیرید، باید </a:t>
            </a:r>
            <a:r>
              <a:rPr lang="en-US" dirty="0" err="1">
                <a:latin typeface="Tahoma" panose="020B0604030504040204" pitchFamily="34" charset="0"/>
                <a:cs typeface="B Lotus" panose="00000400000000000000" pitchFamily="2" charset="-78"/>
              </a:rPr>
              <a:t>moveNext</a:t>
            </a:r>
            <a:r>
              <a:rPr lang="fa-IR" dirty="0">
                <a:latin typeface="Tahoma" panose="020B0604030504040204" pitchFamily="34" charset="0"/>
                <a:cs typeface="B Lotus" panose="00000400000000000000" pitchFamily="2" charset="-78"/>
              </a:rPr>
              <a:t> رو صدا بزنید.</a:t>
            </a:r>
            <a:br>
              <a:rPr lang="fa-IR" dirty="0">
                <a:latin typeface="Tahoma" panose="020B0604030504040204" pitchFamily="34" charset="0"/>
                <a:cs typeface="B Lotus" panose="00000400000000000000" pitchFamily="2" charset="-78"/>
              </a:rPr>
            </a:br>
            <a:r>
              <a:rPr lang="en-US" dirty="0">
                <a:latin typeface="Tahoma" panose="020B0604030504040204" pitchFamily="34" charset="0"/>
                <a:cs typeface="B Lotus" panose="00000400000000000000" pitchFamily="2" charset="-78"/>
              </a:rPr>
              <a:t>Reset</a:t>
            </a:r>
            <a:r>
              <a:rPr lang="fa-IR" dirty="0">
                <a:latin typeface="Tahoma" panose="020B0604030504040204" pitchFamily="34" charset="0"/>
                <a:cs typeface="B Lotus" panose="00000400000000000000" pitchFamily="2" charset="-78"/>
              </a:rPr>
              <a:t> پوزیشن آیتم جاری رو به حالت اول برمیگردونه.</a:t>
            </a:r>
          </a:p>
        </p:txBody>
      </p:sp>
      <p:pic>
        <p:nvPicPr>
          <p:cNvPr id="12" name="Picture 11">
            <a:extLst>
              <a:ext uri="{FF2B5EF4-FFF2-40B4-BE49-F238E27FC236}">
                <a16:creationId xmlns:a16="http://schemas.microsoft.com/office/drawing/2014/main" id="{46B8E7B3-74BE-43D2-A698-C67A7162ACB8}"/>
              </a:ext>
            </a:extLst>
          </p:cNvPr>
          <p:cNvPicPr>
            <a:picLocks noChangeAspect="1"/>
          </p:cNvPicPr>
          <p:nvPr/>
        </p:nvPicPr>
        <p:blipFill>
          <a:blip r:embed="rId2"/>
          <a:stretch>
            <a:fillRect/>
          </a:stretch>
        </p:blipFill>
        <p:spPr>
          <a:xfrm>
            <a:off x="1490535" y="3248023"/>
            <a:ext cx="3378208" cy="1733554"/>
          </a:xfrm>
          <a:prstGeom prst="rect">
            <a:avLst/>
          </a:prstGeom>
        </p:spPr>
      </p:pic>
    </p:spTree>
    <p:extLst>
      <p:ext uri="{BB962C8B-B14F-4D97-AF65-F5344CB8AC3E}">
        <p14:creationId xmlns:p14="http://schemas.microsoft.com/office/powerpoint/2010/main" val="2959061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2416-B3DD-920F-1E2D-AC63810A536E}"/>
              </a:ext>
            </a:extLst>
          </p:cNvPr>
          <p:cNvSpPr>
            <a:spLocks noGrp="1"/>
          </p:cNvSpPr>
          <p:nvPr>
            <p:ph type="title"/>
          </p:nvPr>
        </p:nvSpPr>
        <p:spPr/>
        <p:txBody>
          <a:bodyPr/>
          <a:lstStyle/>
          <a:p>
            <a:pPr algn="ctr"/>
            <a:r>
              <a:rPr lang="en-US" cap="none" dirty="0">
                <a:latin typeface="Tahoma" panose="020B0604030504040204" pitchFamily="34" charset="0"/>
                <a:cs typeface="B Lotus" panose="00000400000000000000" pitchFamily="2" charset="-78"/>
              </a:rPr>
              <a:t>IEnumerable and </a:t>
            </a:r>
            <a:r>
              <a:rPr lang="en-US" cap="none" dirty="0" err="1">
                <a:latin typeface="Tahoma" panose="020B0604030504040204" pitchFamily="34" charset="0"/>
                <a:cs typeface="B Lotus" panose="00000400000000000000" pitchFamily="2" charset="-78"/>
              </a:rPr>
              <a:t>IEnumerator</a:t>
            </a:r>
            <a:endParaRPr lang="en-US" cap="none" dirty="0">
              <a:latin typeface="Tahoma" panose="020B0604030504040204" pitchFamily="34" charset="0"/>
              <a:cs typeface="B Lotus" panose="00000400000000000000" pitchFamily="2" charset="-78"/>
            </a:endParaRPr>
          </a:p>
        </p:txBody>
      </p:sp>
      <p:sp>
        <p:nvSpPr>
          <p:cNvPr id="3" name="Content Placeholder 2">
            <a:extLst>
              <a:ext uri="{FF2B5EF4-FFF2-40B4-BE49-F238E27FC236}">
                <a16:creationId xmlns:a16="http://schemas.microsoft.com/office/drawing/2014/main" id="{E22DB625-3035-E58A-78AF-734BBE972FEE}"/>
              </a:ext>
            </a:extLst>
          </p:cNvPr>
          <p:cNvSpPr>
            <a:spLocks noGrp="1"/>
          </p:cNvSpPr>
          <p:nvPr>
            <p:ph idx="1"/>
          </p:nvPr>
        </p:nvSpPr>
        <p:spPr>
          <a:xfrm>
            <a:off x="1141413" y="2249486"/>
            <a:ext cx="9905998" cy="3760789"/>
          </a:xfrm>
        </p:spPr>
        <p:txBody>
          <a:bodyPr>
            <a:normAutofit/>
          </a:bodyPr>
          <a:lstStyle/>
          <a:p>
            <a:pPr marL="0" indent="0" algn="r" rtl="1">
              <a:buNone/>
            </a:pPr>
            <a:r>
              <a:rPr lang="fa-IR" dirty="0">
                <a:latin typeface="Tahoma" panose="020B0604030504040204" pitchFamily="34" charset="0"/>
                <a:cs typeface="B Lotus" panose="00000400000000000000" pitchFamily="2" charset="-78"/>
              </a:rPr>
              <a:t>کالکشن‌ها معمولا </a:t>
            </a:r>
            <a:r>
              <a:rPr lang="en-US" dirty="0" err="1">
                <a:latin typeface="Tahoma" panose="020B0604030504040204" pitchFamily="34" charset="0"/>
                <a:cs typeface="B Lotus" panose="00000400000000000000" pitchFamily="2" charset="-78"/>
              </a:rPr>
              <a:t>enumeraor</a:t>
            </a:r>
            <a:r>
              <a:rPr lang="fa-IR" dirty="0">
                <a:latin typeface="Tahoma" panose="020B0604030504040204" pitchFamily="34" charset="0"/>
                <a:cs typeface="B Lotus" panose="00000400000000000000" pitchFamily="2" charset="-78"/>
              </a:rPr>
              <a:t>ها رو پیاده سازی نمیکنند و به جاش از</a:t>
            </a:r>
            <a:br>
              <a:rPr lang="fa-IR" dirty="0">
                <a:latin typeface="Tahoma" panose="020B0604030504040204" pitchFamily="34" charset="0"/>
                <a:cs typeface="B Lotus" panose="00000400000000000000" pitchFamily="2" charset="-78"/>
              </a:rPr>
            </a:br>
            <a:r>
              <a:rPr lang="fa-IR" dirty="0">
                <a:latin typeface="Tahoma" panose="020B0604030504040204" pitchFamily="34" charset="0"/>
                <a:cs typeface="B Lotus" panose="00000400000000000000" pitchFamily="2" charset="-78"/>
              </a:rPr>
              <a:t> طریق اینترفیس </a:t>
            </a:r>
            <a:r>
              <a:rPr lang="en-US" dirty="0">
                <a:latin typeface="Tahoma" panose="020B0604030504040204" pitchFamily="34" charset="0"/>
                <a:cs typeface="B Lotus" panose="00000400000000000000" pitchFamily="2" charset="-78"/>
              </a:rPr>
              <a:t>IEnumerable</a:t>
            </a:r>
            <a:r>
              <a:rPr lang="fa-IR" dirty="0">
                <a:latin typeface="Tahoma" panose="020B0604030504040204" pitchFamily="34" charset="0"/>
                <a:cs typeface="B Lotus" panose="00000400000000000000" pitchFamily="2" charset="-78"/>
              </a:rPr>
              <a:t> اون رو تامین میکنند.</a:t>
            </a:r>
          </a:p>
          <a:p>
            <a:pPr marL="0" indent="0" algn="r" rtl="1">
              <a:buNone/>
            </a:pPr>
            <a:r>
              <a:rPr lang="fa-IR" dirty="0">
                <a:latin typeface="Tahoma" panose="020B0604030504040204" pitchFamily="34" charset="0"/>
                <a:cs typeface="B Lotus" panose="00000400000000000000" pitchFamily="2" charset="-78"/>
              </a:rPr>
              <a:t>این مثال رو ببینید:</a:t>
            </a:r>
            <a:endParaRPr lang="en-US" dirty="0">
              <a:latin typeface="Tahoma" panose="020B0604030504040204" pitchFamily="34" charset="0"/>
              <a:cs typeface="B Lotus" panose="00000400000000000000" pitchFamily="2" charset="-78"/>
            </a:endParaRPr>
          </a:p>
          <a:p>
            <a:pPr marL="0" indent="0" algn="r" rtl="1">
              <a:buNone/>
            </a:pPr>
            <a:endParaRPr lang="en-US" dirty="0">
              <a:latin typeface="Tahoma" panose="020B0604030504040204" pitchFamily="34" charset="0"/>
              <a:cs typeface="B Lotus" panose="00000400000000000000" pitchFamily="2" charset="-78"/>
            </a:endParaRPr>
          </a:p>
          <a:p>
            <a:pPr algn="r" rtl="1"/>
            <a:r>
              <a:rPr lang="fa-IR" dirty="0">
                <a:latin typeface="Tahoma" panose="020B0604030504040204" pitchFamily="34" charset="0"/>
                <a:cs typeface="B Lotus" panose="00000400000000000000" pitchFamily="2" charset="-78"/>
              </a:rPr>
              <a:t>کلاس </a:t>
            </a:r>
            <a:r>
              <a:rPr lang="en-US" dirty="0">
                <a:latin typeface="Tahoma" panose="020B0604030504040204" pitchFamily="34" charset="0"/>
                <a:cs typeface="B Lotus" panose="00000400000000000000" pitchFamily="2" charset="-78"/>
              </a:rPr>
              <a:t>string</a:t>
            </a:r>
            <a:r>
              <a:rPr lang="fa-IR" dirty="0">
                <a:latin typeface="Tahoma" panose="020B0604030504040204" pitchFamily="34" charset="0"/>
                <a:cs typeface="B Lotus" panose="00000400000000000000" pitchFamily="2" charset="-78"/>
              </a:rPr>
              <a:t> اینترفیس </a:t>
            </a:r>
            <a:r>
              <a:rPr lang="en-US" dirty="0">
                <a:latin typeface="Tahoma" panose="020B0604030504040204" pitchFamily="34" charset="0"/>
                <a:cs typeface="B Lotus" panose="00000400000000000000" pitchFamily="2" charset="-78"/>
              </a:rPr>
              <a:t>IEnumerable</a:t>
            </a:r>
            <a:r>
              <a:rPr lang="fa-IR" dirty="0">
                <a:latin typeface="Tahoma" panose="020B0604030504040204" pitchFamily="34" charset="0"/>
                <a:cs typeface="B Lotus" panose="00000400000000000000" pitchFamily="2" charset="-78"/>
              </a:rPr>
              <a:t> رو </a:t>
            </a:r>
            <a:br>
              <a:rPr lang="fa-IR" dirty="0">
                <a:latin typeface="Tahoma" panose="020B0604030504040204" pitchFamily="34" charset="0"/>
                <a:cs typeface="B Lotus" panose="00000400000000000000" pitchFamily="2" charset="-78"/>
              </a:rPr>
            </a:br>
            <a:r>
              <a:rPr lang="fa-IR" dirty="0">
                <a:latin typeface="Tahoma" panose="020B0604030504040204" pitchFamily="34" charset="0"/>
                <a:cs typeface="B Lotus" panose="00000400000000000000" pitchFamily="2" charset="-78"/>
              </a:rPr>
              <a:t>پیاده سازی کرده؛ برای همین میتونیم از متد</a:t>
            </a:r>
            <a:br>
              <a:rPr lang="fa-IR" dirty="0">
                <a:latin typeface="Tahoma" panose="020B0604030504040204" pitchFamily="34" charset="0"/>
                <a:cs typeface="B Lotus" panose="00000400000000000000" pitchFamily="2" charset="-78"/>
              </a:rPr>
            </a:br>
            <a:r>
              <a:rPr lang="en-US" dirty="0" err="1">
                <a:latin typeface="Tahoma" panose="020B0604030504040204" pitchFamily="34" charset="0"/>
                <a:cs typeface="B Lotus" panose="00000400000000000000" pitchFamily="2" charset="-78"/>
              </a:rPr>
              <a:t>GetEnumerator</a:t>
            </a:r>
            <a:r>
              <a:rPr lang="fa-IR" dirty="0">
                <a:latin typeface="Tahoma" panose="020B0604030504040204" pitchFamily="34" charset="0"/>
                <a:cs typeface="B Lotus" panose="00000400000000000000" pitchFamily="2" charset="-78"/>
              </a:rPr>
              <a:t> استفاده کنیم.</a:t>
            </a:r>
          </a:p>
          <a:p>
            <a:pPr algn="r" rtl="1"/>
            <a:endParaRPr lang="fa-IR" dirty="0">
              <a:latin typeface="Tahoma" panose="020B0604030504040204" pitchFamily="34" charset="0"/>
              <a:cs typeface="B Lotus" panose="00000400000000000000" pitchFamily="2" charset="-78"/>
            </a:endParaRPr>
          </a:p>
        </p:txBody>
      </p:sp>
      <p:pic>
        <p:nvPicPr>
          <p:cNvPr id="5" name="Picture 4">
            <a:extLst>
              <a:ext uri="{FF2B5EF4-FFF2-40B4-BE49-F238E27FC236}">
                <a16:creationId xmlns:a16="http://schemas.microsoft.com/office/drawing/2014/main" id="{F44FB7DA-1E4E-C9EE-C7DF-EFC3B93BCDAD}"/>
              </a:ext>
            </a:extLst>
          </p:cNvPr>
          <p:cNvPicPr>
            <a:picLocks noChangeAspect="1"/>
          </p:cNvPicPr>
          <p:nvPr/>
        </p:nvPicPr>
        <p:blipFill>
          <a:blip r:embed="rId2"/>
          <a:stretch>
            <a:fillRect/>
          </a:stretch>
        </p:blipFill>
        <p:spPr>
          <a:xfrm>
            <a:off x="1274763" y="2385965"/>
            <a:ext cx="2781541" cy="1085944"/>
          </a:xfrm>
          <a:prstGeom prst="rect">
            <a:avLst/>
          </a:prstGeom>
        </p:spPr>
      </p:pic>
      <p:pic>
        <p:nvPicPr>
          <p:cNvPr id="7" name="Picture 6">
            <a:extLst>
              <a:ext uri="{FF2B5EF4-FFF2-40B4-BE49-F238E27FC236}">
                <a16:creationId xmlns:a16="http://schemas.microsoft.com/office/drawing/2014/main" id="{A33A1BA6-2D5C-9280-3450-A4E4E0CA6517}"/>
              </a:ext>
            </a:extLst>
          </p:cNvPr>
          <p:cNvPicPr>
            <a:picLocks noChangeAspect="1"/>
          </p:cNvPicPr>
          <p:nvPr/>
        </p:nvPicPr>
        <p:blipFill>
          <a:blip r:embed="rId3"/>
          <a:stretch>
            <a:fillRect/>
          </a:stretch>
        </p:blipFill>
        <p:spPr>
          <a:xfrm>
            <a:off x="1274763" y="3624306"/>
            <a:ext cx="5024728" cy="2066881"/>
          </a:xfrm>
          <a:prstGeom prst="rect">
            <a:avLst/>
          </a:prstGeom>
        </p:spPr>
      </p:pic>
    </p:spTree>
    <p:extLst>
      <p:ext uri="{BB962C8B-B14F-4D97-AF65-F5344CB8AC3E}">
        <p14:creationId xmlns:p14="http://schemas.microsoft.com/office/powerpoint/2010/main" val="220486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2416-B3DD-920F-1E2D-AC63810A536E}"/>
              </a:ext>
            </a:extLst>
          </p:cNvPr>
          <p:cNvSpPr>
            <a:spLocks noGrp="1"/>
          </p:cNvSpPr>
          <p:nvPr>
            <p:ph type="title"/>
          </p:nvPr>
        </p:nvSpPr>
        <p:spPr/>
        <p:txBody>
          <a:bodyPr/>
          <a:lstStyle/>
          <a:p>
            <a:pPr algn="ctr"/>
            <a:r>
              <a:rPr lang="en-US" cap="none" dirty="0">
                <a:latin typeface="Tahoma" panose="020B0604030504040204" pitchFamily="34" charset="0"/>
                <a:cs typeface="B Lotus" panose="00000400000000000000" pitchFamily="2" charset="-78"/>
              </a:rPr>
              <a:t>IEnumerable&lt;T&gt; and </a:t>
            </a:r>
            <a:r>
              <a:rPr lang="en-US" cap="none" dirty="0" err="1">
                <a:latin typeface="Tahoma" panose="020B0604030504040204" pitchFamily="34" charset="0"/>
                <a:cs typeface="B Lotus" panose="00000400000000000000" pitchFamily="2" charset="-78"/>
              </a:rPr>
              <a:t>IEnumerator</a:t>
            </a:r>
            <a:r>
              <a:rPr lang="en-US" cap="none" dirty="0">
                <a:latin typeface="Tahoma" panose="020B0604030504040204" pitchFamily="34" charset="0"/>
                <a:cs typeface="B Lotus" panose="00000400000000000000" pitchFamily="2" charset="-78"/>
              </a:rPr>
              <a:t>&lt;T&gt;</a:t>
            </a:r>
          </a:p>
        </p:txBody>
      </p:sp>
      <p:sp>
        <p:nvSpPr>
          <p:cNvPr id="3" name="Content Placeholder 2">
            <a:extLst>
              <a:ext uri="{FF2B5EF4-FFF2-40B4-BE49-F238E27FC236}">
                <a16:creationId xmlns:a16="http://schemas.microsoft.com/office/drawing/2014/main" id="{E22DB625-3035-E58A-78AF-734BBE972FEE}"/>
              </a:ext>
            </a:extLst>
          </p:cNvPr>
          <p:cNvSpPr>
            <a:spLocks noGrp="1"/>
          </p:cNvSpPr>
          <p:nvPr>
            <p:ph idx="1"/>
          </p:nvPr>
        </p:nvSpPr>
        <p:spPr>
          <a:xfrm>
            <a:off x="1141413" y="2249486"/>
            <a:ext cx="9905998" cy="3760789"/>
          </a:xfrm>
        </p:spPr>
        <p:txBody>
          <a:bodyPr>
            <a:normAutofit/>
          </a:bodyPr>
          <a:lstStyle/>
          <a:p>
            <a:pPr marL="0" indent="0" algn="r" rtl="1">
              <a:buNone/>
            </a:pPr>
            <a:r>
              <a:rPr lang="fa-IR" dirty="0">
                <a:latin typeface="Tahoma" panose="020B0604030504040204" pitchFamily="34" charset="0"/>
                <a:cs typeface="B Lotus" panose="00000400000000000000" pitchFamily="2" charset="-78"/>
              </a:rPr>
              <a:t>دو اینترفیسی که در اسلایدهای قبلی معرفی شد به صورت جنریک هم توسعه داده شدند:</a:t>
            </a:r>
          </a:p>
        </p:txBody>
      </p:sp>
      <p:pic>
        <p:nvPicPr>
          <p:cNvPr id="6" name="Picture 5">
            <a:extLst>
              <a:ext uri="{FF2B5EF4-FFF2-40B4-BE49-F238E27FC236}">
                <a16:creationId xmlns:a16="http://schemas.microsoft.com/office/drawing/2014/main" id="{E7EBC07E-CBD8-95CF-14FB-E5067C8A6497}"/>
              </a:ext>
            </a:extLst>
          </p:cNvPr>
          <p:cNvPicPr>
            <a:picLocks noChangeAspect="1"/>
          </p:cNvPicPr>
          <p:nvPr/>
        </p:nvPicPr>
        <p:blipFill>
          <a:blip r:embed="rId2"/>
          <a:stretch>
            <a:fillRect/>
          </a:stretch>
        </p:blipFill>
        <p:spPr>
          <a:xfrm>
            <a:off x="3190699" y="4392161"/>
            <a:ext cx="5948119" cy="1618114"/>
          </a:xfrm>
          <a:prstGeom prst="rect">
            <a:avLst/>
          </a:prstGeom>
        </p:spPr>
      </p:pic>
      <p:pic>
        <p:nvPicPr>
          <p:cNvPr id="9" name="Picture 8">
            <a:extLst>
              <a:ext uri="{FF2B5EF4-FFF2-40B4-BE49-F238E27FC236}">
                <a16:creationId xmlns:a16="http://schemas.microsoft.com/office/drawing/2014/main" id="{37D96FFC-E3BC-C8A3-C62C-B5C36E8A6117}"/>
              </a:ext>
            </a:extLst>
          </p:cNvPr>
          <p:cNvPicPr>
            <a:picLocks noChangeAspect="1"/>
          </p:cNvPicPr>
          <p:nvPr/>
        </p:nvPicPr>
        <p:blipFill>
          <a:blip r:embed="rId3"/>
          <a:stretch>
            <a:fillRect/>
          </a:stretch>
        </p:blipFill>
        <p:spPr>
          <a:xfrm>
            <a:off x="3190698" y="2916691"/>
            <a:ext cx="5948120" cy="1399271"/>
          </a:xfrm>
          <a:prstGeom prst="rect">
            <a:avLst/>
          </a:prstGeom>
        </p:spPr>
      </p:pic>
    </p:spTree>
    <p:extLst>
      <p:ext uri="{BB962C8B-B14F-4D97-AF65-F5344CB8AC3E}">
        <p14:creationId xmlns:p14="http://schemas.microsoft.com/office/powerpoint/2010/main" val="577823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2416-B3DD-920F-1E2D-AC63810A536E}"/>
              </a:ext>
            </a:extLst>
          </p:cNvPr>
          <p:cNvSpPr>
            <a:spLocks noGrp="1"/>
          </p:cNvSpPr>
          <p:nvPr>
            <p:ph type="title"/>
          </p:nvPr>
        </p:nvSpPr>
        <p:spPr/>
        <p:txBody>
          <a:bodyPr/>
          <a:lstStyle/>
          <a:p>
            <a:pPr algn="ctr"/>
            <a:r>
              <a:rPr lang="en-US" cap="none" dirty="0">
                <a:latin typeface="Tahoma" panose="020B0604030504040204" pitchFamily="34" charset="0"/>
                <a:cs typeface="B Lotus" panose="00000400000000000000" pitchFamily="2" charset="-78"/>
              </a:rPr>
              <a:t>Implementing the Enumeration Interfaces</a:t>
            </a:r>
          </a:p>
        </p:txBody>
      </p:sp>
      <p:sp>
        <p:nvSpPr>
          <p:cNvPr id="3" name="Content Placeholder 2">
            <a:extLst>
              <a:ext uri="{FF2B5EF4-FFF2-40B4-BE49-F238E27FC236}">
                <a16:creationId xmlns:a16="http://schemas.microsoft.com/office/drawing/2014/main" id="{E22DB625-3035-E58A-78AF-734BBE972FEE}"/>
              </a:ext>
            </a:extLst>
          </p:cNvPr>
          <p:cNvSpPr>
            <a:spLocks noGrp="1"/>
          </p:cNvSpPr>
          <p:nvPr>
            <p:ph idx="1"/>
          </p:nvPr>
        </p:nvSpPr>
        <p:spPr>
          <a:xfrm>
            <a:off x="1141413" y="2249486"/>
            <a:ext cx="9905998" cy="3760789"/>
          </a:xfrm>
        </p:spPr>
        <p:txBody>
          <a:bodyPr>
            <a:normAutofit/>
          </a:bodyPr>
          <a:lstStyle/>
          <a:p>
            <a:pPr marL="0" indent="0" algn="r" rtl="1">
              <a:buNone/>
            </a:pPr>
            <a:r>
              <a:rPr lang="fa-IR" dirty="0">
                <a:latin typeface="Tahoma" panose="020B0604030504040204" pitchFamily="34" charset="0"/>
                <a:cs typeface="B Lotus" panose="00000400000000000000" pitchFamily="2" charset="-78"/>
              </a:rPr>
              <a:t>شما ممکنه به یکی از دلایل زیر نیاز داشته باشید که </a:t>
            </a:r>
            <a:r>
              <a:rPr lang="en-US" dirty="0">
                <a:latin typeface="Tahoma" panose="020B0604030504040204" pitchFamily="34" charset="0"/>
                <a:cs typeface="B Lotus" panose="00000400000000000000" pitchFamily="2" charset="-78"/>
              </a:rPr>
              <a:t>IEnumerable</a:t>
            </a:r>
            <a:r>
              <a:rPr lang="fa-IR" dirty="0">
                <a:latin typeface="Tahoma" panose="020B0604030504040204" pitchFamily="34" charset="0"/>
                <a:cs typeface="B Lotus" panose="00000400000000000000" pitchFamily="2" charset="-78"/>
              </a:rPr>
              <a:t> رو پیاده سازی کنید:</a:t>
            </a:r>
          </a:p>
          <a:p>
            <a:pPr algn="l">
              <a:buFont typeface="Wingdings" panose="05000000000000000000" pitchFamily="2" charset="2"/>
              <a:buChar char="v"/>
            </a:pPr>
            <a:r>
              <a:rPr lang="en-US" dirty="0">
                <a:latin typeface="Tahoma" panose="020B0604030504040204" pitchFamily="34" charset="0"/>
                <a:cs typeface="B Lotus" panose="00000400000000000000" pitchFamily="2" charset="-78"/>
              </a:rPr>
              <a:t>To support the foreach statement</a:t>
            </a:r>
          </a:p>
          <a:p>
            <a:pPr algn="l">
              <a:buFont typeface="Wingdings" panose="05000000000000000000" pitchFamily="2" charset="2"/>
              <a:buChar char="v"/>
            </a:pPr>
            <a:r>
              <a:rPr lang="en-US" dirty="0">
                <a:latin typeface="Tahoma" panose="020B0604030504040204" pitchFamily="34" charset="0"/>
                <a:cs typeface="B Lotus" panose="00000400000000000000" pitchFamily="2" charset="-78"/>
              </a:rPr>
              <a:t>To interoperate with anything expecting a standard collection</a:t>
            </a:r>
          </a:p>
          <a:p>
            <a:pPr algn="l">
              <a:buFont typeface="Wingdings" panose="05000000000000000000" pitchFamily="2" charset="2"/>
              <a:buChar char="v"/>
            </a:pPr>
            <a:r>
              <a:rPr lang="en-US" dirty="0">
                <a:latin typeface="Tahoma" panose="020B0604030504040204" pitchFamily="34" charset="0"/>
                <a:cs typeface="B Lotus" panose="00000400000000000000" pitchFamily="2" charset="-78"/>
              </a:rPr>
              <a:t>To meet the requirements of a more sophisticated collection interface</a:t>
            </a:r>
          </a:p>
          <a:p>
            <a:pPr algn="l">
              <a:buFont typeface="Wingdings" panose="05000000000000000000" pitchFamily="2" charset="2"/>
              <a:buChar char="v"/>
            </a:pPr>
            <a:r>
              <a:rPr lang="en-US" dirty="0">
                <a:latin typeface="Tahoma" panose="020B0604030504040204" pitchFamily="34" charset="0"/>
                <a:cs typeface="B Lotus" panose="00000400000000000000" pitchFamily="2" charset="-78"/>
              </a:rPr>
              <a:t>To support collection initializers</a:t>
            </a:r>
            <a:endParaRPr lang="fa-IR" dirty="0">
              <a:latin typeface="Tahoma" panose="020B0604030504040204" pitchFamily="34" charset="0"/>
              <a:cs typeface="B Lotus" panose="00000400000000000000" pitchFamily="2" charset="-78"/>
            </a:endParaRPr>
          </a:p>
        </p:txBody>
      </p:sp>
    </p:spTree>
    <p:extLst>
      <p:ext uri="{BB962C8B-B14F-4D97-AF65-F5344CB8AC3E}">
        <p14:creationId xmlns:p14="http://schemas.microsoft.com/office/powerpoint/2010/main" val="3431136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2416-B3DD-920F-1E2D-AC63810A536E}"/>
              </a:ext>
            </a:extLst>
          </p:cNvPr>
          <p:cNvSpPr>
            <a:spLocks noGrp="1"/>
          </p:cNvSpPr>
          <p:nvPr>
            <p:ph type="title"/>
          </p:nvPr>
        </p:nvSpPr>
        <p:spPr/>
        <p:txBody>
          <a:bodyPr/>
          <a:lstStyle/>
          <a:p>
            <a:pPr algn="ctr"/>
            <a:r>
              <a:rPr lang="en-US" cap="none" dirty="0">
                <a:latin typeface="Tahoma" panose="020B0604030504040204" pitchFamily="34" charset="0"/>
                <a:cs typeface="B Lotus" panose="00000400000000000000" pitchFamily="2" charset="-78"/>
              </a:rPr>
              <a:t>Implementing the Enumeration Interfaces</a:t>
            </a:r>
          </a:p>
        </p:txBody>
      </p:sp>
      <p:sp>
        <p:nvSpPr>
          <p:cNvPr id="3" name="Content Placeholder 2">
            <a:extLst>
              <a:ext uri="{FF2B5EF4-FFF2-40B4-BE49-F238E27FC236}">
                <a16:creationId xmlns:a16="http://schemas.microsoft.com/office/drawing/2014/main" id="{E22DB625-3035-E58A-78AF-734BBE972FEE}"/>
              </a:ext>
            </a:extLst>
          </p:cNvPr>
          <p:cNvSpPr>
            <a:spLocks noGrp="1"/>
          </p:cNvSpPr>
          <p:nvPr>
            <p:ph idx="1"/>
          </p:nvPr>
        </p:nvSpPr>
        <p:spPr>
          <a:xfrm>
            <a:off x="1141413" y="2249486"/>
            <a:ext cx="9905998" cy="3760789"/>
          </a:xfrm>
        </p:spPr>
        <p:txBody>
          <a:bodyPr>
            <a:normAutofit/>
          </a:bodyPr>
          <a:lstStyle/>
          <a:p>
            <a:pPr marL="0" indent="0" algn="r" rtl="1">
              <a:buNone/>
            </a:pPr>
            <a:r>
              <a:rPr lang="fa-IR" dirty="0">
                <a:latin typeface="Tahoma" panose="020B0604030504040204" pitchFamily="34" charset="0"/>
                <a:cs typeface="B Lotus" panose="00000400000000000000" pitchFamily="2" charset="-78"/>
              </a:rPr>
              <a:t>برای پیاده سازی </a:t>
            </a:r>
            <a:r>
              <a:rPr lang="en-US" dirty="0">
                <a:latin typeface="Tahoma" panose="020B0604030504040204" pitchFamily="34" charset="0"/>
                <a:cs typeface="B Lotus" panose="00000400000000000000" pitchFamily="2" charset="-78"/>
              </a:rPr>
              <a:t> IEnumerable/IEnumerable&lt;T&gt;</a:t>
            </a:r>
            <a:r>
              <a:rPr lang="fa-IR" dirty="0">
                <a:latin typeface="Tahoma" panose="020B0604030504040204" pitchFamily="34" charset="0"/>
                <a:cs typeface="B Lotus" panose="00000400000000000000" pitchFamily="2" charset="-78"/>
              </a:rPr>
              <a:t>ما باید یک </a:t>
            </a:r>
            <a:r>
              <a:rPr lang="en-US" dirty="0">
                <a:latin typeface="Tahoma" panose="020B0604030504040204" pitchFamily="34" charset="0"/>
                <a:cs typeface="B Lotus" panose="00000400000000000000" pitchFamily="2" charset="-78"/>
              </a:rPr>
              <a:t>enumerator</a:t>
            </a:r>
            <a:r>
              <a:rPr lang="fa-IR" dirty="0">
                <a:latin typeface="Tahoma" panose="020B0604030504040204" pitchFamily="34" charset="0"/>
                <a:cs typeface="B Lotus" panose="00000400000000000000" pitchFamily="2" charset="-78"/>
              </a:rPr>
              <a:t> داشته باشیم. اینکار رو به یکی از این سه روش میتونیم انجام بدیم:</a:t>
            </a:r>
          </a:p>
          <a:p>
            <a:pPr algn="l">
              <a:buFont typeface="Wingdings" panose="05000000000000000000" pitchFamily="2" charset="2"/>
              <a:buChar char="v"/>
            </a:pPr>
            <a:r>
              <a:rPr lang="en-US" dirty="0">
                <a:latin typeface="Tahoma" panose="020B0604030504040204" pitchFamily="34" charset="0"/>
                <a:cs typeface="B Lotus" panose="00000400000000000000" pitchFamily="2" charset="-78"/>
              </a:rPr>
              <a:t>If the class is “wrapping” another collection, by returning the wrapped collection’s enumerator</a:t>
            </a:r>
          </a:p>
          <a:p>
            <a:pPr algn="l">
              <a:buFont typeface="Wingdings" panose="05000000000000000000" pitchFamily="2" charset="2"/>
              <a:buChar char="v"/>
            </a:pPr>
            <a:r>
              <a:rPr lang="en-US" dirty="0">
                <a:latin typeface="Tahoma" panose="020B0604030504040204" pitchFamily="34" charset="0"/>
                <a:cs typeface="B Lotus" panose="00000400000000000000" pitchFamily="2" charset="-78"/>
              </a:rPr>
              <a:t>Via an iterator using yield return</a:t>
            </a:r>
          </a:p>
          <a:p>
            <a:pPr algn="l">
              <a:buFont typeface="Wingdings" panose="05000000000000000000" pitchFamily="2" charset="2"/>
              <a:buChar char="v"/>
            </a:pPr>
            <a:r>
              <a:rPr lang="en-US" dirty="0">
                <a:latin typeface="Tahoma" panose="020B0604030504040204" pitchFamily="34" charset="0"/>
                <a:cs typeface="B Lotus" panose="00000400000000000000" pitchFamily="2" charset="-78"/>
              </a:rPr>
              <a:t>By instantiating your own </a:t>
            </a:r>
            <a:r>
              <a:rPr lang="en-US" dirty="0" err="1">
                <a:latin typeface="Tahoma" panose="020B0604030504040204" pitchFamily="34" charset="0"/>
                <a:cs typeface="B Lotus" panose="00000400000000000000" pitchFamily="2" charset="-78"/>
              </a:rPr>
              <a:t>IEnumerator</a:t>
            </a:r>
            <a:r>
              <a:rPr lang="en-US" dirty="0">
                <a:latin typeface="Tahoma" panose="020B0604030504040204" pitchFamily="34" charset="0"/>
                <a:cs typeface="B Lotus" panose="00000400000000000000" pitchFamily="2" charset="-78"/>
              </a:rPr>
              <a:t>/</a:t>
            </a:r>
            <a:r>
              <a:rPr lang="en-US" dirty="0" err="1">
                <a:latin typeface="Tahoma" panose="020B0604030504040204" pitchFamily="34" charset="0"/>
                <a:cs typeface="B Lotus" panose="00000400000000000000" pitchFamily="2" charset="-78"/>
              </a:rPr>
              <a:t>IEnumerator</a:t>
            </a:r>
            <a:r>
              <a:rPr lang="en-US" dirty="0">
                <a:latin typeface="Tahoma" panose="020B0604030504040204" pitchFamily="34" charset="0"/>
                <a:cs typeface="B Lotus" panose="00000400000000000000" pitchFamily="2" charset="-78"/>
              </a:rPr>
              <a:t>&lt;T&gt; implementation</a:t>
            </a:r>
            <a:endParaRPr lang="fa-IR" dirty="0">
              <a:latin typeface="Tahoma" panose="020B0604030504040204" pitchFamily="34" charset="0"/>
              <a:cs typeface="B Lotus" panose="00000400000000000000" pitchFamily="2" charset="-78"/>
            </a:endParaRPr>
          </a:p>
        </p:txBody>
      </p:sp>
    </p:spTree>
    <p:extLst>
      <p:ext uri="{BB962C8B-B14F-4D97-AF65-F5344CB8AC3E}">
        <p14:creationId xmlns:p14="http://schemas.microsoft.com/office/powerpoint/2010/main" val="506733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2416-B3DD-920F-1E2D-AC63810A536E}"/>
              </a:ext>
            </a:extLst>
          </p:cNvPr>
          <p:cNvSpPr>
            <a:spLocks noGrp="1"/>
          </p:cNvSpPr>
          <p:nvPr>
            <p:ph type="title"/>
          </p:nvPr>
        </p:nvSpPr>
        <p:spPr/>
        <p:txBody>
          <a:bodyPr/>
          <a:lstStyle/>
          <a:p>
            <a:pPr algn="ctr"/>
            <a:r>
              <a:rPr lang="en-US" cap="none" dirty="0">
                <a:latin typeface="Tahoma" panose="020B0604030504040204" pitchFamily="34" charset="0"/>
                <a:cs typeface="B Lotus" panose="00000400000000000000" pitchFamily="2" charset="-78"/>
              </a:rPr>
              <a:t>Implementing the Enumeration Interfaces</a:t>
            </a:r>
          </a:p>
        </p:txBody>
      </p:sp>
      <p:sp>
        <p:nvSpPr>
          <p:cNvPr id="3" name="Content Placeholder 2">
            <a:extLst>
              <a:ext uri="{FF2B5EF4-FFF2-40B4-BE49-F238E27FC236}">
                <a16:creationId xmlns:a16="http://schemas.microsoft.com/office/drawing/2014/main" id="{E22DB625-3035-E58A-78AF-734BBE972FEE}"/>
              </a:ext>
            </a:extLst>
          </p:cNvPr>
          <p:cNvSpPr>
            <a:spLocks noGrp="1"/>
          </p:cNvSpPr>
          <p:nvPr>
            <p:ph idx="1"/>
          </p:nvPr>
        </p:nvSpPr>
        <p:spPr>
          <a:xfrm>
            <a:off x="1141413" y="2249486"/>
            <a:ext cx="9905998" cy="3760789"/>
          </a:xfrm>
        </p:spPr>
        <p:txBody>
          <a:bodyPr>
            <a:normAutofit/>
          </a:bodyPr>
          <a:lstStyle/>
          <a:p>
            <a:pPr marL="0" indent="0" algn="r" rtl="1">
              <a:buNone/>
            </a:pPr>
            <a:r>
              <a:rPr lang="fa-IR" dirty="0">
                <a:latin typeface="Tahoma" panose="020B0604030504040204" pitchFamily="34" charset="0"/>
                <a:cs typeface="B Lotus" panose="00000400000000000000" pitchFamily="2" charset="-78"/>
              </a:rPr>
              <a:t>این مثال رو ببینید:</a:t>
            </a:r>
            <a:br>
              <a:rPr lang="fa-IR" dirty="0">
                <a:latin typeface="Tahoma" panose="020B0604030504040204" pitchFamily="34" charset="0"/>
                <a:cs typeface="B Lotus" panose="00000400000000000000" pitchFamily="2" charset="-78"/>
              </a:rPr>
            </a:br>
            <a:r>
              <a:rPr lang="fa-IR" dirty="0">
                <a:latin typeface="Tahoma" panose="020B0604030504040204" pitchFamily="34" charset="0"/>
                <a:cs typeface="B Lotus" panose="00000400000000000000" pitchFamily="2" charset="-78"/>
              </a:rPr>
              <a:t>برای پیاده سازی متد </a:t>
            </a:r>
            <a:r>
              <a:rPr lang="en-US" dirty="0" err="1">
                <a:latin typeface="Tahoma" panose="020B0604030504040204" pitchFamily="34" charset="0"/>
                <a:cs typeface="B Lotus" panose="00000400000000000000" pitchFamily="2" charset="-78"/>
              </a:rPr>
              <a:t>GetEnumerable</a:t>
            </a:r>
            <a:r>
              <a:rPr lang="fa-IR" dirty="0">
                <a:latin typeface="Tahoma" panose="020B0604030504040204" pitchFamily="34" charset="0"/>
                <a:cs typeface="B Lotus" panose="00000400000000000000" pitchFamily="2" charset="-78"/>
              </a:rPr>
              <a:t> از </a:t>
            </a:r>
            <a:r>
              <a:rPr lang="en-US" dirty="0">
                <a:latin typeface="Tahoma" panose="020B0604030504040204" pitchFamily="34" charset="0"/>
                <a:cs typeface="B Lotus" panose="00000400000000000000" pitchFamily="2" charset="-78"/>
              </a:rPr>
              <a:t>yield</a:t>
            </a:r>
            <a:br>
              <a:rPr lang="fa-IR" dirty="0">
                <a:latin typeface="Tahoma" panose="020B0604030504040204" pitchFamily="34" charset="0"/>
                <a:cs typeface="B Lotus" panose="00000400000000000000" pitchFamily="2" charset="-78"/>
              </a:rPr>
            </a:br>
            <a:r>
              <a:rPr lang="fa-IR" dirty="0">
                <a:latin typeface="Tahoma" panose="020B0604030504040204" pitchFamily="34" charset="0"/>
                <a:cs typeface="B Lotus" panose="00000400000000000000" pitchFamily="2" charset="-78"/>
              </a:rPr>
              <a:t>استفاده کردیم.</a:t>
            </a:r>
            <a:br>
              <a:rPr lang="fa-IR" dirty="0">
                <a:latin typeface="Tahoma" panose="020B0604030504040204" pitchFamily="34" charset="0"/>
                <a:cs typeface="B Lotus" panose="00000400000000000000" pitchFamily="2" charset="-78"/>
              </a:rPr>
            </a:br>
            <a:r>
              <a:rPr lang="fa-IR" dirty="0">
                <a:latin typeface="Tahoma" panose="020B0604030504040204" pitchFamily="34" charset="0"/>
                <a:cs typeface="B Lotus" panose="00000400000000000000" pitchFamily="2" charset="-78"/>
              </a:rPr>
              <a:t>همینطور برای پیاده سازی کلاس جنریک، از اونجایی که</a:t>
            </a:r>
            <a:br>
              <a:rPr lang="fa-IR" dirty="0">
                <a:latin typeface="Tahoma" panose="020B0604030504040204" pitchFamily="34" charset="0"/>
                <a:cs typeface="B Lotus" panose="00000400000000000000" pitchFamily="2" charset="-78"/>
              </a:rPr>
            </a:br>
            <a:r>
              <a:rPr lang="fa-IR" dirty="0">
                <a:latin typeface="Tahoma" panose="020B0604030504040204" pitchFamily="34" charset="0"/>
                <a:cs typeface="B Lotus" panose="00000400000000000000" pitchFamily="2" charset="-78"/>
              </a:rPr>
              <a:t>این کلاس از کلاس غیرجنریک مشتق شده مجبوریم تا </a:t>
            </a:r>
            <a:br>
              <a:rPr lang="fa-IR" dirty="0">
                <a:latin typeface="Tahoma" panose="020B0604030504040204" pitchFamily="34" charset="0"/>
                <a:cs typeface="B Lotus" panose="00000400000000000000" pitchFamily="2" charset="-78"/>
              </a:rPr>
            </a:br>
            <a:r>
              <a:rPr lang="fa-IR" dirty="0">
                <a:latin typeface="Tahoma" panose="020B0604030504040204" pitchFamily="34" charset="0"/>
                <a:cs typeface="B Lotus" panose="00000400000000000000" pitchFamily="2" charset="-78"/>
              </a:rPr>
              <a:t>هر دو حالت متد رو پیاده سازی کنیم.</a:t>
            </a:r>
          </a:p>
        </p:txBody>
      </p:sp>
      <p:pic>
        <p:nvPicPr>
          <p:cNvPr id="7" name="Picture 6">
            <a:extLst>
              <a:ext uri="{FF2B5EF4-FFF2-40B4-BE49-F238E27FC236}">
                <a16:creationId xmlns:a16="http://schemas.microsoft.com/office/drawing/2014/main" id="{0748DAAE-FB78-50FC-4CB4-69ED917D6320}"/>
              </a:ext>
            </a:extLst>
          </p:cNvPr>
          <p:cNvPicPr>
            <a:picLocks noChangeAspect="1"/>
          </p:cNvPicPr>
          <p:nvPr/>
        </p:nvPicPr>
        <p:blipFill>
          <a:blip r:embed="rId2"/>
          <a:stretch>
            <a:fillRect/>
          </a:stretch>
        </p:blipFill>
        <p:spPr>
          <a:xfrm>
            <a:off x="1419987" y="1933390"/>
            <a:ext cx="4389500" cy="4267570"/>
          </a:xfrm>
          <a:prstGeom prst="rect">
            <a:avLst/>
          </a:prstGeom>
        </p:spPr>
      </p:pic>
    </p:spTree>
    <p:extLst>
      <p:ext uri="{BB962C8B-B14F-4D97-AF65-F5344CB8AC3E}">
        <p14:creationId xmlns:p14="http://schemas.microsoft.com/office/powerpoint/2010/main" val="25573316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19286</TotalTime>
  <Words>1277</Words>
  <Application>Microsoft Office PowerPoint</Application>
  <PresentationFormat>Widescreen</PresentationFormat>
  <Paragraphs>73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Tahoma</vt:lpstr>
      <vt:lpstr>Tw Cen MT</vt:lpstr>
      <vt:lpstr>Wingdings</vt:lpstr>
      <vt:lpstr>Circuit</vt:lpstr>
      <vt:lpstr>Chapter 7 - . Collections</vt:lpstr>
      <vt:lpstr>Collections</vt:lpstr>
      <vt:lpstr>Enumeration</vt:lpstr>
      <vt:lpstr>IEnumerable and IEnumerator</vt:lpstr>
      <vt:lpstr>IEnumerable and IEnumerator</vt:lpstr>
      <vt:lpstr>IEnumerable&lt;T&gt; and IEnumerator&lt;T&gt;</vt:lpstr>
      <vt:lpstr>Implementing the Enumeration Interfaces</vt:lpstr>
      <vt:lpstr>Implementing the Enumeration Interfaces</vt:lpstr>
      <vt:lpstr>Implementing the Enumeration Interfaces</vt:lpstr>
      <vt:lpstr>The ICollection and IList Interfaces</vt:lpstr>
      <vt:lpstr>ICollection&lt;T&gt; and ICollection</vt:lpstr>
      <vt:lpstr>ICollection&lt;T&gt; and ICollection</vt:lpstr>
      <vt:lpstr>ICollection&lt;T&gt; and ICollection</vt:lpstr>
      <vt:lpstr>IList&lt;T&gt; and IList</vt:lpstr>
      <vt:lpstr>IList&lt;T&gt; and IList</vt:lpstr>
      <vt:lpstr>IReadOnlyCollection&lt;T&gt; and IReadOnlyList&lt;T&gt;</vt:lpstr>
      <vt:lpstr>The Array Class</vt:lpstr>
      <vt:lpstr>The Array Class</vt:lpstr>
      <vt:lpstr>The Array Class</vt:lpstr>
      <vt:lpstr>The Array Class</vt:lpstr>
      <vt:lpstr>The Array Class</vt:lpstr>
      <vt:lpstr>The Array Class</vt:lpstr>
      <vt:lpstr>The Array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Abbaszadegan</dc:creator>
  <cp:lastModifiedBy>Mohammad Abbaszadegan</cp:lastModifiedBy>
  <cp:revision>137</cp:revision>
  <dcterms:created xsi:type="dcterms:W3CDTF">2024-04-12T18:50:27Z</dcterms:created>
  <dcterms:modified xsi:type="dcterms:W3CDTF">2024-04-26T04:49:21Z</dcterms:modified>
</cp:coreProperties>
</file>