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relia" charset="1" panose="000005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73846" y="3825615"/>
            <a:ext cx="13540308" cy="332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36"/>
              </a:lnSpc>
            </a:pPr>
            <a:r>
              <a:rPr lang="en-US" sz="1945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Goodreads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8980" y="-1652824"/>
            <a:ext cx="8905028" cy="5575060"/>
          </a:xfrm>
          <a:custGeom>
            <a:avLst/>
            <a:gdLst/>
            <a:ahLst/>
            <a:cxnLst/>
            <a:rect r="r" b="b" t="t" l="l"/>
            <a:pathLst>
              <a:path h="5575060" w="8905028">
                <a:moveTo>
                  <a:pt x="0" y="0"/>
                </a:moveTo>
                <a:lnTo>
                  <a:pt x="8905029" y="0"/>
                </a:lnTo>
                <a:lnTo>
                  <a:pt x="8905029" y="5575060"/>
                </a:lnTo>
                <a:lnTo>
                  <a:pt x="0" y="557506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95846">
            <a:off x="-3929800" y="-2685694"/>
            <a:ext cx="5243739" cy="7338566"/>
          </a:xfrm>
          <a:custGeom>
            <a:avLst/>
            <a:gdLst/>
            <a:ahLst/>
            <a:cxnLst/>
            <a:rect r="r" b="b" t="t" l="l"/>
            <a:pathLst>
              <a:path h="7338566" w="5243739">
                <a:moveTo>
                  <a:pt x="0" y="0"/>
                </a:moveTo>
                <a:lnTo>
                  <a:pt x="5243739" y="0"/>
                </a:lnTo>
                <a:lnTo>
                  <a:pt x="5243739" y="7338565"/>
                </a:lnTo>
                <a:lnTo>
                  <a:pt x="0" y="733856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20726" y="2791869"/>
            <a:ext cx="12480381" cy="152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58"/>
              </a:lnSpc>
            </a:pPr>
            <a:r>
              <a:rPr lang="en-US" sz="8898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Analysing Data From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41172" y="6974470"/>
            <a:ext cx="6639489" cy="54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2"/>
              </a:lnSpc>
            </a:pPr>
            <a:r>
              <a:rPr lang="en-US" sz="3194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Presented by: Mahamed Abdulle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0999069" y="191028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6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6" y="4047415"/>
                </a:lnTo>
                <a:lnTo>
                  <a:pt x="556519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79267" y="1551332"/>
            <a:ext cx="5394683" cy="119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0104" y="2949736"/>
            <a:ext cx="7439654" cy="700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How Are Book Ratings Distributed?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Do More Reviews Mean Better Ratings?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 strike="noStrike" u="none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Who has released most books this decade?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 strike="noStrike" u="none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Most reviewed books this decade (so far!)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7331" y="2030095"/>
            <a:ext cx="13293258" cy="6791564"/>
            <a:chOff x="0" y="0"/>
            <a:chExt cx="3501105" cy="1788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0" y="0"/>
                  </a:moveTo>
                  <a:lnTo>
                    <a:pt x="3501105" y="0"/>
                  </a:lnTo>
                  <a:lnTo>
                    <a:pt x="3501105" y="1788725"/>
                  </a:lnTo>
                  <a:lnTo>
                    <a:pt x="0" y="1788725"/>
                  </a:ln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w="38100" cap="sq">
              <a:solidFill>
                <a:srgbClr val="000000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47716">
            <a:off x="2497371" y="1747718"/>
            <a:ext cx="13293258" cy="6791564"/>
            <a:chOff x="0" y="0"/>
            <a:chExt cx="3501105" cy="1788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1105" cy="1788725"/>
            </a:xfrm>
            <a:custGeom>
              <a:avLst/>
              <a:gdLst/>
              <a:ahLst/>
              <a:cxnLst/>
              <a:rect r="r" b="b" t="t" l="l"/>
              <a:pathLst>
                <a:path h="1788725" w="3501105">
                  <a:moveTo>
                    <a:pt x="6406" y="0"/>
                  </a:moveTo>
                  <a:lnTo>
                    <a:pt x="3494699" y="0"/>
                  </a:lnTo>
                  <a:cubicBezTo>
                    <a:pt x="3496397" y="0"/>
                    <a:pt x="3498027" y="675"/>
                    <a:pt x="3499229" y="1876"/>
                  </a:cubicBezTo>
                  <a:cubicBezTo>
                    <a:pt x="3500430" y="3078"/>
                    <a:pt x="3501105" y="4707"/>
                    <a:pt x="3501105" y="6406"/>
                  </a:cubicBezTo>
                  <a:lnTo>
                    <a:pt x="3501105" y="1782318"/>
                  </a:lnTo>
                  <a:cubicBezTo>
                    <a:pt x="3501105" y="1785856"/>
                    <a:pt x="3498237" y="1788725"/>
                    <a:pt x="3494699" y="1788725"/>
                  </a:cubicBezTo>
                  <a:lnTo>
                    <a:pt x="6406" y="1788725"/>
                  </a:lnTo>
                  <a:cubicBezTo>
                    <a:pt x="4707" y="1788725"/>
                    <a:pt x="3078" y="1788050"/>
                    <a:pt x="1876" y="1786848"/>
                  </a:cubicBezTo>
                  <a:cubicBezTo>
                    <a:pt x="675" y="1785647"/>
                    <a:pt x="0" y="1784017"/>
                    <a:pt x="0" y="1782318"/>
                  </a:cubicBezTo>
                  <a:lnTo>
                    <a:pt x="0" y="6406"/>
                  </a:lnTo>
                  <a:cubicBezTo>
                    <a:pt x="0" y="4707"/>
                    <a:pt x="675" y="3078"/>
                    <a:pt x="1876" y="1876"/>
                  </a:cubicBezTo>
                  <a:cubicBezTo>
                    <a:pt x="3078" y="675"/>
                    <a:pt x="4707" y="0"/>
                    <a:pt x="640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501105" cy="1836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928985" y="1314623"/>
            <a:ext cx="3667332" cy="946839"/>
          </a:xfrm>
          <a:custGeom>
            <a:avLst/>
            <a:gdLst/>
            <a:ahLst/>
            <a:cxnLst/>
            <a:rect r="r" b="b" t="t" l="l"/>
            <a:pathLst>
              <a:path h="946839" w="3667332">
                <a:moveTo>
                  <a:pt x="0" y="0"/>
                </a:moveTo>
                <a:lnTo>
                  <a:pt x="3667333" y="0"/>
                </a:lnTo>
                <a:lnTo>
                  <a:pt x="3667333" y="946839"/>
                </a:lnTo>
                <a:lnTo>
                  <a:pt x="0" y="946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02188" y="4131793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469465" y="5905716"/>
            <a:ext cx="6921795" cy="4114800"/>
          </a:xfrm>
          <a:custGeom>
            <a:avLst/>
            <a:gdLst/>
            <a:ahLst/>
            <a:cxnLst/>
            <a:rect r="r" b="b" t="t" l="l"/>
            <a:pathLst>
              <a:path h="4114800" w="6921795">
                <a:moveTo>
                  <a:pt x="0" y="0"/>
                </a:moveTo>
                <a:lnTo>
                  <a:pt x="6921795" y="0"/>
                </a:lnTo>
                <a:lnTo>
                  <a:pt x="6921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32393" y="2559119"/>
            <a:ext cx="5623213" cy="108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02188" y="3858830"/>
            <a:ext cx="4295565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Goodreads?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02188" y="4487133"/>
            <a:ext cx="9829546" cy="17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834" indent="-267917" lvl="1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Goodreads is the world’s largest platform for readers.</a:t>
            </a:r>
          </a:p>
          <a:p>
            <a:pPr algn="l" marL="535834" indent="-267917" lvl="1">
              <a:lnSpc>
                <a:spcPts val="3474"/>
              </a:lnSpc>
              <a:spcBef>
                <a:spcPct val="0"/>
              </a:spcBef>
              <a:buFont typeface="Arial"/>
              <a:buChar char="•"/>
            </a:pPr>
            <a:r>
              <a:rPr lang="en-US" sz="2481" strike="noStrike" u="none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 It lets users track their reading, discover book recommendations, read and write reviews, and take on reading challenges.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02188" y="6586269"/>
            <a:ext cx="4295565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How did I get the data?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306268" y="6912913"/>
            <a:ext cx="2622717" cy="324263"/>
          </a:xfrm>
          <a:custGeom>
            <a:avLst/>
            <a:gdLst/>
            <a:ahLst/>
            <a:cxnLst/>
            <a:rect r="r" b="b" t="t" l="l"/>
            <a:pathLst>
              <a:path h="324263" w="2622717">
                <a:moveTo>
                  <a:pt x="0" y="0"/>
                </a:moveTo>
                <a:lnTo>
                  <a:pt x="2622717" y="0"/>
                </a:lnTo>
                <a:lnTo>
                  <a:pt x="2622717" y="324263"/>
                </a:lnTo>
                <a:lnTo>
                  <a:pt x="0" y="3242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84611" y="7265751"/>
            <a:ext cx="7770996" cy="38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sz="2293">
                <a:solidFill>
                  <a:srgbClr val="01070A"/>
                </a:solidFill>
                <a:latin typeface="DM Sans"/>
                <a:ea typeface="DM Sans"/>
                <a:cs typeface="DM Sans"/>
                <a:sym typeface="DM Sans"/>
              </a:rPr>
              <a:t>Web scraped the data from the Goodreads website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8310" y="0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822" y="3341466"/>
            <a:ext cx="6949071" cy="5567153"/>
          </a:xfrm>
          <a:custGeom>
            <a:avLst/>
            <a:gdLst/>
            <a:ahLst/>
            <a:cxnLst/>
            <a:rect r="r" b="b" t="t" l="l"/>
            <a:pathLst>
              <a:path h="5567153" w="6949071">
                <a:moveTo>
                  <a:pt x="0" y="0"/>
                </a:moveTo>
                <a:lnTo>
                  <a:pt x="6949071" y="0"/>
                </a:lnTo>
                <a:lnTo>
                  <a:pt x="6949071" y="5567153"/>
                </a:lnTo>
                <a:lnTo>
                  <a:pt x="0" y="55671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1289093"/>
            <a:ext cx="8762207" cy="221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How Are Book Ratings Distributed?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25586" y="4782400"/>
            <a:ext cx="7136459" cy="278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5136" indent="-247568" lvl="1">
              <a:lnSpc>
                <a:spcPts val="32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Distribution of book ratings is approximately normal (bell-shaped)</a:t>
            </a:r>
          </a:p>
          <a:p>
            <a:pPr algn="ctr" marL="495136" indent="-247568" lvl="1">
              <a:lnSpc>
                <a:spcPts val="32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Centre of the distribution is around 4.0 stars</a:t>
            </a:r>
          </a:p>
          <a:p>
            <a:pPr algn="ctr" marL="495136" indent="-247568" lvl="1">
              <a:lnSpc>
                <a:spcPts val="32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Most books have ratings between 3.5 and 4.5</a:t>
            </a:r>
          </a:p>
          <a:p>
            <a:pPr algn="ctr" marL="495136" indent="-247568" lvl="1">
              <a:lnSpc>
                <a:spcPts val="321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Indicates generally positive reception towards books released this decade</a:t>
            </a:r>
          </a:p>
          <a:p>
            <a:pPr algn="ctr">
              <a:lnSpc>
                <a:spcPts val="32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8310" y="0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822" y="3117599"/>
            <a:ext cx="7966321" cy="5949531"/>
          </a:xfrm>
          <a:custGeom>
            <a:avLst/>
            <a:gdLst/>
            <a:ahLst/>
            <a:cxnLst/>
            <a:rect r="r" b="b" t="t" l="l"/>
            <a:pathLst>
              <a:path h="5949531" w="7966321">
                <a:moveTo>
                  <a:pt x="0" y="0"/>
                </a:moveTo>
                <a:lnTo>
                  <a:pt x="7966321" y="0"/>
                </a:lnTo>
                <a:lnTo>
                  <a:pt x="7966321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62897" y="1164791"/>
            <a:ext cx="8762207" cy="221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Do More Reviews Mean Better Ratings?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11759" y="4772244"/>
            <a:ext cx="6015857" cy="198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Similar to previous slide, in that most of data lies between 3.5 and 4.5 stars</a:t>
            </a:r>
          </a:p>
          <a:p>
            <a:pPr algn="ctr">
              <a:lnSpc>
                <a:spcPts val="3210"/>
              </a:lnSpc>
              <a:spcBef>
                <a:spcPct val="0"/>
              </a:spcBef>
            </a:pPr>
            <a:r>
              <a:rPr lang="en-US" b="true" sz="2293">
                <a:solidFill>
                  <a:srgbClr val="01070A"/>
                </a:solidFill>
                <a:latin typeface="DM Sans Bold"/>
                <a:ea typeface="DM Sans Bold"/>
                <a:cs typeface="DM Sans Bold"/>
                <a:sym typeface="DM Sans Bold"/>
              </a:rPr>
              <a:t>There is no clear correlation between the number of reviews and the rating the books gets.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8310" y="0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822" y="2997309"/>
            <a:ext cx="9973028" cy="5949531"/>
          </a:xfrm>
          <a:custGeom>
            <a:avLst/>
            <a:gdLst/>
            <a:ahLst/>
            <a:cxnLst/>
            <a:rect r="r" b="b" t="t" l="l"/>
            <a:pathLst>
              <a:path h="5949531" w="9973028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73334" y="1040488"/>
            <a:ext cx="10207223" cy="221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Who has released most books this decade?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8310" y="0"/>
            <a:ext cx="3835024" cy="3091905"/>
          </a:xfrm>
          <a:custGeom>
            <a:avLst/>
            <a:gdLst/>
            <a:ahLst/>
            <a:cxnLst/>
            <a:rect r="r" b="b" t="t" l="l"/>
            <a:pathLst>
              <a:path h="3091905" w="3835024">
                <a:moveTo>
                  <a:pt x="0" y="0"/>
                </a:moveTo>
                <a:lnTo>
                  <a:pt x="3835024" y="0"/>
                </a:lnTo>
                <a:lnTo>
                  <a:pt x="3835024" y="3091905"/>
                </a:lnTo>
                <a:lnTo>
                  <a:pt x="0" y="309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4827" y="7806013"/>
            <a:ext cx="5792103" cy="2522235"/>
          </a:xfrm>
          <a:custGeom>
            <a:avLst/>
            <a:gdLst/>
            <a:ahLst/>
            <a:cxnLst/>
            <a:rect r="r" b="b" t="t" l="l"/>
            <a:pathLst>
              <a:path h="2522235" w="5792103">
                <a:moveTo>
                  <a:pt x="0" y="0"/>
                </a:moveTo>
                <a:lnTo>
                  <a:pt x="5792103" y="0"/>
                </a:lnTo>
                <a:lnTo>
                  <a:pt x="5792103" y="2522235"/>
                </a:lnTo>
                <a:lnTo>
                  <a:pt x="0" y="2522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55822" y="3091905"/>
            <a:ext cx="8756645" cy="5823169"/>
          </a:xfrm>
          <a:custGeom>
            <a:avLst/>
            <a:gdLst/>
            <a:ahLst/>
            <a:cxnLst/>
            <a:rect r="r" b="b" t="t" l="l"/>
            <a:pathLst>
              <a:path h="5823169" w="8756645">
                <a:moveTo>
                  <a:pt x="0" y="0"/>
                </a:moveTo>
                <a:lnTo>
                  <a:pt x="8756645" y="0"/>
                </a:lnTo>
                <a:lnTo>
                  <a:pt x="8756645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73334" y="1040488"/>
            <a:ext cx="10207223" cy="221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Most reviewed books this decade (so far!)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02063" y="2900288"/>
            <a:ext cx="3283874" cy="4092904"/>
            <a:chOff x="0" y="0"/>
            <a:chExt cx="1006794" cy="1254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6794" cy="1254833"/>
            </a:xfrm>
            <a:custGeom>
              <a:avLst/>
              <a:gdLst/>
              <a:ahLst/>
              <a:cxnLst/>
              <a:rect r="r" b="b" t="t" l="l"/>
              <a:pathLst>
                <a:path h="1254833" w="1006794">
                  <a:moveTo>
                    <a:pt x="25933" y="0"/>
                  </a:moveTo>
                  <a:lnTo>
                    <a:pt x="980861" y="0"/>
                  </a:lnTo>
                  <a:cubicBezTo>
                    <a:pt x="987739" y="0"/>
                    <a:pt x="994335" y="2732"/>
                    <a:pt x="999198" y="7596"/>
                  </a:cubicBezTo>
                  <a:cubicBezTo>
                    <a:pt x="1004062" y="12459"/>
                    <a:pt x="1006794" y="19055"/>
                    <a:pt x="1006794" y="25933"/>
                  </a:cubicBezTo>
                  <a:lnTo>
                    <a:pt x="1006794" y="1228899"/>
                  </a:lnTo>
                  <a:cubicBezTo>
                    <a:pt x="1006794" y="1243222"/>
                    <a:pt x="995183" y="1254833"/>
                    <a:pt x="980861" y="1254833"/>
                  </a:cubicBezTo>
                  <a:lnTo>
                    <a:pt x="25933" y="1254833"/>
                  </a:lnTo>
                  <a:cubicBezTo>
                    <a:pt x="11611" y="1254833"/>
                    <a:pt x="0" y="1243222"/>
                    <a:pt x="0" y="1228899"/>
                  </a:cubicBezTo>
                  <a:lnTo>
                    <a:pt x="0" y="25933"/>
                  </a:lnTo>
                  <a:cubicBezTo>
                    <a:pt x="0" y="19055"/>
                    <a:pt x="2732" y="12459"/>
                    <a:pt x="7596" y="7596"/>
                  </a:cubicBezTo>
                  <a:cubicBezTo>
                    <a:pt x="12459" y="2732"/>
                    <a:pt x="19055" y="0"/>
                    <a:pt x="25933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06794" cy="130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0"/>
                </a:lnSpc>
              </a:pPr>
            </a:p>
            <a:p>
              <a:pPr algn="ctr">
                <a:lnSpc>
                  <a:spcPts val="2930"/>
                </a:lnSpc>
              </a:pPr>
            </a:p>
            <a:p>
              <a:pPr algn="ctr">
                <a:lnSpc>
                  <a:spcPts val="2930"/>
                </a:lnSpc>
              </a:pPr>
            </a:p>
            <a:p>
              <a:pPr algn="ctr">
                <a:lnSpc>
                  <a:spcPts val="2930"/>
                </a:lnSpc>
              </a:pPr>
              <a:r>
                <a:rPr lang="en-US" sz="209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It would have been better if I was able to make better use of the genres of the books.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69011" y="2827201"/>
            <a:ext cx="1066105" cy="10661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409955" y="3104781"/>
            <a:ext cx="1468090" cy="1577050"/>
          </a:xfrm>
          <a:custGeom>
            <a:avLst/>
            <a:gdLst/>
            <a:ahLst/>
            <a:cxnLst/>
            <a:rect r="r" b="b" t="t" l="l"/>
            <a:pathLst>
              <a:path h="1577050" w="1468090">
                <a:moveTo>
                  <a:pt x="0" y="0"/>
                </a:moveTo>
                <a:lnTo>
                  <a:pt x="1468090" y="0"/>
                </a:lnTo>
                <a:lnTo>
                  <a:pt x="1468090" y="1577050"/>
                </a:lnTo>
                <a:lnTo>
                  <a:pt x="0" y="1577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154839" y="5483634"/>
            <a:ext cx="6367078" cy="5335932"/>
          </a:xfrm>
          <a:custGeom>
            <a:avLst/>
            <a:gdLst/>
            <a:ahLst/>
            <a:cxnLst/>
            <a:rect r="r" b="b" t="t" l="l"/>
            <a:pathLst>
              <a:path h="5335932" w="6367078">
                <a:moveTo>
                  <a:pt x="0" y="0"/>
                </a:moveTo>
                <a:lnTo>
                  <a:pt x="6367078" y="0"/>
                </a:lnTo>
                <a:lnTo>
                  <a:pt x="6367078" y="5335932"/>
                </a:lnTo>
                <a:lnTo>
                  <a:pt x="0" y="5335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76256" y="7189952"/>
            <a:ext cx="5261408" cy="3309904"/>
          </a:xfrm>
          <a:custGeom>
            <a:avLst/>
            <a:gdLst/>
            <a:ahLst/>
            <a:cxnLst/>
            <a:rect r="r" b="b" t="t" l="l"/>
            <a:pathLst>
              <a:path h="3309904" w="5261408">
                <a:moveTo>
                  <a:pt x="0" y="0"/>
                </a:moveTo>
                <a:lnTo>
                  <a:pt x="5261408" y="0"/>
                </a:lnTo>
                <a:lnTo>
                  <a:pt x="5261408" y="3309904"/>
                </a:lnTo>
                <a:lnTo>
                  <a:pt x="0" y="33099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48747" y="1219539"/>
            <a:ext cx="5990506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Conclusions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83236" y="3026066"/>
            <a:ext cx="999650" cy="78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96"/>
              </a:lnSpc>
              <a:spcBef>
                <a:spcPct val="0"/>
              </a:spcBef>
            </a:pPr>
            <a:r>
              <a:rPr lang="en-US" sz="4712">
                <a:solidFill>
                  <a:srgbClr val="FFFFFF"/>
                </a:solidFill>
                <a:latin typeface="Carelia"/>
                <a:ea typeface="Carelia"/>
                <a:cs typeface="Carelia"/>
                <a:sym typeface="Carelia"/>
              </a:rPr>
              <a:t>01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75654" y="5143500"/>
            <a:ext cx="9448343" cy="5616757"/>
          </a:xfrm>
          <a:custGeom>
            <a:avLst/>
            <a:gdLst/>
            <a:ahLst/>
            <a:cxnLst/>
            <a:rect r="r" b="b" t="t" l="l"/>
            <a:pathLst>
              <a:path h="5616757" w="9448343">
                <a:moveTo>
                  <a:pt x="0" y="0"/>
                </a:moveTo>
                <a:lnTo>
                  <a:pt x="9448342" y="0"/>
                </a:lnTo>
                <a:lnTo>
                  <a:pt x="9448342" y="5616757"/>
                </a:lnTo>
                <a:lnTo>
                  <a:pt x="0" y="5616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00634" y="5428244"/>
            <a:ext cx="8436357" cy="5844796"/>
          </a:xfrm>
          <a:custGeom>
            <a:avLst/>
            <a:gdLst/>
            <a:ahLst/>
            <a:cxnLst/>
            <a:rect r="r" b="b" t="t" l="l"/>
            <a:pathLst>
              <a:path h="5844796" w="8436357">
                <a:moveTo>
                  <a:pt x="0" y="0"/>
                </a:moveTo>
                <a:lnTo>
                  <a:pt x="8436357" y="0"/>
                </a:lnTo>
                <a:lnTo>
                  <a:pt x="8436357" y="5844796"/>
                </a:lnTo>
                <a:lnTo>
                  <a:pt x="0" y="5844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83456" y="2365012"/>
            <a:ext cx="13321088" cy="365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056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Thanks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DAGsgYwEjAA</dc:identifier>
  <dcterms:modified xsi:type="dcterms:W3CDTF">2011-08-01T06:04:30Z</dcterms:modified>
  <cp:revision>1</cp:revision>
  <dc:title>Goodreads Presentation</dc:title>
</cp:coreProperties>
</file>