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38CB0B-5DAD-464E-BE36-4A7697DB995A}">
          <p14:sldIdLst>
            <p14:sldId id="256"/>
            <p14:sldId id="257"/>
            <p14:sldId id="258"/>
            <p14:sldId id="259"/>
            <p14:sldId id="260"/>
            <p14:sldId id="261"/>
            <p14:sldId id="263"/>
            <p14:sldId id="264"/>
            <p14:sldId id="265"/>
          </p14:sldIdLst>
        </p14:section>
        <p14:section name="Untitled Section" id="{E69038F2-464E-4B44-BA99-27A3D4DC8A25}">
          <p14:sldIdLst>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48" y="10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10/8/2023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618261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10/8/2023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874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10/8/2023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336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10/8/2023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504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10/8/2023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3156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10/8/2023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8316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10/8/2023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448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10/8/2023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54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10/8/2023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6321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10/8/2023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87672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10/8/2023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27283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10/8/2023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50343111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A group of characters with scary faces&#10;&#10;Description automatically generated">
            <a:extLst>
              <a:ext uri="{FF2B5EF4-FFF2-40B4-BE49-F238E27FC236}">
                <a16:creationId xmlns:a16="http://schemas.microsoft.com/office/drawing/2014/main" id="{8A0A2173-C191-0722-F51A-C9EAD9430878}"/>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b="8925"/>
          <a:stretch/>
        </p:blipFill>
        <p:spPr>
          <a:xfrm>
            <a:off x="0" y="0"/>
            <a:ext cx="12192000" cy="6858000"/>
          </a:xfrm>
          <a:prstGeom prst="rect">
            <a:avLst/>
          </a:prstGeom>
        </p:spPr>
      </p:pic>
      <p:sp>
        <p:nvSpPr>
          <p:cNvPr id="2" name="Title 1">
            <a:extLst>
              <a:ext uri="{FF2B5EF4-FFF2-40B4-BE49-F238E27FC236}">
                <a16:creationId xmlns:a16="http://schemas.microsoft.com/office/drawing/2014/main" id="{B36DF990-3E60-FF5B-F71D-B3DEB0C9B618}"/>
              </a:ext>
            </a:extLst>
          </p:cNvPr>
          <p:cNvSpPr>
            <a:spLocks noGrp="1"/>
          </p:cNvSpPr>
          <p:nvPr>
            <p:ph type="ctrTitle"/>
          </p:nvPr>
        </p:nvSpPr>
        <p:spPr>
          <a:xfrm>
            <a:off x="838200" y="740211"/>
            <a:ext cx="7530685" cy="3163864"/>
          </a:xfrm>
        </p:spPr>
        <p:txBody>
          <a:bodyPr>
            <a:normAutofit/>
          </a:bodyPr>
          <a:lstStyle/>
          <a:p>
            <a:pPr algn="l"/>
            <a:r>
              <a:rPr lang="en-US" sz="5200" dirty="0">
                <a:solidFill>
                  <a:srgbClr val="FFFFFF"/>
                </a:solidFill>
              </a:rPr>
              <a:t>Horror Movies</a:t>
            </a:r>
          </a:p>
        </p:txBody>
      </p:sp>
      <p:sp>
        <p:nvSpPr>
          <p:cNvPr id="3" name="Subtitle 2">
            <a:extLst>
              <a:ext uri="{FF2B5EF4-FFF2-40B4-BE49-F238E27FC236}">
                <a16:creationId xmlns:a16="http://schemas.microsoft.com/office/drawing/2014/main" id="{FF39C243-F2AC-DC39-F36D-6402CE39228A}"/>
              </a:ext>
            </a:extLst>
          </p:cNvPr>
          <p:cNvSpPr>
            <a:spLocks noGrp="1"/>
          </p:cNvSpPr>
          <p:nvPr>
            <p:ph type="subTitle" idx="1"/>
          </p:nvPr>
        </p:nvSpPr>
        <p:spPr>
          <a:xfrm>
            <a:off x="838200" y="4074515"/>
            <a:ext cx="7583133" cy="1279124"/>
          </a:xfrm>
          <a:noFill/>
        </p:spPr>
        <p:txBody>
          <a:bodyPr>
            <a:normAutofit/>
          </a:bodyPr>
          <a:lstStyle/>
          <a:p>
            <a:pPr algn="l"/>
            <a:r>
              <a:rPr lang="en-US" sz="2200" dirty="0">
                <a:solidFill>
                  <a:srgbClr val="FFFFFF"/>
                </a:solidFill>
              </a:rPr>
              <a:t>Genre research</a:t>
            </a:r>
          </a:p>
          <a:p>
            <a:pPr algn="l"/>
            <a:endParaRPr lang="en-US" sz="2200" dirty="0">
              <a:solidFill>
                <a:srgbClr val="FFFFFF"/>
              </a:solidFill>
            </a:endParaRPr>
          </a:p>
        </p:txBody>
      </p:sp>
    </p:spTree>
    <p:extLst>
      <p:ext uri="{BB962C8B-B14F-4D97-AF65-F5344CB8AC3E}">
        <p14:creationId xmlns:p14="http://schemas.microsoft.com/office/powerpoint/2010/main" val="1777471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Close-up of hopscotch on a sidewalk">
            <a:extLst>
              <a:ext uri="{FF2B5EF4-FFF2-40B4-BE49-F238E27FC236}">
                <a16:creationId xmlns:a16="http://schemas.microsoft.com/office/drawing/2014/main" id="{4E3E27F8-C7B6-EC3E-9DCE-02535C584EFA}"/>
              </a:ext>
            </a:extLst>
          </p:cNvPr>
          <p:cNvPicPr>
            <a:picLocks noChangeAspect="1"/>
          </p:cNvPicPr>
          <p:nvPr/>
        </p:nvPicPr>
        <p:blipFill rotWithShape="1">
          <a:blip r:embed="rId3">
            <a:alphaModFix/>
          </a:blip>
          <a:srcRect t="7097" b="8634"/>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0600" y="-533400"/>
            <a:ext cx="6858000" cy="79248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64D0B7-5B13-AC34-02A6-ECB8C392C8D5}"/>
              </a:ext>
            </a:extLst>
          </p:cNvPr>
          <p:cNvSpPr>
            <a:spLocks noGrp="1"/>
          </p:cNvSpPr>
          <p:nvPr>
            <p:ph type="title"/>
          </p:nvPr>
        </p:nvSpPr>
        <p:spPr>
          <a:xfrm>
            <a:off x="6775178" y="565846"/>
            <a:ext cx="4958128" cy="3755144"/>
          </a:xfrm>
        </p:spPr>
        <p:txBody>
          <a:bodyPr vert="horz" lIns="91440" tIns="45720" rIns="91440" bIns="45720" rtlCol="0" anchor="b">
            <a:normAutofit/>
          </a:bodyPr>
          <a:lstStyle/>
          <a:p>
            <a:r>
              <a:rPr lang="en-US">
                <a:solidFill>
                  <a:srgbClr val="FFFFFF"/>
                </a:solidFill>
              </a:rPr>
              <a:t>THE END</a:t>
            </a:r>
          </a:p>
        </p:txBody>
      </p:sp>
    </p:spTree>
    <p:extLst>
      <p:ext uri="{BB962C8B-B14F-4D97-AF65-F5344CB8AC3E}">
        <p14:creationId xmlns:p14="http://schemas.microsoft.com/office/powerpoint/2010/main" val="261436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5" name="Picture 14">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6" name="Picture 15">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CF1A1DBE-0551-BE2B-0658-C6EEA34F8DED}"/>
              </a:ext>
            </a:extLst>
          </p:cNvPr>
          <p:cNvSpPr>
            <a:spLocks noGrp="1"/>
          </p:cNvSpPr>
          <p:nvPr>
            <p:ph type="title"/>
          </p:nvPr>
        </p:nvSpPr>
        <p:spPr>
          <a:xfrm>
            <a:off x="838200" y="461339"/>
            <a:ext cx="10606072" cy="1900861"/>
          </a:xfrm>
        </p:spPr>
        <p:txBody>
          <a:bodyPr>
            <a:normAutofit/>
          </a:bodyPr>
          <a:lstStyle/>
          <a:p>
            <a:r>
              <a:rPr lang="en-US">
                <a:solidFill>
                  <a:srgbClr val="FFFFFF"/>
                </a:solidFill>
              </a:rPr>
              <a:t>Horror</a:t>
            </a:r>
          </a:p>
        </p:txBody>
      </p:sp>
      <p:sp>
        <p:nvSpPr>
          <p:cNvPr id="3" name="Content Placeholder 2">
            <a:extLst>
              <a:ext uri="{FF2B5EF4-FFF2-40B4-BE49-F238E27FC236}">
                <a16:creationId xmlns:a16="http://schemas.microsoft.com/office/drawing/2014/main" id="{D63F82E9-8978-204E-E895-EDBE03AF6087}"/>
              </a:ext>
            </a:extLst>
          </p:cNvPr>
          <p:cNvSpPr>
            <a:spLocks noGrp="1"/>
          </p:cNvSpPr>
          <p:nvPr>
            <p:ph idx="1"/>
          </p:nvPr>
        </p:nvSpPr>
        <p:spPr>
          <a:xfrm>
            <a:off x="838200" y="2743200"/>
            <a:ext cx="4647901" cy="3271413"/>
          </a:xfrm>
        </p:spPr>
        <p:txBody>
          <a:bodyPr>
            <a:normAutofit/>
          </a:bodyPr>
          <a:lstStyle/>
          <a:p>
            <a:pPr>
              <a:lnSpc>
                <a:spcPct val="100000"/>
              </a:lnSpc>
            </a:pPr>
            <a:r>
              <a:rPr lang="en-US" sz="1800">
                <a:solidFill>
                  <a:srgbClr val="FFFFFF"/>
                </a:solidFill>
              </a:rPr>
              <a:t>The horror gene aimed at either scaring the audience, and making them feel afraid, frightened and startling the viewer. The plot usually consists of either some sort of supernatural/unexplained force coming into our world, like ghosts, zombies, monsters and creatures. Sometimes fantasy sometimes overlaps into horror, but only in certain elements. Also normally blood and gore are evolved in many ways.</a:t>
            </a:r>
          </a:p>
        </p:txBody>
      </p:sp>
      <p:pic>
        <p:nvPicPr>
          <p:cNvPr id="5" name="Picture 4" descr="A house in the water">
            <a:extLst>
              <a:ext uri="{FF2B5EF4-FFF2-40B4-BE49-F238E27FC236}">
                <a16:creationId xmlns:a16="http://schemas.microsoft.com/office/drawing/2014/main" id="{9F4AF6A7-5D86-C218-2611-FA1B9257C388}"/>
              </a:ext>
            </a:extLst>
          </p:cNvPr>
          <p:cNvPicPr>
            <a:picLocks noChangeAspect="1"/>
          </p:cNvPicPr>
          <p:nvPr/>
        </p:nvPicPr>
        <p:blipFill rotWithShape="1">
          <a:blip r:embed="rId3">
            <a:extLst>
              <a:ext uri="{28A0092B-C50C-407E-A947-70E740481C1C}">
                <a14:useLocalDpi xmlns:a14="http://schemas.microsoft.com/office/drawing/2010/main" val="0"/>
              </a:ext>
            </a:extLst>
          </a:blip>
          <a:srcRect r="11643" b="-1"/>
          <a:stretch/>
        </p:blipFill>
        <p:spPr>
          <a:xfrm>
            <a:off x="6626806" y="1785257"/>
            <a:ext cx="4817466" cy="4229355"/>
          </a:xfrm>
          <a:prstGeom prst="rect">
            <a:avLst/>
          </a:prstGeom>
        </p:spPr>
      </p:pic>
    </p:spTree>
    <p:extLst>
      <p:ext uri="{BB962C8B-B14F-4D97-AF65-F5344CB8AC3E}">
        <p14:creationId xmlns:p14="http://schemas.microsoft.com/office/powerpoint/2010/main" val="283223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5" name="Picture 14">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6" name="Picture 15">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0304A378-DDC9-0534-B6C4-5081BF7B48B2}"/>
              </a:ext>
            </a:extLst>
          </p:cNvPr>
          <p:cNvSpPr>
            <a:spLocks noGrp="1"/>
          </p:cNvSpPr>
          <p:nvPr>
            <p:ph type="title"/>
          </p:nvPr>
        </p:nvSpPr>
        <p:spPr>
          <a:xfrm>
            <a:off x="838200" y="461339"/>
            <a:ext cx="10606072" cy="1900861"/>
          </a:xfrm>
        </p:spPr>
        <p:txBody>
          <a:bodyPr>
            <a:normAutofit/>
          </a:bodyPr>
          <a:lstStyle/>
          <a:p>
            <a:r>
              <a:rPr lang="en-US">
                <a:solidFill>
                  <a:srgbClr val="FFFFFF"/>
                </a:solidFill>
              </a:rPr>
              <a:t>Location</a:t>
            </a:r>
          </a:p>
        </p:txBody>
      </p:sp>
      <p:sp>
        <p:nvSpPr>
          <p:cNvPr id="3" name="Content Placeholder 2">
            <a:extLst>
              <a:ext uri="{FF2B5EF4-FFF2-40B4-BE49-F238E27FC236}">
                <a16:creationId xmlns:a16="http://schemas.microsoft.com/office/drawing/2014/main" id="{284233F9-6727-692B-F0C4-106E393246DB}"/>
              </a:ext>
            </a:extLst>
          </p:cNvPr>
          <p:cNvSpPr>
            <a:spLocks noGrp="1"/>
          </p:cNvSpPr>
          <p:nvPr>
            <p:ph idx="1"/>
          </p:nvPr>
        </p:nvSpPr>
        <p:spPr>
          <a:xfrm>
            <a:off x="838200" y="2743200"/>
            <a:ext cx="4647901" cy="3271413"/>
          </a:xfrm>
        </p:spPr>
        <p:txBody>
          <a:bodyPr>
            <a:normAutofit/>
          </a:bodyPr>
          <a:lstStyle/>
          <a:p>
            <a:r>
              <a:rPr lang="en-US" sz="1800">
                <a:solidFill>
                  <a:srgbClr val="FFFFFF"/>
                </a:solidFill>
              </a:rPr>
              <a:t>Horror locations often take place in isolated dark/spooky areas, like graveyards, old houses, forests,castles. The locations are normally filmed in the dark or in very low lighting, and most locations will be some sort of place that would frighten you, or you would stay away from.</a:t>
            </a:r>
          </a:p>
        </p:txBody>
      </p:sp>
      <p:pic>
        <p:nvPicPr>
          <p:cNvPr id="5" name="Picture 4">
            <a:extLst>
              <a:ext uri="{FF2B5EF4-FFF2-40B4-BE49-F238E27FC236}">
                <a16:creationId xmlns:a16="http://schemas.microsoft.com/office/drawing/2014/main" id="{1F327312-6EE6-58A6-35AB-9E1A248259EF}"/>
              </a:ext>
            </a:extLst>
          </p:cNvPr>
          <p:cNvPicPr>
            <a:picLocks noChangeAspect="1"/>
          </p:cNvPicPr>
          <p:nvPr/>
        </p:nvPicPr>
        <p:blipFill>
          <a:blip r:embed="rId3">
            <a:extLst>
              <a:ext uri="{28A0092B-C50C-407E-A947-70E740481C1C}">
                <a14:useLocalDpi xmlns:a14="http://schemas.microsoft.com/office/drawing/2010/main" val="0"/>
              </a:ext>
            </a:extLst>
          </a:blip>
          <a:srcRect l="15440" r="15440"/>
          <a:stretch/>
        </p:blipFill>
        <p:spPr>
          <a:xfrm>
            <a:off x="6626806" y="1393371"/>
            <a:ext cx="4817466" cy="4621241"/>
          </a:xfrm>
          <a:prstGeom prst="rect">
            <a:avLst/>
          </a:prstGeom>
        </p:spPr>
      </p:pic>
    </p:spTree>
    <p:extLst>
      <p:ext uri="{BB962C8B-B14F-4D97-AF65-F5344CB8AC3E}">
        <p14:creationId xmlns:p14="http://schemas.microsoft.com/office/powerpoint/2010/main" val="125443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5" name="Picture 14">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6" name="Picture 15">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599F2B25-A02D-C7E0-955A-316623A3D601}"/>
              </a:ext>
            </a:extLst>
          </p:cNvPr>
          <p:cNvSpPr>
            <a:spLocks noGrp="1"/>
          </p:cNvSpPr>
          <p:nvPr>
            <p:ph type="title"/>
          </p:nvPr>
        </p:nvSpPr>
        <p:spPr>
          <a:xfrm>
            <a:off x="838200" y="461339"/>
            <a:ext cx="10606072" cy="1900861"/>
          </a:xfrm>
        </p:spPr>
        <p:txBody>
          <a:bodyPr>
            <a:normAutofit/>
          </a:bodyPr>
          <a:lstStyle/>
          <a:p>
            <a:r>
              <a:rPr lang="en-US">
                <a:solidFill>
                  <a:srgbClr val="FFFFFF"/>
                </a:solidFill>
              </a:rPr>
              <a:t>Characters</a:t>
            </a:r>
          </a:p>
        </p:txBody>
      </p:sp>
      <p:sp>
        <p:nvSpPr>
          <p:cNvPr id="3" name="Content Placeholder 2">
            <a:extLst>
              <a:ext uri="{FF2B5EF4-FFF2-40B4-BE49-F238E27FC236}">
                <a16:creationId xmlns:a16="http://schemas.microsoft.com/office/drawing/2014/main" id="{17918034-DD2C-A4FF-8ED0-808C37C1DF87}"/>
              </a:ext>
            </a:extLst>
          </p:cNvPr>
          <p:cNvSpPr>
            <a:spLocks noGrp="1"/>
          </p:cNvSpPr>
          <p:nvPr>
            <p:ph idx="1"/>
          </p:nvPr>
        </p:nvSpPr>
        <p:spPr>
          <a:xfrm>
            <a:off x="838200" y="2743200"/>
            <a:ext cx="4647901" cy="3271413"/>
          </a:xfrm>
        </p:spPr>
        <p:txBody>
          <a:bodyPr>
            <a:normAutofit/>
          </a:bodyPr>
          <a:lstStyle/>
          <a:p>
            <a:r>
              <a:rPr lang="en-US" sz="1800" dirty="0">
                <a:solidFill>
                  <a:srgbClr val="FFFFFF"/>
                </a:solidFill>
              </a:rPr>
              <a:t>Normally in most horror films involve one or more evil enemy character, and one main protagonist that is either stalked, or a group of victims that slowly get picked off one by one until one survivor either gets away, or defeats the evil.</a:t>
            </a:r>
          </a:p>
        </p:txBody>
      </p:sp>
      <p:pic>
        <p:nvPicPr>
          <p:cNvPr id="5" name="Picture 4" descr="A collage of a group of people with scary faces&#10;&#10;Description automatically generated">
            <a:extLst>
              <a:ext uri="{FF2B5EF4-FFF2-40B4-BE49-F238E27FC236}">
                <a16:creationId xmlns:a16="http://schemas.microsoft.com/office/drawing/2014/main" id="{BC23D76B-5096-28FA-A8C8-FAB04B93480A}"/>
              </a:ext>
            </a:extLst>
          </p:cNvPr>
          <p:cNvPicPr>
            <a:picLocks noChangeAspect="1"/>
          </p:cNvPicPr>
          <p:nvPr/>
        </p:nvPicPr>
        <p:blipFill rotWithShape="1">
          <a:blip r:embed="rId3">
            <a:extLst>
              <a:ext uri="{28A0092B-C50C-407E-A947-70E740481C1C}">
                <a14:useLocalDpi xmlns:a14="http://schemas.microsoft.com/office/drawing/2010/main" val="0"/>
              </a:ext>
            </a:extLst>
          </a:blip>
          <a:srcRect l="11658" r="9677" b="2"/>
          <a:stretch/>
        </p:blipFill>
        <p:spPr>
          <a:xfrm>
            <a:off x="6626805" y="2362201"/>
            <a:ext cx="5135399" cy="3893456"/>
          </a:xfrm>
          <a:prstGeom prst="rect">
            <a:avLst/>
          </a:prstGeom>
        </p:spPr>
      </p:pic>
    </p:spTree>
    <p:extLst>
      <p:ext uri="{BB962C8B-B14F-4D97-AF65-F5344CB8AC3E}">
        <p14:creationId xmlns:p14="http://schemas.microsoft.com/office/powerpoint/2010/main" val="354308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13" name="Picture 12">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CACEE78B-8D7B-7045-575E-10060CD3C351}"/>
              </a:ext>
            </a:extLst>
          </p:cNvPr>
          <p:cNvSpPr>
            <a:spLocks noGrp="1"/>
          </p:cNvSpPr>
          <p:nvPr>
            <p:ph type="title"/>
          </p:nvPr>
        </p:nvSpPr>
        <p:spPr>
          <a:xfrm>
            <a:off x="838200" y="559813"/>
            <a:ext cx="6858000" cy="1664573"/>
          </a:xfrm>
        </p:spPr>
        <p:txBody>
          <a:bodyPr>
            <a:normAutofit/>
          </a:bodyPr>
          <a:lstStyle/>
          <a:p>
            <a:pPr algn="ctr"/>
            <a:r>
              <a:rPr lang="en-US" dirty="0">
                <a:solidFill>
                  <a:srgbClr val="FFFFFF"/>
                </a:solidFill>
              </a:rPr>
              <a:t>Filming style</a:t>
            </a:r>
          </a:p>
        </p:txBody>
      </p:sp>
      <p:sp>
        <p:nvSpPr>
          <p:cNvPr id="3" name="Content Placeholder 2">
            <a:extLst>
              <a:ext uri="{FF2B5EF4-FFF2-40B4-BE49-F238E27FC236}">
                <a16:creationId xmlns:a16="http://schemas.microsoft.com/office/drawing/2014/main" id="{436DC4B9-383C-16A9-FBB1-E18E0F4320ED}"/>
              </a:ext>
            </a:extLst>
          </p:cNvPr>
          <p:cNvSpPr>
            <a:spLocks noGrp="1"/>
          </p:cNvSpPr>
          <p:nvPr>
            <p:ph idx="1"/>
          </p:nvPr>
        </p:nvSpPr>
        <p:spPr>
          <a:xfrm>
            <a:off x="838200" y="2384474"/>
            <a:ext cx="6857558" cy="3728613"/>
          </a:xfrm>
        </p:spPr>
        <p:txBody>
          <a:bodyPr>
            <a:normAutofit/>
          </a:bodyPr>
          <a:lstStyle/>
          <a:p>
            <a:r>
              <a:rPr lang="en-US" sz="1800" dirty="0">
                <a:solidFill>
                  <a:srgbClr val="FFFFFF"/>
                </a:solidFill>
              </a:rPr>
              <a:t>In horror films cameras are normally focused on allot of close ups of the victims faces, lots of slow moments to build suspense then fast editing when the action is happening. Tracking shots and location shots to set the tone and atmosphere.</a:t>
            </a:r>
          </a:p>
        </p:txBody>
      </p:sp>
    </p:spTree>
    <p:extLst>
      <p:ext uri="{BB962C8B-B14F-4D97-AF65-F5344CB8AC3E}">
        <p14:creationId xmlns:p14="http://schemas.microsoft.com/office/powerpoint/2010/main" val="2287200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0C0D-7C0A-8D9E-5CC6-B48582C293BC}"/>
              </a:ext>
            </a:extLst>
          </p:cNvPr>
          <p:cNvSpPr>
            <a:spLocks noGrp="1"/>
          </p:cNvSpPr>
          <p:nvPr>
            <p:ph type="title"/>
          </p:nvPr>
        </p:nvSpPr>
        <p:spPr/>
        <p:txBody>
          <a:bodyPr/>
          <a:lstStyle/>
          <a:p>
            <a:pPr algn="ctr"/>
            <a:r>
              <a:rPr lang="en-US" dirty="0"/>
              <a:t>Sound</a:t>
            </a:r>
          </a:p>
        </p:txBody>
      </p:sp>
      <p:sp>
        <p:nvSpPr>
          <p:cNvPr id="3" name="Content Placeholder 2">
            <a:extLst>
              <a:ext uri="{FF2B5EF4-FFF2-40B4-BE49-F238E27FC236}">
                <a16:creationId xmlns:a16="http://schemas.microsoft.com/office/drawing/2014/main" id="{813B3292-F176-0FB7-4C99-12C648BCA23E}"/>
              </a:ext>
            </a:extLst>
          </p:cNvPr>
          <p:cNvSpPr>
            <a:spLocks noGrp="1"/>
          </p:cNvSpPr>
          <p:nvPr>
            <p:ph idx="1"/>
          </p:nvPr>
        </p:nvSpPr>
        <p:spPr/>
        <p:txBody>
          <a:bodyPr/>
          <a:lstStyle/>
          <a:p>
            <a:r>
              <a:rPr lang="en-US" dirty="0"/>
              <a:t>The none </a:t>
            </a:r>
            <a:r>
              <a:rPr lang="en-US" dirty="0" err="1"/>
              <a:t>diegetics</a:t>
            </a:r>
            <a:r>
              <a:rPr lang="en-US" dirty="0"/>
              <a:t> sound in horror films is normally very quiet and atmospheric to start off with, and then slowly builds up the suspense and then really gets loud and tense in chase scenes or encounters with the villain.</a:t>
            </a:r>
          </a:p>
          <a:p>
            <a:r>
              <a:rPr lang="en-US" dirty="0"/>
              <a:t>Diegetic sound is normally screams, breathing and other sound effects associated with the main character.</a:t>
            </a:r>
          </a:p>
        </p:txBody>
      </p:sp>
    </p:spTree>
    <p:extLst>
      <p:ext uri="{BB962C8B-B14F-4D97-AF65-F5344CB8AC3E}">
        <p14:creationId xmlns:p14="http://schemas.microsoft.com/office/powerpoint/2010/main" val="353889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56932E6-5BA9-4C85-82EA-A307011BB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62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971566D-C45A-D7FC-824A-429EA779080C}"/>
              </a:ext>
            </a:extLst>
          </p:cNvPr>
          <p:cNvSpPr>
            <a:spLocks noGrp="1"/>
          </p:cNvSpPr>
          <p:nvPr>
            <p:ph type="title"/>
          </p:nvPr>
        </p:nvSpPr>
        <p:spPr>
          <a:xfrm>
            <a:off x="1198182" y="381000"/>
            <a:ext cx="10003218" cy="1600124"/>
          </a:xfrm>
        </p:spPr>
        <p:txBody>
          <a:bodyPr>
            <a:normAutofit/>
          </a:bodyPr>
          <a:lstStyle/>
          <a:p>
            <a:r>
              <a:rPr lang="en-US" dirty="0">
                <a:solidFill>
                  <a:srgbClr val="FFFFFF"/>
                </a:solidFill>
              </a:rPr>
              <a:t>Data statistics description</a:t>
            </a:r>
          </a:p>
        </p:txBody>
      </p:sp>
      <p:graphicFrame>
        <p:nvGraphicFramePr>
          <p:cNvPr id="4" name="Content Placeholder 3">
            <a:extLst>
              <a:ext uri="{FF2B5EF4-FFF2-40B4-BE49-F238E27FC236}">
                <a16:creationId xmlns:a16="http://schemas.microsoft.com/office/drawing/2014/main" id="{4C54045A-7D10-53A9-B660-9BDF654CF09F}"/>
              </a:ext>
            </a:extLst>
          </p:cNvPr>
          <p:cNvGraphicFramePr>
            <a:graphicFrameLocks noGrp="1"/>
          </p:cNvGraphicFramePr>
          <p:nvPr>
            <p:ph idx="1"/>
            <p:extLst>
              <p:ext uri="{D42A27DB-BD31-4B8C-83A1-F6EECF244321}">
                <p14:modId xmlns:p14="http://schemas.microsoft.com/office/powerpoint/2010/main" val="1595578136"/>
              </p:ext>
            </p:extLst>
          </p:nvPr>
        </p:nvGraphicFramePr>
        <p:xfrm>
          <a:off x="838200" y="2723079"/>
          <a:ext cx="9389814" cy="3245412"/>
        </p:xfrm>
        <a:graphic>
          <a:graphicData uri="http://schemas.openxmlformats.org/drawingml/2006/table">
            <a:tbl>
              <a:tblPr firstRow="1" bandRow="1">
                <a:noFill/>
              </a:tblPr>
              <a:tblGrid>
                <a:gridCol w="945910">
                  <a:extLst>
                    <a:ext uri="{9D8B030D-6E8A-4147-A177-3AD203B41FA5}">
                      <a16:colId xmlns:a16="http://schemas.microsoft.com/office/drawing/2014/main" val="2536257609"/>
                    </a:ext>
                  </a:extLst>
                </a:gridCol>
                <a:gridCol w="1266232">
                  <a:extLst>
                    <a:ext uri="{9D8B030D-6E8A-4147-A177-3AD203B41FA5}">
                      <a16:colId xmlns:a16="http://schemas.microsoft.com/office/drawing/2014/main" val="320203778"/>
                    </a:ext>
                  </a:extLst>
                </a:gridCol>
                <a:gridCol w="1327174">
                  <a:extLst>
                    <a:ext uri="{9D8B030D-6E8A-4147-A177-3AD203B41FA5}">
                      <a16:colId xmlns:a16="http://schemas.microsoft.com/office/drawing/2014/main" val="2886967017"/>
                    </a:ext>
                  </a:extLst>
                </a:gridCol>
                <a:gridCol w="1544206">
                  <a:extLst>
                    <a:ext uri="{9D8B030D-6E8A-4147-A177-3AD203B41FA5}">
                      <a16:colId xmlns:a16="http://schemas.microsoft.com/office/drawing/2014/main" val="503694555"/>
                    </a:ext>
                  </a:extLst>
                </a:gridCol>
                <a:gridCol w="995380">
                  <a:extLst>
                    <a:ext uri="{9D8B030D-6E8A-4147-A177-3AD203B41FA5}">
                      <a16:colId xmlns:a16="http://schemas.microsoft.com/office/drawing/2014/main" val="418856465"/>
                    </a:ext>
                  </a:extLst>
                </a:gridCol>
                <a:gridCol w="1125790">
                  <a:extLst>
                    <a:ext uri="{9D8B030D-6E8A-4147-A177-3AD203B41FA5}">
                      <a16:colId xmlns:a16="http://schemas.microsoft.com/office/drawing/2014/main" val="255010987"/>
                    </a:ext>
                  </a:extLst>
                </a:gridCol>
                <a:gridCol w="1209805">
                  <a:extLst>
                    <a:ext uri="{9D8B030D-6E8A-4147-A177-3AD203B41FA5}">
                      <a16:colId xmlns:a16="http://schemas.microsoft.com/office/drawing/2014/main" val="847489533"/>
                    </a:ext>
                  </a:extLst>
                </a:gridCol>
                <a:gridCol w="975317">
                  <a:extLst>
                    <a:ext uri="{9D8B030D-6E8A-4147-A177-3AD203B41FA5}">
                      <a16:colId xmlns:a16="http://schemas.microsoft.com/office/drawing/2014/main" val="3762301248"/>
                    </a:ext>
                  </a:extLst>
                </a:gridCol>
              </a:tblGrid>
              <a:tr h="606708">
                <a:tc>
                  <a:txBody>
                    <a:bodyPr/>
                    <a:lstStyle/>
                    <a:p>
                      <a:pPr algn="r" fontAlgn="ctr"/>
                      <a:br>
                        <a:rPr lang="en-US" sz="1400" b="1">
                          <a:solidFill>
                            <a:schemeClr val="tx1">
                              <a:lumMod val="75000"/>
                              <a:lumOff val="25000"/>
                            </a:schemeClr>
                          </a:solidFill>
                          <a:effectLst/>
                        </a:rPr>
                      </a:br>
                      <a:r>
                        <a:rPr lang="en-US" sz="1400" b="1">
                          <a:solidFill>
                            <a:schemeClr val="tx1">
                              <a:lumMod val="75000"/>
                              <a:lumOff val="25000"/>
                            </a:schemeClr>
                          </a:solidFill>
                          <a:effectLst/>
                        </a:rPr>
                        <a:t>id</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popularity</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vote_count</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vote_average</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budget</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runtime</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round/>
                      <a:headEnd type="none" w="med" len="med"/>
                      <a:tailEnd type="none" w="med" len="med"/>
                    </a:lnB>
                    <a:noFill/>
                  </a:tcPr>
                </a:tc>
                <a:tc>
                  <a:txBody>
                    <a:bodyPr/>
                    <a:lstStyle/>
                    <a:p>
                      <a:pPr algn="r" fontAlgn="ctr"/>
                      <a:r>
                        <a:rPr lang="en-US" sz="1400" b="1">
                          <a:solidFill>
                            <a:schemeClr val="tx1">
                              <a:lumMod val="75000"/>
                              <a:lumOff val="25000"/>
                            </a:schemeClr>
                          </a:solidFill>
                          <a:effectLst/>
                        </a:rPr>
                        <a:t>collection</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endParaRPr lang="en-US" sz="1400" b="1">
                        <a:solidFill>
                          <a:schemeClr val="tx1">
                            <a:lumMod val="75000"/>
                            <a:lumOff val="25000"/>
                          </a:schemeClr>
                        </a:solidFill>
                      </a:endParaRPr>
                    </a:p>
                  </a:txBody>
                  <a:tcPr marL="144454" marR="108341" marT="72227" marB="72227">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839717248"/>
                  </a:ext>
                </a:extLst>
              </a:tr>
              <a:tr h="329838">
                <a:tc>
                  <a:txBody>
                    <a:bodyPr/>
                    <a:lstStyle/>
                    <a:p>
                      <a:pPr algn="r" fontAlgn="ctr"/>
                      <a:r>
                        <a:rPr lang="en-US" sz="1000" b="1">
                          <a:solidFill>
                            <a:schemeClr val="tx1">
                              <a:lumMod val="75000"/>
                              <a:lumOff val="25000"/>
                            </a:schemeClr>
                          </a:solidFill>
                          <a:effectLst/>
                        </a:rPr>
                        <a:t>count</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2306.0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587631053"/>
                  </a:ext>
                </a:extLst>
              </a:tr>
              <a:tr h="329838">
                <a:tc>
                  <a:txBody>
                    <a:bodyPr/>
                    <a:lstStyle/>
                    <a:p>
                      <a:pPr algn="r" fontAlgn="ctr"/>
                      <a:r>
                        <a:rPr lang="en-US" sz="1000" b="1">
                          <a:solidFill>
                            <a:schemeClr val="tx1">
                              <a:lumMod val="75000"/>
                              <a:lumOff val="25000"/>
                            </a:schemeClr>
                          </a:solidFill>
                          <a:effectLst/>
                        </a:rPr>
                        <a:t>mean</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445911.0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dirty="0">
                          <a:solidFill>
                            <a:schemeClr val="tx1">
                              <a:lumMod val="75000"/>
                              <a:lumOff val="25000"/>
                            </a:schemeClr>
                          </a:solidFill>
                          <a:effectLst/>
                        </a:rPr>
                        <a:t>1349747.0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62.0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481535.0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157499511"/>
                  </a:ext>
                </a:extLst>
              </a:tr>
              <a:tr h="329838">
                <a:tc>
                  <a:txBody>
                    <a:bodyPr/>
                    <a:lstStyle/>
                    <a:p>
                      <a:pPr algn="r" fontAlgn="ctr"/>
                      <a:r>
                        <a:rPr lang="en-US" sz="1000" b="1">
                          <a:solidFill>
                            <a:schemeClr val="tx1">
                              <a:lumMod val="75000"/>
                              <a:lumOff val="25000"/>
                            </a:schemeClr>
                          </a:solidFill>
                          <a:effectLst/>
                        </a:rPr>
                        <a:t>std</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305745.0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38.0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421.0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14430479.0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41.0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324498.0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10559693"/>
                  </a:ext>
                </a:extLst>
              </a:tr>
              <a:tr h="329838">
                <a:tc>
                  <a:txBody>
                    <a:bodyPr/>
                    <a:lstStyle/>
                    <a:p>
                      <a:pPr algn="r" fontAlgn="ctr"/>
                      <a:r>
                        <a:rPr lang="en-US" sz="1000" b="1">
                          <a:solidFill>
                            <a:schemeClr val="tx1">
                              <a:lumMod val="75000"/>
                              <a:lumOff val="25000"/>
                            </a:schemeClr>
                          </a:solidFill>
                          <a:effectLst/>
                        </a:rPr>
                        <a:t>min</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17.0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656.0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02823052"/>
                  </a:ext>
                </a:extLst>
              </a:tr>
              <a:tr h="329838">
                <a:tc>
                  <a:txBody>
                    <a:bodyPr/>
                    <a:lstStyle/>
                    <a:p>
                      <a:pPr algn="r" fontAlgn="ctr"/>
                      <a:r>
                        <a:rPr lang="en-US" sz="1000" b="1">
                          <a:solidFill>
                            <a:schemeClr val="tx1">
                              <a:lumMod val="75000"/>
                              <a:lumOff val="25000"/>
                            </a:schemeClr>
                          </a:solidFill>
                          <a:effectLst/>
                        </a:rPr>
                        <a:t>25%</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146495.0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14.0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155421.0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262224580"/>
                  </a:ext>
                </a:extLst>
              </a:tr>
              <a:tr h="329838">
                <a:tc>
                  <a:txBody>
                    <a:bodyPr/>
                    <a:lstStyle/>
                    <a:p>
                      <a:pPr algn="r" fontAlgn="ctr"/>
                      <a:r>
                        <a:rPr lang="en-US" sz="1000" b="1">
                          <a:solidFill>
                            <a:schemeClr val="tx1">
                              <a:lumMod val="75000"/>
                              <a:lumOff val="25000"/>
                            </a:schemeClr>
                          </a:solidFill>
                          <a:effectLst/>
                        </a:rPr>
                        <a:t>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426521.0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80.0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471259.0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45530850"/>
                  </a:ext>
                </a:extLst>
              </a:tr>
              <a:tr h="329838">
                <a:tc>
                  <a:txBody>
                    <a:bodyPr/>
                    <a:lstStyle/>
                    <a:p>
                      <a:pPr algn="r" fontAlgn="ctr"/>
                      <a:r>
                        <a:rPr lang="en-US" sz="1000" b="1">
                          <a:solidFill>
                            <a:schemeClr val="tx1">
                              <a:lumMod val="75000"/>
                              <a:lumOff val="25000"/>
                            </a:schemeClr>
                          </a:solidFill>
                          <a:effectLst/>
                        </a:rPr>
                        <a:t>75%</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707534.0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91.0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759067.0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4285405"/>
                  </a:ext>
                </a:extLst>
              </a:tr>
              <a:tr h="329838">
                <a:tc>
                  <a:txBody>
                    <a:bodyPr/>
                    <a:lstStyle/>
                    <a:p>
                      <a:pPr algn="r" fontAlgn="ctr"/>
                      <a:r>
                        <a:rPr lang="en-US" sz="1000" b="1">
                          <a:solidFill>
                            <a:schemeClr val="tx1">
                              <a:lumMod val="75000"/>
                              <a:lumOff val="25000"/>
                            </a:schemeClr>
                          </a:solidFill>
                          <a:effectLst/>
                        </a:rPr>
                        <a:t>max</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1033095.0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5089.0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16900.0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dirty="0">
                          <a:solidFill>
                            <a:schemeClr val="tx1">
                              <a:lumMod val="75000"/>
                              <a:lumOff val="25000"/>
                            </a:schemeClr>
                          </a:solidFill>
                          <a:effectLst/>
                        </a:rPr>
                        <a:t>701842551.0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683.0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dirty="0">
                          <a:solidFill>
                            <a:schemeClr val="tx1">
                              <a:lumMod val="75000"/>
                              <a:lumOff val="25000"/>
                            </a:schemeClr>
                          </a:solidFill>
                          <a:effectLst/>
                        </a:rPr>
                        <a:t>1033032.0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9500167"/>
                  </a:ext>
                </a:extLst>
              </a:tr>
            </a:tbl>
          </a:graphicData>
        </a:graphic>
      </p:graphicFrame>
    </p:spTree>
    <p:extLst>
      <p:ext uri="{BB962C8B-B14F-4D97-AF65-F5344CB8AC3E}">
        <p14:creationId xmlns:p14="http://schemas.microsoft.com/office/powerpoint/2010/main" val="334895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6261-DE0C-EBA2-3F1D-BADD59CFE153}"/>
              </a:ext>
            </a:extLst>
          </p:cNvPr>
          <p:cNvSpPr>
            <a:spLocks noGrp="1"/>
          </p:cNvSpPr>
          <p:nvPr>
            <p:ph type="title"/>
          </p:nvPr>
        </p:nvSpPr>
        <p:spPr/>
        <p:txBody>
          <a:bodyPr/>
          <a:lstStyle/>
          <a:p>
            <a:r>
              <a:rPr lang="en-US" dirty="0"/>
              <a:t>Outliers in the data</a:t>
            </a:r>
          </a:p>
        </p:txBody>
      </p:sp>
      <p:pic>
        <p:nvPicPr>
          <p:cNvPr id="3076" name="Picture 4">
            <a:extLst>
              <a:ext uri="{FF2B5EF4-FFF2-40B4-BE49-F238E27FC236}">
                <a16:creationId xmlns:a16="http://schemas.microsoft.com/office/drawing/2014/main" id="{91ACB2C3-0720-4D46-8EBD-01A47ADFE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32" y="1691323"/>
            <a:ext cx="3322975" cy="275004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432AA1AD-BD38-55B0-C326-8F6B3F946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5943" y="1826427"/>
            <a:ext cx="3500042" cy="2627413"/>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53AEBEA2-CE19-11AC-6D3C-4ABA8FA303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7202" y="1826427"/>
            <a:ext cx="3235154" cy="2763394"/>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8A613C66-5861-1E01-78F9-2292377CBC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5943" y="4588944"/>
            <a:ext cx="3500042" cy="2265355"/>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17">
            <a:extLst>
              <a:ext uri="{FF2B5EF4-FFF2-40B4-BE49-F238E27FC236}">
                <a16:creationId xmlns:a16="http://schemas.microsoft.com/office/drawing/2014/main" id="{D0077F36-B05D-1D81-2AAC-5C724BEBDE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31" y="4588944"/>
            <a:ext cx="3322975" cy="236536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8">
            <a:extLst>
              <a:ext uri="{FF2B5EF4-FFF2-40B4-BE49-F238E27FC236}">
                <a16:creationId xmlns:a16="http://schemas.microsoft.com/office/drawing/2014/main" id="{B7E5949C-20DF-8D84-60F6-9B11ECEC95CE}"/>
              </a:ext>
            </a:extLst>
          </p:cNvPr>
          <p:cNvSpPr>
            <a:spLocks noChangeArrowheads="1"/>
          </p:cNvSpPr>
          <p:nvPr/>
        </p:nvSpPr>
        <p:spPr bwMode="auto">
          <a:xfrm>
            <a:off x="1460333" y="4026729"/>
            <a:ext cx="75533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832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114" name="Picture 4104">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115" name="Rectangle 410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16" name="Rectangle 4108">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3F17F69-90FA-F884-40BE-BFF075D7D0DC}"/>
              </a:ext>
            </a:extLst>
          </p:cNvPr>
          <p:cNvSpPr>
            <a:spLocks noGrp="1"/>
          </p:cNvSpPr>
          <p:nvPr>
            <p:ph type="title"/>
          </p:nvPr>
        </p:nvSpPr>
        <p:spPr>
          <a:xfrm>
            <a:off x="2781983" y="41925"/>
            <a:ext cx="5996619" cy="2113150"/>
          </a:xfrm>
        </p:spPr>
        <p:txBody>
          <a:bodyPr vert="horz" lIns="91440" tIns="45720" rIns="91440" bIns="45720" rtlCol="0" anchor="t">
            <a:normAutofit/>
          </a:bodyPr>
          <a:lstStyle/>
          <a:p>
            <a:pPr algn="ctr"/>
            <a:r>
              <a:rPr lang="en-US" dirty="0"/>
              <a:t>Data correlation</a:t>
            </a:r>
          </a:p>
        </p:txBody>
      </p:sp>
      <p:grpSp>
        <p:nvGrpSpPr>
          <p:cNvPr id="4111" name="Group 4110">
            <a:extLst>
              <a:ext uri="{FF2B5EF4-FFF2-40B4-BE49-F238E27FC236}">
                <a16:creationId xmlns:a16="http://schemas.microsoft.com/office/drawing/2014/main" id="{6C5D976F-50BF-4FEC-B797-AACEB2C351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4112" name="Picture 4111">
              <a:extLst>
                <a:ext uri="{FF2B5EF4-FFF2-40B4-BE49-F238E27FC236}">
                  <a16:creationId xmlns:a16="http://schemas.microsoft.com/office/drawing/2014/main" id="{33C66400-9114-4E43-A4CC-E3DCF49D43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4113" name="Picture 4112">
              <a:extLst>
                <a:ext uri="{FF2B5EF4-FFF2-40B4-BE49-F238E27FC236}">
                  <a16:creationId xmlns:a16="http://schemas.microsoft.com/office/drawing/2014/main" id="{89B7520A-668D-4486-B70D-BCEA3D9611C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4098" name="Picture 2">
            <a:extLst>
              <a:ext uri="{FF2B5EF4-FFF2-40B4-BE49-F238E27FC236}">
                <a16:creationId xmlns:a16="http://schemas.microsoft.com/office/drawing/2014/main" id="{C3C658CD-7FE4-9903-893F-C6562598D90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27360" y="1407885"/>
            <a:ext cx="12161592" cy="5609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553003"/>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90</TotalTime>
  <Words>381</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AvenirNext LT Pro Medium</vt:lpstr>
      <vt:lpstr>Sabon Next LT</vt:lpstr>
      <vt:lpstr>DappledVTI</vt:lpstr>
      <vt:lpstr>Horror Movies</vt:lpstr>
      <vt:lpstr>Horror</vt:lpstr>
      <vt:lpstr>Location</vt:lpstr>
      <vt:lpstr>Characters</vt:lpstr>
      <vt:lpstr>Filming style</vt:lpstr>
      <vt:lpstr>Sound</vt:lpstr>
      <vt:lpstr>Data statistics description</vt:lpstr>
      <vt:lpstr>Outliers in the data</vt:lpstr>
      <vt:lpstr>Data correlation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Horror Movies</dc:title>
  <dc:creator>mohamedsayed</dc:creator>
  <cp:lastModifiedBy>mohamedsayed</cp:lastModifiedBy>
  <cp:revision>2</cp:revision>
  <dcterms:created xsi:type="dcterms:W3CDTF">2023-10-08T14:32:30Z</dcterms:created>
  <dcterms:modified xsi:type="dcterms:W3CDTF">2023-10-08T16:02:55Z</dcterms:modified>
</cp:coreProperties>
</file>