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7" r:id="rId11"/>
    <p:sldId id="269" r:id="rId12"/>
    <p:sldId id="268" r:id="rId13"/>
    <p:sldId id="270" r:id="rId14"/>
    <p:sldId id="27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8CB0B-5DAD-464E-BE36-4A7697DB995A}">
          <p14:sldIdLst>
            <p14:sldId id="256"/>
            <p14:sldId id="257"/>
            <p14:sldId id="258"/>
            <p14:sldId id="259"/>
            <p14:sldId id="260"/>
            <p14:sldId id="261"/>
            <p14:sldId id="263"/>
            <p14:sldId id="264"/>
            <p14:sldId id="265"/>
            <p14:sldId id="267"/>
            <p14:sldId id="269"/>
            <p14:sldId id="268"/>
            <p14:sldId id="270"/>
            <p14:sldId id="271"/>
          </p14:sldIdLst>
        </p14:section>
        <p14:section name="Untitled Section" id="{E69038F2-464E-4B44-BA99-27A3D4DC8A25}">
          <p14:sldIdLst>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74"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10/8/2023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1826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874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336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04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15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316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448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54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32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767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2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0343111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group of characters with scary faces&#10;&#10;Description automatically generated">
            <a:extLst>
              <a:ext uri="{FF2B5EF4-FFF2-40B4-BE49-F238E27FC236}">
                <a16:creationId xmlns:a16="http://schemas.microsoft.com/office/drawing/2014/main" id="{8A0A2173-C191-0722-F51A-C9EAD9430878}"/>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b="8925"/>
          <a:stretch/>
        </p:blipFill>
        <p:spPr>
          <a:xfrm>
            <a:off x="0" y="0"/>
            <a:ext cx="12192000" cy="6858000"/>
          </a:xfrm>
          <a:prstGeom prst="rect">
            <a:avLst/>
          </a:prstGeom>
        </p:spPr>
      </p:pic>
      <p:sp>
        <p:nvSpPr>
          <p:cNvPr id="2" name="Title 1">
            <a:extLst>
              <a:ext uri="{FF2B5EF4-FFF2-40B4-BE49-F238E27FC236}">
                <a16:creationId xmlns:a16="http://schemas.microsoft.com/office/drawing/2014/main" id="{B36DF990-3E60-FF5B-F71D-B3DEB0C9B618}"/>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Horror Movies</a:t>
            </a:r>
          </a:p>
        </p:txBody>
      </p:sp>
      <p:sp>
        <p:nvSpPr>
          <p:cNvPr id="3" name="Subtitle 2">
            <a:extLst>
              <a:ext uri="{FF2B5EF4-FFF2-40B4-BE49-F238E27FC236}">
                <a16:creationId xmlns:a16="http://schemas.microsoft.com/office/drawing/2014/main" id="{FF39C243-F2AC-DC39-F36D-6402CE39228A}"/>
              </a:ext>
            </a:extLst>
          </p:cNvPr>
          <p:cNvSpPr>
            <a:spLocks noGrp="1"/>
          </p:cNvSpPr>
          <p:nvPr>
            <p:ph type="subTitle" idx="1"/>
          </p:nvPr>
        </p:nvSpPr>
        <p:spPr>
          <a:xfrm>
            <a:off x="838200" y="4074515"/>
            <a:ext cx="7583133" cy="1279124"/>
          </a:xfrm>
          <a:noFill/>
        </p:spPr>
        <p:txBody>
          <a:bodyPr>
            <a:normAutofit/>
          </a:bodyPr>
          <a:lstStyle/>
          <a:p>
            <a:pPr algn="l"/>
            <a:r>
              <a:rPr lang="en-US" sz="2200" dirty="0">
                <a:solidFill>
                  <a:srgbClr val="FFFFFF"/>
                </a:solidFill>
              </a:rPr>
              <a:t>Genre research</a:t>
            </a:r>
          </a:p>
          <a:p>
            <a:pPr algn="l"/>
            <a:endParaRPr lang="en-US" sz="2200" dirty="0">
              <a:solidFill>
                <a:srgbClr val="FFFFFF"/>
              </a:solidFill>
            </a:endParaRPr>
          </a:p>
        </p:txBody>
      </p:sp>
    </p:spTree>
    <p:extLst>
      <p:ext uri="{BB962C8B-B14F-4D97-AF65-F5344CB8AC3E}">
        <p14:creationId xmlns:p14="http://schemas.microsoft.com/office/powerpoint/2010/main" val="17774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129" name="Picture 512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131" name="Rectangle 5130">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33" name="Rectangle 5132">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135" name="Group 5134">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5136" name="Picture 5135">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137" name="Picture 5136">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5139" name="Rectangle 5138">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5140">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036ED-2310-CD96-08FF-311B73A5D733}"/>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i="0" dirty="0">
                <a:effectLst/>
              </a:rPr>
              <a:t> Popularity vs. Vote Average</a:t>
            </a:r>
            <a:endParaRPr lang="en-US" dirty="0"/>
          </a:p>
        </p:txBody>
      </p:sp>
      <p:pic>
        <p:nvPicPr>
          <p:cNvPr id="5122" name="Picture 2">
            <a:extLst>
              <a:ext uri="{FF2B5EF4-FFF2-40B4-BE49-F238E27FC236}">
                <a16:creationId xmlns:a16="http://schemas.microsoft.com/office/drawing/2014/main" id="{C990E7A6-A93B-A7F0-A5EF-F8DFF0B7F18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849908"/>
            <a:ext cx="4209625" cy="323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94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179" name="Rectangle 717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181" name="Group 7180">
            <a:extLst>
              <a:ext uri="{FF2B5EF4-FFF2-40B4-BE49-F238E27FC236}">
                <a16:creationId xmlns:a16="http://schemas.microsoft.com/office/drawing/2014/main" id="{545001F7-3F8F-4035-8348-1B9798C7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5236971" cy="6858000"/>
            <a:chOff x="20829" y="1"/>
            <a:chExt cx="5236971" cy="6857999"/>
          </a:xfrm>
        </p:grpSpPr>
        <p:pic>
          <p:nvPicPr>
            <p:cNvPr id="7182" name="Picture 7181">
              <a:extLst>
                <a:ext uri="{FF2B5EF4-FFF2-40B4-BE49-F238E27FC236}">
                  <a16:creationId xmlns:a16="http://schemas.microsoft.com/office/drawing/2014/main" id="{0A49B481-5581-4AF6-AFFC-BB62F86A3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7183" name="Picture 7182">
              <a:extLst>
                <a:ext uri="{FF2B5EF4-FFF2-40B4-BE49-F238E27FC236}">
                  <a16:creationId xmlns:a16="http://schemas.microsoft.com/office/drawing/2014/main" id="{CA289CF0-18E2-49F0-8C1F-511C4BA4809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7185" name="Rectangle 7184">
            <a:extLst>
              <a:ext uri="{FF2B5EF4-FFF2-40B4-BE49-F238E27FC236}">
                <a16:creationId xmlns:a16="http://schemas.microsoft.com/office/drawing/2014/main" id="{0DADC141-2CF4-4D22-BFEF-05FB358E4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F43A66C0-8F79-4D55-8A61-9E980D5FE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DEA0C-31F0-5DEA-7B54-941F0CECB216}"/>
              </a:ext>
            </a:extLst>
          </p:cNvPr>
          <p:cNvSpPr>
            <a:spLocks noGrp="1"/>
          </p:cNvSpPr>
          <p:nvPr>
            <p:ph type="title"/>
          </p:nvPr>
        </p:nvSpPr>
        <p:spPr>
          <a:xfrm>
            <a:off x="1143000" y="1066800"/>
            <a:ext cx="5410200" cy="1997075"/>
          </a:xfrm>
        </p:spPr>
        <p:txBody>
          <a:bodyPr>
            <a:normAutofit/>
          </a:bodyPr>
          <a:lstStyle/>
          <a:p>
            <a:pPr>
              <a:lnSpc>
                <a:spcPct val="90000"/>
              </a:lnSpc>
            </a:pPr>
            <a:r>
              <a:rPr lang="en-US" sz="3300" dirty="0">
                <a:latin typeface="-apple-system"/>
              </a:rPr>
              <a:t>C</a:t>
            </a:r>
            <a:r>
              <a:rPr lang="en-US" sz="3300" b="0" i="0" dirty="0">
                <a:effectLst/>
                <a:latin typeface="-apple-system"/>
              </a:rPr>
              <a:t>orrelations between popularity and vote average</a:t>
            </a:r>
            <a:endParaRPr lang="en-US" sz="3300" dirty="0"/>
          </a:p>
        </p:txBody>
      </p:sp>
      <p:sp>
        <p:nvSpPr>
          <p:cNvPr id="7174" name="Content Placeholder 7173">
            <a:extLst>
              <a:ext uri="{FF2B5EF4-FFF2-40B4-BE49-F238E27FC236}">
                <a16:creationId xmlns:a16="http://schemas.microsoft.com/office/drawing/2014/main" id="{8B469C6B-56A3-D59E-8AFF-A930833C8920}"/>
              </a:ext>
            </a:extLst>
          </p:cNvPr>
          <p:cNvSpPr>
            <a:spLocks noGrp="1"/>
          </p:cNvSpPr>
          <p:nvPr>
            <p:ph idx="1"/>
          </p:nvPr>
        </p:nvSpPr>
        <p:spPr>
          <a:xfrm>
            <a:off x="1143000" y="3200400"/>
            <a:ext cx="5410200" cy="2590800"/>
          </a:xfrm>
        </p:spPr>
        <p:txBody>
          <a:bodyPr>
            <a:normAutofit/>
          </a:bodyPr>
          <a:lstStyle/>
          <a:p>
            <a:endParaRPr lang="en-US" sz="1800" dirty="0"/>
          </a:p>
        </p:txBody>
      </p:sp>
      <p:pic>
        <p:nvPicPr>
          <p:cNvPr id="7170" name="Picture 2">
            <a:extLst>
              <a:ext uri="{FF2B5EF4-FFF2-40B4-BE49-F238E27FC236}">
                <a16:creationId xmlns:a16="http://schemas.microsoft.com/office/drawing/2014/main" id="{793F7374-8038-D945-59FB-A08B8C494A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9953" y="3200401"/>
            <a:ext cx="54102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43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153" name="Picture 615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155" name="Rectangle 615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57" name="Rectangle 6156">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159" name="Group 6158">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6160" name="Picture 6159">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6161" name="Picture 6160">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6163" name="Rectangle 6162">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3EF37-6E8F-D0FD-D846-50C406F10508}"/>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dirty="0"/>
              <a:t>Budget vs Revenue</a:t>
            </a:r>
          </a:p>
        </p:txBody>
      </p:sp>
      <p:pic>
        <p:nvPicPr>
          <p:cNvPr id="6146" name="Picture 2">
            <a:extLst>
              <a:ext uri="{FF2B5EF4-FFF2-40B4-BE49-F238E27FC236}">
                <a16:creationId xmlns:a16="http://schemas.microsoft.com/office/drawing/2014/main" id="{94D30D53-7B81-3567-D4A5-60B07E8E79E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65716"/>
            <a:ext cx="4209625" cy="339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201" name="Picture 820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8203" name="Rectangle 820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205" name="Rectangle 8204">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207" name="Group 8206">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8208" name="Picture 8207">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8209" name="Picture 8208">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8211" name="Rectangle 8210">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4C070-935F-0910-A8C3-07A466AEDC87}"/>
              </a:ext>
            </a:extLst>
          </p:cNvPr>
          <p:cNvSpPr>
            <a:spLocks noGrp="1"/>
          </p:cNvSpPr>
          <p:nvPr>
            <p:ph type="title"/>
          </p:nvPr>
        </p:nvSpPr>
        <p:spPr>
          <a:xfrm>
            <a:off x="5638800" y="1066800"/>
            <a:ext cx="5367527" cy="2833528"/>
          </a:xfrm>
        </p:spPr>
        <p:txBody>
          <a:bodyPr vert="horz" lIns="91440" tIns="45720" rIns="91440" bIns="45720" rtlCol="0" anchor="b">
            <a:normAutofit/>
          </a:bodyPr>
          <a:lstStyle/>
          <a:p>
            <a:pPr algn="ctr"/>
            <a:r>
              <a:rPr lang="en-US" sz="4100" dirty="0"/>
              <a:t>C</a:t>
            </a:r>
            <a:r>
              <a:rPr lang="en-US" sz="4100" i="0" dirty="0">
                <a:effectLst/>
              </a:rPr>
              <a:t>orrelations between budget and revenue</a:t>
            </a:r>
            <a:endParaRPr lang="en-US" sz="4100" dirty="0"/>
          </a:p>
        </p:txBody>
      </p:sp>
      <p:pic>
        <p:nvPicPr>
          <p:cNvPr id="8194" name="Picture 2">
            <a:extLst>
              <a:ext uri="{FF2B5EF4-FFF2-40B4-BE49-F238E27FC236}">
                <a16:creationId xmlns:a16="http://schemas.microsoft.com/office/drawing/2014/main" id="{16CBE790-3E75-3CD1-ADFF-5D061EABE77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066800" y="1749930"/>
            <a:ext cx="4209625" cy="343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99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2" name="Rectangle 922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224" name="Picture 9223">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9226" name="Rectangle 9225">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28" name="Rectangle 9227">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230" name="Group 9229">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9231" name="Picture 9230">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9232" name="Picture 9231">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9234" name="Rectangle 9233">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6" name="Rectangle 9235">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1D8D4-56E2-65F3-4802-8BFD3416F01A}"/>
              </a:ext>
            </a:extLst>
          </p:cNvPr>
          <p:cNvSpPr>
            <a:spLocks noGrp="1"/>
          </p:cNvSpPr>
          <p:nvPr>
            <p:ph type="title"/>
          </p:nvPr>
        </p:nvSpPr>
        <p:spPr>
          <a:xfrm>
            <a:off x="5638800" y="1066800"/>
            <a:ext cx="5367527" cy="2833528"/>
          </a:xfrm>
        </p:spPr>
        <p:txBody>
          <a:bodyPr vert="horz" lIns="91440" tIns="45720" rIns="91440" bIns="45720" rtlCol="0" anchor="b">
            <a:normAutofit/>
          </a:bodyPr>
          <a:lstStyle/>
          <a:p>
            <a:r>
              <a:rPr lang="en-US"/>
              <a:t>A</a:t>
            </a:r>
            <a:r>
              <a:rPr lang="en-US" i="0">
                <a:effectLst/>
              </a:rPr>
              <a:t> </a:t>
            </a:r>
            <a:r>
              <a:rPr lang="en-US" i="0" dirty="0">
                <a:effectLst/>
              </a:rPr>
              <a:t>pie chart to show the distribution of movie genres in the dataset.</a:t>
            </a:r>
            <a:endParaRPr lang="en-US" dirty="0"/>
          </a:p>
        </p:txBody>
      </p:sp>
      <p:pic>
        <p:nvPicPr>
          <p:cNvPr id="9225" name="Picture 9">
            <a:extLst>
              <a:ext uri="{FF2B5EF4-FFF2-40B4-BE49-F238E27FC236}">
                <a16:creationId xmlns:a16="http://schemas.microsoft.com/office/drawing/2014/main" id="{5A916EE6-0A9C-E652-6B6D-44AAC21CC15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38513" y="1586593"/>
            <a:ext cx="4445206" cy="419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lose-up of hopscotch on a sidewalk">
            <a:extLst>
              <a:ext uri="{FF2B5EF4-FFF2-40B4-BE49-F238E27FC236}">
                <a16:creationId xmlns:a16="http://schemas.microsoft.com/office/drawing/2014/main" id="{4E3E27F8-C7B6-EC3E-9DCE-02535C584EFA}"/>
              </a:ext>
            </a:extLst>
          </p:cNvPr>
          <p:cNvPicPr>
            <a:picLocks noChangeAspect="1"/>
          </p:cNvPicPr>
          <p:nvPr/>
        </p:nvPicPr>
        <p:blipFill rotWithShape="1">
          <a:blip r:embed="rId3">
            <a:alphaModFix/>
          </a:blip>
          <a:srcRect t="7097" b="863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64D0B7-5B13-AC34-02A6-ECB8C392C8D5}"/>
              </a:ext>
            </a:extLst>
          </p:cNvPr>
          <p:cNvSpPr>
            <a:spLocks noGrp="1"/>
          </p:cNvSpPr>
          <p:nvPr>
            <p:ph type="title"/>
          </p:nvPr>
        </p:nvSpPr>
        <p:spPr>
          <a:xfrm>
            <a:off x="6775178" y="565846"/>
            <a:ext cx="4958128" cy="3755144"/>
          </a:xfrm>
        </p:spPr>
        <p:txBody>
          <a:bodyPr vert="horz" lIns="91440" tIns="45720" rIns="91440" bIns="45720" rtlCol="0" anchor="b">
            <a:normAutofit/>
          </a:bodyPr>
          <a:lstStyle/>
          <a:p>
            <a:r>
              <a:rPr lang="en-US">
                <a:solidFill>
                  <a:srgbClr val="FFFFFF"/>
                </a:solidFill>
              </a:rPr>
              <a:t>THE END</a:t>
            </a:r>
          </a:p>
        </p:txBody>
      </p:sp>
    </p:spTree>
    <p:extLst>
      <p:ext uri="{BB962C8B-B14F-4D97-AF65-F5344CB8AC3E}">
        <p14:creationId xmlns:p14="http://schemas.microsoft.com/office/powerpoint/2010/main" val="261436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CF1A1DBE-0551-BE2B-0658-C6EEA34F8DED}"/>
              </a:ext>
            </a:extLst>
          </p:cNvPr>
          <p:cNvSpPr>
            <a:spLocks noGrp="1"/>
          </p:cNvSpPr>
          <p:nvPr>
            <p:ph type="title"/>
          </p:nvPr>
        </p:nvSpPr>
        <p:spPr>
          <a:xfrm>
            <a:off x="838200" y="461339"/>
            <a:ext cx="10606072" cy="1900861"/>
          </a:xfrm>
        </p:spPr>
        <p:txBody>
          <a:bodyPr>
            <a:normAutofit/>
          </a:bodyPr>
          <a:lstStyle/>
          <a:p>
            <a:r>
              <a:rPr lang="en-US">
                <a:solidFill>
                  <a:srgbClr val="FFFFFF"/>
                </a:solidFill>
              </a:rPr>
              <a:t>Horror</a:t>
            </a:r>
          </a:p>
        </p:txBody>
      </p:sp>
      <p:sp>
        <p:nvSpPr>
          <p:cNvPr id="3" name="Content Placeholder 2">
            <a:extLst>
              <a:ext uri="{FF2B5EF4-FFF2-40B4-BE49-F238E27FC236}">
                <a16:creationId xmlns:a16="http://schemas.microsoft.com/office/drawing/2014/main" id="{D63F82E9-8978-204E-E895-EDBE03AF6087}"/>
              </a:ext>
            </a:extLst>
          </p:cNvPr>
          <p:cNvSpPr>
            <a:spLocks noGrp="1"/>
          </p:cNvSpPr>
          <p:nvPr>
            <p:ph idx="1"/>
          </p:nvPr>
        </p:nvSpPr>
        <p:spPr>
          <a:xfrm>
            <a:off x="838200" y="2743200"/>
            <a:ext cx="4647901" cy="3271413"/>
          </a:xfrm>
        </p:spPr>
        <p:txBody>
          <a:bodyPr>
            <a:normAutofit/>
          </a:bodyPr>
          <a:lstStyle/>
          <a:p>
            <a:pPr>
              <a:lnSpc>
                <a:spcPct val="100000"/>
              </a:lnSpc>
            </a:pPr>
            <a:r>
              <a:rPr lang="en-US" sz="1800">
                <a:solidFill>
                  <a:srgbClr val="FFFFFF"/>
                </a:solidFill>
              </a:rPr>
              <a:t>The horror gene aimed at either scaring the audience, and making them feel afraid, frightened and startling the viewer. The plot usually consists of either some sort of supernatural/unexplained force coming into our world, like ghosts, zombies, monsters and creatures. Sometimes fantasy sometimes overlaps into horror, but only in certain elements. Also normally blood and gore are evolved in many ways.</a:t>
            </a:r>
          </a:p>
        </p:txBody>
      </p:sp>
      <p:pic>
        <p:nvPicPr>
          <p:cNvPr id="5" name="Picture 4" descr="A house in the water">
            <a:extLst>
              <a:ext uri="{FF2B5EF4-FFF2-40B4-BE49-F238E27FC236}">
                <a16:creationId xmlns:a16="http://schemas.microsoft.com/office/drawing/2014/main" id="{9F4AF6A7-5D86-C218-2611-FA1B9257C388}"/>
              </a:ext>
            </a:extLst>
          </p:cNvPr>
          <p:cNvPicPr>
            <a:picLocks noChangeAspect="1"/>
          </p:cNvPicPr>
          <p:nvPr/>
        </p:nvPicPr>
        <p:blipFill rotWithShape="1">
          <a:blip r:embed="rId3">
            <a:extLst>
              <a:ext uri="{28A0092B-C50C-407E-A947-70E740481C1C}">
                <a14:useLocalDpi xmlns:a14="http://schemas.microsoft.com/office/drawing/2010/main" val="0"/>
              </a:ext>
            </a:extLst>
          </a:blip>
          <a:srcRect r="11643" b="-1"/>
          <a:stretch/>
        </p:blipFill>
        <p:spPr>
          <a:xfrm>
            <a:off x="6626806" y="1785257"/>
            <a:ext cx="4817466" cy="4229355"/>
          </a:xfrm>
          <a:prstGeom prst="rect">
            <a:avLst/>
          </a:prstGeom>
        </p:spPr>
      </p:pic>
    </p:spTree>
    <p:extLst>
      <p:ext uri="{BB962C8B-B14F-4D97-AF65-F5344CB8AC3E}">
        <p14:creationId xmlns:p14="http://schemas.microsoft.com/office/powerpoint/2010/main" val="28322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0304A378-DDC9-0534-B6C4-5081BF7B48B2}"/>
              </a:ext>
            </a:extLst>
          </p:cNvPr>
          <p:cNvSpPr>
            <a:spLocks noGrp="1"/>
          </p:cNvSpPr>
          <p:nvPr>
            <p:ph type="title"/>
          </p:nvPr>
        </p:nvSpPr>
        <p:spPr>
          <a:xfrm>
            <a:off x="838200" y="461339"/>
            <a:ext cx="10606072" cy="1900861"/>
          </a:xfrm>
        </p:spPr>
        <p:txBody>
          <a:bodyPr>
            <a:normAutofit/>
          </a:bodyPr>
          <a:lstStyle/>
          <a:p>
            <a:r>
              <a:rPr lang="en-US">
                <a:solidFill>
                  <a:srgbClr val="FFFFFF"/>
                </a:solidFill>
              </a:rPr>
              <a:t>Location</a:t>
            </a:r>
          </a:p>
        </p:txBody>
      </p:sp>
      <p:sp>
        <p:nvSpPr>
          <p:cNvPr id="3" name="Content Placeholder 2">
            <a:extLst>
              <a:ext uri="{FF2B5EF4-FFF2-40B4-BE49-F238E27FC236}">
                <a16:creationId xmlns:a16="http://schemas.microsoft.com/office/drawing/2014/main" id="{284233F9-6727-692B-F0C4-106E393246DB}"/>
              </a:ext>
            </a:extLst>
          </p:cNvPr>
          <p:cNvSpPr>
            <a:spLocks noGrp="1"/>
          </p:cNvSpPr>
          <p:nvPr>
            <p:ph idx="1"/>
          </p:nvPr>
        </p:nvSpPr>
        <p:spPr>
          <a:xfrm>
            <a:off x="838200" y="2743200"/>
            <a:ext cx="4647901" cy="3271413"/>
          </a:xfrm>
        </p:spPr>
        <p:txBody>
          <a:bodyPr>
            <a:normAutofit/>
          </a:bodyPr>
          <a:lstStyle/>
          <a:p>
            <a:r>
              <a:rPr lang="en-US" sz="1800">
                <a:solidFill>
                  <a:srgbClr val="FFFFFF"/>
                </a:solidFill>
              </a:rPr>
              <a:t>Horror locations often take place in isolated dark/spooky areas, like graveyards, old houses, forests,castles. The locations are normally filmed in the dark or in very low lighting, and most locations will be some sort of place that would frighten you, or you would stay away from.</a:t>
            </a:r>
          </a:p>
        </p:txBody>
      </p:sp>
      <p:pic>
        <p:nvPicPr>
          <p:cNvPr id="5" name="Picture 4">
            <a:extLst>
              <a:ext uri="{FF2B5EF4-FFF2-40B4-BE49-F238E27FC236}">
                <a16:creationId xmlns:a16="http://schemas.microsoft.com/office/drawing/2014/main" id="{1F327312-6EE6-58A6-35AB-9E1A248259EF}"/>
              </a:ext>
            </a:extLst>
          </p:cNvPr>
          <p:cNvPicPr>
            <a:picLocks noChangeAspect="1"/>
          </p:cNvPicPr>
          <p:nvPr/>
        </p:nvPicPr>
        <p:blipFill>
          <a:blip r:embed="rId3">
            <a:extLst>
              <a:ext uri="{28A0092B-C50C-407E-A947-70E740481C1C}">
                <a14:useLocalDpi xmlns:a14="http://schemas.microsoft.com/office/drawing/2010/main" val="0"/>
              </a:ext>
            </a:extLst>
          </a:blip>
          <a:srcRect l="15440" r="15440"/>
          <a:stretch/>
        </p:blipFill>
        <p:spPr>
          <a:xfrm>
            <a:off x="6626806" y="1393371"/>
            <a:ext cx="4817466" cy="4621241"/>
          </a:xfrm>
          <a:prstGeom prst="rect">
            <a:avLst/>
          </a:prstGeom>
        </p:spPr>
      </p:pic>
    </p:spTree>
    <p:extLst>
      <p:ext uri="{BB962C8B-B14F-4D97-AF65-F5344CB8AC3E}">
        <p14:creationId xmlns:p14="http://schemas.microsoft.com/office/powerpoint/2010/main" val="125443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F7A0AA6E-FBE4-4237-8777-A5766F0A51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15" name="Picture 14">
              <a:extLst>
                <a:ext uri="{FF2B5EF4-FFF2-40B4-BE49-F238E27FC236}">
                  <a16:creationId xmlns:a16="http://schemas.microsoft.com/office/drawing/2014/main" id="{A8ACF422-864A-48F3-BCDF-2EBADF4125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16" name="Picture 15">
              <a:extLst>
                <a:ext uri="{FF2B5EF4-FFF2-40B4-BE49-F238E27FC236}">
                  <a16:creationId xmlns:a16="http://schemas.microsoft.com/office/drawing/2014/main" id="{BC7B8F36-FD07-41AE-BB00-D1D458C06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sp>
        <p:nvSpPr>
          <p:cNvPr id="2" name="Title 1">
            <a:extLst>
              <a:ext uri="{FF2B5EF4-FFF2-40B4-BE49-F238E27FC236}">
                <a16:creationId xmlns:a16="http://schemas.microsoft.com/office/drawing/2014/main" id="{599F2B25-A02D-C7E0-955A-316623A3D601}"/>
              </a:ext>
            </a:extLst>
          </p:cNvPr>
          <p:cNvSpPr>
            <a:spLocks noGrp="1"/>
          </p:cNvSpPr>
          <p:nvPr>
            <p:ph type="title"/>
          </p:nvPr>
        </p:nvSpPr>
        <p:spPr>
          <a:xfrm>
            <a:off x="838200" y="461339"/>
            <a:ext cx="10606072" cy="1900861"/>
          </a:xfrm>
        </p:spPr>
        <p:txBody>
          <a:bodyPr>
            <a:normAutofit/>
          </a:bodyPr>
          <a:lstStyle/>
          <a:p>
            <a:r>
              <a:rPr lang="en-US">
                <a:solidFill>
                  <a:srgbClr val="FFFFFF"/>
                </a:solidFill>
              </a:rPr>
              <a:t>Characters</a:t>
            </a:r>
          </a:p>
        </p:txBody>
      </p:sp>
      <p:sp>
        <p:nvSpPr>
          <p:cNvPr id="3" name="Content Placeholder 2">
            <a:extLst>
              <a:ext uri="{FF2B5EF4-FFF2-40B4-BE49-F238E27FC236}">
                <a16:creationId xmlns:a16="http://schemas.microsoft.com/office/drawing/2014/main" id="{17918034-DD2C-A4FF-8ED0-808C37C1DF87}"/>
              </a:ext>
            </a:extLst>
          </p:cNvPr>
          <p:cNvSpPr>
            <a:spLocks noGrp="1"/>
          </p:cNvSpPr>
          <p:nvPr>
            <p:ph idx="1"/>
          </p:nvPr>
        </p:nvSpPr>
        <p:spPr>
          <a:xfrm>
            <a:off x="838200" y="2743200"/>
            <a:ext cx="4647901" cy="3271413"/>
          </a:xfrm>
        </p:spPr>
        <p:txBody>
          <a:bodyPr>
            <a:normAutofit/>
          </a:bodyPr>
          <a:lstStyle/>
          <a:p>
            <a:r>
              <a:rPr lang="en-US" sz="1800" dirty="0">
                <a:solidFill>
                  <a:srgbClr val="FFFFFF"/>
                </a:solidFill>
              </a:rPr>
              <a:t>Normally in most horror films involve one or more evil enemy character, and one main protagonist that is either stalked, or a group of victims that slowly get picked off one by one until one survivor either gets away, or defeats the evil.</a:t>
            </a:r>
          </a:p>
        </p:txBody>
      </p:sp>
      <p:pic>
        <p:nvPicPr>
          <p:cNvPr id="5" name="Picture 4" descr="A collage of a group of people with scary faces&#10;&#10;Description automatically generated">
            <a:extLst>
              <a:ext uri="{FF2B5EF4-FFF2-40B4-BE49-F238E27FC236}">
                <a16:creationId xmlns:a16="http://schemas.microsoft.com/office/drawing/2014/main" id="{BC23D76B-5096-28FA-A8C8-FAB04B93480A}"/>
              </a:ext>
            </a:extLst>
          </p:cNvPr>
          <p:cNvPicPr>
            <a:picLocks noChangeAspect="1"/>
          </p:cNvPicPr>
          <p:nvPr/>
        </p:nvPicPr>
        <p:blipFill rotWithShape="1">
          <a:blip r:embed="rId3">
            <a:extLst>
              <a:ext uri="{28A0092B-C50C-407E-A947-70E740481C1C}">
                <a14:useLocalDpi xmlns:a14="http://schemas.microsoft.com/office/drawing/2010/main" val="0"/>
              </a:ext>
            </a:extLst>
          </a:blip>
          <a:srcRect l="11658" r="9677" b="2"/>
          <a:stretch/>
        </p:blipFill>
        <p:spPr>
          <a:xfrm>
            <a:off x="6626805" y="2362201"/>
            <a:ext cx="5135399" cy="3893456"/>
          </a:xfrm>
          <a:prstGeom prst="rect">
            <a:avLst/>
          </a:prstGeom>
        </p:spPr>
      </p:pic>
    </p:spTree>
    <p:extLst>
      <p:ext uri="{BB962C8B-B14F-4D97-AF65-F5344CB8AC3E}">
        <p14:creationId xmlns:p14="http://schemas.microsoft.com/office/powerpoint/2010/main" val="35430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6C35EF-DBC8-41DC-A647-F1E0F599B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6DEB0BA5-59CA-4DBF-A716-BEEC67603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DAA8545C-2832-4EB7-9624-D6EEA011A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1981" y="1"/>
            <a:ext cx="5236971" cy="6858000"/>
            <a:chOff x="20829" y="1"/>
            <a:chExt cx="5236971" cy="6857999"/>
          </a:xfrm>
        </p:grpSpPr>
        <p:pic>
          <p:nvPicPr>
            <p:cNvPr id="13" name="Picture 12">
              <a:extLst>
                <a:ext uri="{FF2B5EF4-FFF2-40B4-BE49-F238E27FC236}">
                  <a16:creationId xmlns:a16="http://schemas.microsoft.com/office/drawing/2014/main" id="{FDDB8A50-D39E-4D33-819B-739ECB9D102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3DCB7945-057F-4373-B268-FF1BE88A4C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ACEE78B-8D7B-7045-575E-10060CD3C351}"/>
              </a:ext>
            </a:extLst>
          </p:cNvPr>
          <p:cNvSpPr>
            <a:spLocks noGrp="1"/>
          </p:cNvSpPr>
          <p:nvPr>
            <p:ph type="title"/>
          </p:nvPr>
        </p:nvSpPr>
        <p:spPr>
          <a:xfrm>
            <a:off x="838200" y="559813"/>
            <a:ext cx="6858000" cy="1664573"/>
          </a:xfrm>
        </p:spPr>
        <p:txBody>
          <a:bodyPr>
            <a:normAutofit/>
          </a:bodyPr>
          <a:lstStyle/>
          <a:p>
            <a:pPr algn="ctr"/>
            <a:r>
              <a:rPr lang="en-US" dirty="0">
                <a:solidFill>
                  <a:srgbClr val="FFFFFF"/>
                </a:solidFill>
              </a:rPr>
              <a:t>Filming style</a:t>
            </a:r>
          </a:p>
        </p:txBody>
      </p:sp>
      <p:sp>
        <p:nvSpPr>
          <p:cNvPr id="3" name="Content Placeholder 2">
            <a:extLst>
              <a:ext uri="{FF2B5EF4-FFF2-40B4-BE49-F238E27FC236}">
                <a16:creationId xmlns:a16="http://schemas.microsoft.com/office/drawing/2014/main" id="{436DC4B9-383C-16A9-FBB1-E18E0F4320ED}"/>
              </a:ext>
            </a:extLst>
          </p:cNvPr>
          <p:cNvSpPr>
            <a:spLocks noGrp="1"/>
          </p:cNvSpPr>
          <p:nvPr>
            <p:ph idx="1"/>
          </p:nvPr>
        </p:nvSpPr>
        <p:spPr>
          <a:xfrm>
            <a:off x="838200" y="2384474"/>
            <a:ext cx="6857558" cy="3728613"/>
          </a:xfrm>
        </p:spPr>
        <p:txBody>
          <a:bodyPr>
            <a:normAutofit/>
          </a:bodyPr>
          <a:lstStyle/>
          <a:p>
            <a:r>
              <a:rPr lang="en-US" sz="1800" dirty="0">
                <a:solidFill>
                  <a:srgbClr val="FFFFFF"/>
                </a:solidFill>
              </a:rPr>
              <a:t>In horror films cameras are normally focused on allot of close ups of the victims faces, lots of slow moments to build suspense then fast editing when the action is happening. Tracking shots and location shots to set the tone and atmosphere.</a:t>
            </a:r>
          </a:p>
        </p:txBody>
      </p:sp>
    </p:spTree>
    <p:extLst>
      <p:ext uri="{BB962C8B-B14F-4D97-AF65-F5344CB8AC3E}">
        <p14:creationId xmlns:p14="http://schemas.microsoft.com/office/powerpoint/2010/main" val="228720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0C0D-7C0A-8D9E-5CC6-B48582C293BC}"/>
              </a:ext>
            </a:extLst>
          </p:cNvPr>
          <p:cNvSpPr>
            <a:spLocks noGrp="1"/>
          </p:cNvSpPr>
          <p:nvPr>
            <p:ph type="title"/>
          </p:nvPr>
        </p:nvSpPr>
        <p:spPr/>
        <p:txBody>
          <a:bodyPr/>
          <a:lstStyle/>
          <a:p>
            <a:pPr algn="ctr"/>
            <a:r>
              <a:rPr lang="en-US" dirty="0"/>
              <a:t>Sound</a:t>
            </a:r>
          </a:p>
        </p:txBody>
      </p:sp>
      <p:sp>
        <p:nvSpPr>
          <p:cNvPr id="3" name="Content Placeholder 2">
            <a:extLst>
              <a:ext uri="{FF2B5EF4-FFF2-40B4-BE49-F238E27FC236}">
                <a16:creationId xmlns:a16="http://schemas.microsoft.com/office/drawing/2014/main" id="{813B3292-F176-0FB7-4C99-12C648BCA23E}"/>
              </a:ext>
            </a:extLst>
          </p:cNvPr>
          <p:cNvSpPr>
            <a:spLocks noGrp="1"/>
          </p:cNvSpPr>
          <p:nvPr>
            <p:ph idx="1"/>
          </p:nvPr>
        </p:nvSpPr>
        <p:spPr/>
        <p:txBody>
          <a:bodyPr/>
          <a:lstStyle/>
          <a:p>
            <a:r>
              <a:rPr lang="en-US" dirty="0"/>
              <a:t>The none </a:t>
            </a:r>
            <a:r>
              <a:rPr lang="en-US" dirty="0" err="1"/>
              <a:t>diegetics</a:t>
            </a:r>
            <a:r>
              <a:rPr lang="en-US" dirty="0"/>
              <a:t> sound in horror films is normally very quiet and atmospheric to start off with, and then slowly builds up the suspense and then really gets loud and tense in chase scenes or encounters with the villain.</a:t>
            </a:r>
          </a:p>
          <a:p>
            <a:r>
              <a:rPr lang="en-US" dirty="0"/>
              <a:t>Diegetic sound is normally screams, breathing and other sound effects associated with the main character.</a:t>
            </a:r>
          </a:p>
        </p:txBody>
      </p:sp>
    </p:spTree>
    <p:extLst>
      <p:ext uri="{BB962C8B-B14F-4D97-AF65-F5344CB8AC3E}">
        <p14:creationId xmlns:p14="http://schemas.microsoft.com/office/powerpoint/2010/main" val="353889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971566D-C45A-D7FC-824A-429EA779080C}"/>
              </a:ext>
            </a:extLst>
          </p:cNvPr>
          <p:cNvSpPr>
            <a:spLocks noGrp="1"/>
          </p:cNvSpPr>
          <p:nvPr>
            <p:ph type="title"/>
          </p:nvPr>
        </p:nvSpPr>
        <p:spPr>
          <a:xfrm>
            <a:off x="1198182" y="381000"/>
            <a:ext cx="10003218" cy="1600124"/>
          </a:xfrm>
        </p:spPr>
        <p:txBody>
          <a:bodyPr>
            <a:normAutofit/>
          </a:bodyPr>
          <a:lstStyle/>
          <a:p>
            <a:r>
              <a:rPr lang="en-US" dirty="0">
                <a:solidFill>
                  <a:srgbClr val="FFFFFF"/>
                </a:solidFill>
              </a:rPr>
              <a:t>Data statistics description</a:t>
            </a:r>
          </a:p>
        </p:txBody>
      </p:sp>
      <p:graphicFrame>
        <p:nvGraphicFramePr>
          <p:cNvPr id="4" name="Content Placeholder 3">
            <a:extLst>
              <a:ext uri="{FF2B5EF4-FFF2-40B4-BE49-F238E27FC236}">
                <a16:creationId xmlns:a16="http://schemas.microsoft.com/office/drawing/2014/main" id="{4C54045A-7D10-53A9-B660-9BDF654CF09F}"/>
              </a:ext>
            </a:extLst>
          </p:cNvPr>
          <p:cNvGraphicFramePr>
            <a:graphicFrameLocks noGrp="1"/>
          </p:cNvGraphicFramePr>
          <p:nvPr>
            <p:ph idx="1"/>
            <p:extLst>
              <p:ext uri="{D42A27DB-BD31-4B8C-83A1-F6EECF244321}">
                <p14:modId xmlns:p14="http://schemas.microsoft.com/office/powerpoint/2010/main" val="1595578136"/>
              </p:ext>
            </p:extLst>
          </p:nvPr>
        </p:nvGraphicFramePr>
        <p:xfrm>
          <a:off x="838200" y="2723079"/>
          <a:ext cx="9389814" cy="3245412"/>
        </p:xfrm>
        <a:graphic>
          <a:graphicData uri="http://schemas.openxmlformats.org/drawingml/2006/table">
            <a:tbl>
              <a:tblPr firstRow="1" bandRow="1">
                <a:noFill/>
              </a:tblPr>
              <a:tblGrid>
                <a:gridCol w="945910">
                  <a:extLst>
                    <a:ext uri="{9D8B030D-6E8A-4147-A177-3AD203B41FA5}">
                      <a16:colId xmlns:a16="http://schemas.microsoft.com/office/drawing/2014/main" val="2536257609"/>
                    </a:ext>
                  </a:extLst>
                </a:gridCol>
                <a:gridCol w="1266232">
                  <a:extLst>
                    <a:ext uri="{9D8B030D-6E8A-4147-A177-3AD203B41FA5}">
                      <a16:colId xmlns:a16="http://schemas.microsoft.com/office/drawing/2014/main" val="320203778"/>
                    </a:ext>
                  </a:extLst>
                </a:gridCol>
                <a:gridCol w="1327174">
                  <a:extLst>
                    <a:ext uri="{9D8B030D-6E8A-4147-A177-3AD203B41FA5}">
                      <a16:colId xmlns:a16="http://schemas.microsoft.com/office/drawing/2014/main" val="2886967017"/>
                    </a:ext>
                  </a:extLst>
                </a:gridCol>
                <a:gridCol w="1544206">
                  <a:extLst>
                    <a:ext uri="{9D8B030D-6E8A-4147-A177-3AD203B41FA5}">
                      <a16:colId xmlns:a16="http://schemas.microsoft.com/office/drawing/2014/main" val="503694555"/>
                    </a:ext>
                  </a:extLst>
                </a:gridCol>
                <a:gridCol w="995380">
                  <a:extLst>
                    <a:ext uri="{9D8B030D-6E8A-4147-A177-3AD203B41FA5}">
                      <a16:colId xmlns:a16="http://schemas.microsoft.com/office/drawing/2014/main" val="418856465"/>
                    </a:ext>
                  </a:extLst>
                </a:gridCol>
                <a:gridCol w="1125790">
                  <a:extLst>
                    <a:ext uri="{9D8B030D-6E8A-4147-A177-3AD203B41FA5}">
                      <a16:colId xmlns:a16="http://schemas.microsoft.com/office/drawing/2014/main" val="255010987"/>
                    </a:ext>
                  </a:extLst>
                </a:gridCol>
                <a:gridCol w="1209805">
                  <a:extLst>
                    <a:ext uri="{9D8B030D-6E8A-4147-A177-3AD203B41FA5}">
                      <a16:colId xmlns:a16="http://schemas.microsoft.com/office/drawing/2014/main" val="847489533"/>
                    </a:ext>
                  </a:extLst>
                </a:gridCol>
                <a:gridCol w="975317">
                  <a:extLst>
                    <a:ext uri="{9D8B030D-6E8A-4147-A177-3AD203B41FA5}">
                      <a16:colId xmlns:a16="http://schemas.microsoft.com/office/drawing/2014/main" val="3762301248"/>
                    </a:ext>
                  </a:extLst>
                </a:gridCol>
              </a:tblGrid>
              <a:tr h="606708">
                <a:tc>
                  <a:txBody>
                    <a:bodyPr/>
                    <a:lstStyle/>
                    <a:p>
                      <a:pPr algn="r" fontAlgn="ctr"/>
                      <a:br>
                        <a:rPr lang="en-US" sz="1400" b="1">
                          <a:solidFill>
                            <a:schemeClr val="tx1">
                              <a:lumMod val="75000"/>
                              <a:lumOff val="25000"/>
                            </a:schemeClr>
                          </a:solidFill>
                          <a:effectLst/>
                        </a:rPr>
                      </a:br>
                      <a:r>
                        <a:rPr lang="en-US" sz="1400" b="1">
                          <a:solidFill>
                            <a:schemeClr val="tx1">
                              <a:lumMod val="75000"/>
                              <a:lumOff val="25000"/>
                            </a:schemeClr>
                          </a:solidFill>
                          <a:effectLst/>
                        </a:rPr>
                        <a:t>id</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popularity</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vote_count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vote_average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budget</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r" fontAlgn="ctr"/>
                      <a:r>
                        <a:rPr lang="en-US" sz="1400" b="1">
                          <a:solidFill>
                            <a:schemeClr val="tx1">
                              <a:lumMod val="75000"/>
                              <a:lumOff val="25000"/>
                            </a:schemeClr>
                          </a:solidFill>
                          <a:effectLst/>
                        </a:rPr>
                        <a:t>runtime</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tc>
                  <a:txBody>
                    <a:bodyPr/>
                    <a:lstStyle/>
                    <a:p>
                      <a:pPr algn="r" fontAlgn="ctr"/>
                      <a:r>
                        <a:rPr lang="en-US" sz="1400" b="1">
                          <a:solidFill>
                            <a:schemeClr val="tx1">
                              <a:lumMod val="75000"/>
                              <a:lumOff val="25000"/>
                            </a:schemeClr>
                          </a:solidFill>
                          <a:effectLst/>
                        </a:rPr>
                        <a:t>collection</a:t>
                      </a:r>
                    </a:p>
                  </a:txBody>
                  <a:tcPr marL="144454" marR="108341" marT="72227" marB="7222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endParaRPr lang="en-US" sz="1400" b="1">
                        <a:solidFill>
                          <a:schemeClr val="tx1">
                            <a:lumMod val="75000"/>
                            <a:lumOff val="25000"/>
                          </a:schemeClr>
                        </a:solidFill>
                      </a:endParaRPr>
                    </a:p>
                  </a:txBody>
                  <a:tcPr marL="144454" marR="108341" marT="72227" marB="7222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1839717248"/>
                  </a:ext>
                </a:extLst>
              </a:tr>
              <a:tr h="329838">
                <a:tc>
                  <a:txBody>
                    <a:bodyPr/>
                    <a:lstStyle/>
                    <a:p>
                      <a:pPr algn="r" fontAlgn="ctr"/>
                      <a:r>
                        <a:rPr lang="en-US" sz="1000" b="1">
                          <a:solidFill>
                            <a:schemeClr val="tx1">
                              <a:lumMod val="75000"/>
                              <a:lumOff val="25000"/>
                            </a:schemeClr>
                          </a:solidFill>
                          <a:effectLst/>
                        </a:rPr>
                        <a:t>count</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32540.0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2306.0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87631053"/>
                  </a:ext>
                </a:extLst>
              </a:tr>
              <a:tr h="329838">
                <a:tc>
                  <a:txBody>
                    <a:bodyPr/>
                    <a:lstStyle/>
                    <a:p>
                      <a:pPr algn="r" fontAlgn="ctr"/>
                      <a:r>
                        <a:rPr lang="en-US" sz="1000" b="1">
                          <a:solidFill>
                            <a:schemeClr val="tx1">
                              <a:lumMod val="75000"/>
                              <a:lumOff val="25000"/>
                            </a:schemeClr>
                          </a:solidFill>
                          <a:effectLst/>
                        </a:rPr>
                        <a:t>mean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445911.0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1349747.0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62.0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481535.0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157499511"/>
                  </a:ext>
                </a:extLst>
              </a:tr>
              <a:tr h="329838">
                <a:tc>
                  <a:txBody>
                    <a:bodyPr/>
                    <a:lstStyle/>
                    <a:p>
                      <a:pPr algn="r" fontAlgn="ctr"/>
                      <a:r>
                        <a:rPr lang="en-US" sz="1000" b="1">
                          <a:solidFill>
                            <a:schemeClr val="tx1">
                              <a:lumMod val="75000"/>
                              <a:lumOff val="25000"/>
                            </a:schemeClr>
                          </a:solidFill>
                          <a:effectLst/>
                        </a:rPr>
                        <a:t>std</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305745.0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14430479.0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41.0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324498.0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10559693"/>
                  </a:ext>
                </a:extLst>
              </a:tr>
              <a:tr h="329838">
                <a:tc>
                  <a:txBody>
                    <a:bodyPr/>
                    <a:lstStyle/>
                    <a:p>
                      <a:pPr algn="r" fontAlgn="ctr"/>
                      <a:r>
                        <a:rPr lang="en-US" sz="1000" b="1">
                          <a:solidFill>
                            <a:schemeClr val="tx1">
                              <a:lumMod val="75000"/>
                              <a:lumOff val="25000"/>
                            </a:schemeClr>
                          </a:solidFill>
                          <a:effectLst/>
                        </a:rPr>
                        <a:t>min</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656.0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2823052"/>
                  </a:ext>
                </a:extLst>
              </a:tr>
              <a:tr h="329838">
                <a:tc>
                  <a:txBody>
                    <a:bodyPr/>
                    <a:lstStyle/>
                    <a:p>
                      <a:pPr algn="r" fontAlgn="ctr"/>
                      <a:r>
                        <a:rPr lang="en-US" sz="1000" b="1">
                          <a:solidFill>
                            <a:schemeClr val="tx1">
                              <a:lumMod val="75000"/>
                              <a:lumOff val="25000"/>
                            </a:schemeClr>
                          </a:solidFill>
                          <a:effectLst/>
                        </a:rPr>
                        <a:t>25%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146495.0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14.0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155421.0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62224580"/>
                  </a:ext>
                </a:extLst>
              </a:tr>
              <a:tr h="329838">
                <a:tc>
                  <a:txBody>
                    <a:bodyPr/>
                    <a:lstStyle/>
                    <a:p>
                      <a:pPr algn="r" fontAlgn="ctr"/>
                      <a:r>
                        <a:rPr lang="en-US" sz="1000" b="1">
                          <a:solidFill>
                            <a:schemeClr val="tx1">
                              <a:lumMod val="75000"/>
                              <a:lumOff val="25000"/>
                            </a:schemeClr>
                          </a:solidFill>
                          <a:effectLst/>
                        </a:rPr>
                        <a:t>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426521.0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80.0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471259.0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30850"/>
                  </a:ext>
                </a:extLst>
              </a:tr>
              <a:tr h="329838">
                <a:tc>
                  <a:txBody>
                    <a:bodyPr/>
                    <a:lstStyle/>
                    <a:p>
                      <a:pPr algn="r" fontAlgn="ctr"/>
                      <a:r>
                        <a:rPr lang="en-US" sz="1000" b="1">
                          <a:solidFill>
                            <a:schemeClr val="tx1">
                              <a:lumMod val="75000"/>
                              <a:lumOff val="25000"/>
                            </a:schemeClr>
                          </a:solidFill>
                          <a:effectLst/>
                        </a:rPr>
                        <a:t>75%</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707534.0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0.0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algn="r" fontAlgn="ctr"/>
                      <a:r>
                        <a:rPr lang="en-US" sz="1000">
                          <a:solidFill>
                            <a:schemeClr val="tx1">
                              <a:lumMod val="75000"/>
                              <a:lumOff val="25000"/>
                            </a:schemeClr>
                          </a:solidFill>
                          <a:effectLst/>
                        </a:rPr>
                        <a:t>91.0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759067.0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4285405"/>
                  </a:ext>
                </a:extLst>
              </a:tr>
              <a:tr h="329838">
                <a:tc>
                  <a:txBody>
                    <a:bodyPr/>
                    <a:lstStyle/>
                    <a:p>
                      <a:pPr algn="r" fontAlgn="ctr"/>
                      <a:r>
                        <a:rPr lang="en-US" sz="1000" b="1">
                          <a:solidFill>
                            <a:schemeClr val="tx1">
                              <a:lumMod val="75000"/>
                              <a:lumOff val="25000"/>
                            </a:schemeClr>
                          </a:solidFill>
                          <a:effectLst/>
                        </a:rPr>
                        <a:t>max</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1033095.0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5089.0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16900.0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10.0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701842551.0</a:t>
                      </a:r>
                    </a:p>
                  </a:txBody>
                  <a:tcPr marL="144454" marR="108341" marT="72227" marB="72227" anchor="ctr">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lnB>
                    <a:noFill/>
                  </a:tcPr>
                </a:tc>
                <a:tc>
                  <a:txBody>
                    <a:bodyPr/>
                    <a:lstStyle/>
                    <a:p>
                      <a:pPr algn="r" fontAlgn="ctr"/>
                      <a:r>
                        <a:rPr lang="en-US" sz="1000">
                          <a:solidFill>
                            <a:schemeClr val="tx1">
                              <a:lumMod val="75000"/>
                              <a:lumOff val="25000"/>
                            </a:schemeClr>
                          </a:solidFill>
                          <a:effectLst/>
                        </a:rPr>
                        <a:t>683.0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r" fontAlgn="ctr"/>
                      <a:r>
                        <a:rPr lang="en-US" sz="1000" dirty="0">
                          <a:solidFill>
                            <a:schemeClr val="tx1">
                              <a:lumMod val="75000"/>
                              <a:lumOff val="25000"/>
                            </a:schemeClr>
                          </a:solidFill>
                          <a:effectLst/>
                        </a:rPr>
                        <a:t>1033032.0</a:t>
                      </a:r>
                    </a:p>
                  </a:txBody>
                  <a:tcPr marL="144454" marR="108341" marT="72227" marB="72227"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9500167"/>
                  </a:ext>
                </a:extLst>
              </a:tr>
            </a:tbl>
          </a:graphicData>
        </a:graphic>
      </p:graphicFrame>
    </p:spTree>
    <p:extLst>
      <p:ext uri="{BB962C8B-B14F-4D97-AF65-F5344CB8AC3E}">
        <p14:creationId xmlns:p14="http://schemas.microsoft.com/office/powerpoint/2010/main" val="33489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6261-DE0C-EBA2-3F1D-BADD59CFE153}"/>
              </a:ext>
            </a:extLst>
          </p:cNvPr>
          <p:cNvSpPr>
            <a:spLocks noGrp="1"/>
          </p:cNvSpPr>
          <p:nvPr>
            <p:ph type="title"/>
          </p:nvPr>
        </p:nvSpPr>
        <p:spPr/>
        <p:txBody>
          <a:bodyPr/>
          <a:lstStyle/>
          <a:p>
            <a:r>
              <a:rPr lang="en-US" dirty="0"/>
              <a:t>Outliers in the data</a:t>
            </a:r>
          </a:p>
        </p:txBody>
      </p:sp>
      <p:pic>
        <p:nvPicPr>
          <p:cNvPr id="3076" name="Picture 4">
            <a:extLst>
              <a:ext uri="{FF2B5EF4-FFF2-40B4-BE49-F238E27FC236}">
                <a16:creationId xmlns:a16="http://schemas.microsoft.com/office/drawing/2014/main" id="{91ACB2C3-0720-4D46-8EBD-01A47ADF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2" y="1691323"/>
            <a:ext cx="3322975" cy="275004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32AA1AD-BD38-55B0-C326-8F6B3F94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43" y="1826427"/>
            <a:ext cx="3500042" cy="262741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53AEBEA2-CE19-11AC-6D3C-4ABA8FA30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7202" y="1826427"/>
            <a:ext cx="3235154" cy="276339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8A613C66-5861-1E01-78F9-2292377CBC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5943" y="4588944"/>
            <a:ext cx="3500042" cy="226535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D0077F36-B05D-1D81-2AAC-5C724BEBDE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31" y="4588944"/>
            <a:ext cx="3322975" cy="23653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a16="http://schemas.microsoft.com/office/drawing/2014/main" id="{B7E5949C-20DF-8D84-60F6-9B11ECEC95CE}"/>
              </a:ext>
            </a:extLst>
          </p:cNvPr>
          <p:cNvSpPr>
            <a:spLocks noChangeArrowheads="1"/>
          </p:cNvSpPr>
          <p:nvPr/>
        </p:nvSpPr>
        <p:spPr bwMode="auto">
          <a:xfrm>
            <a:off x="1460333" y="4026729"/>
            <a:ext cx="7553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3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114" name="Picture 410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115" name="Rectangle 410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6" name="Rectangle 410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3F17F69-90FA-F884-40BE-BFF075D7D0DC}"/>
              </a:ext>
            </a:extLst>
          </p:cNvPr>
          <p:cNvSpPr>
            <a:spLocks noGrp="1"/>
          </p:cNvSpPr>
          <p:nvPr>
            <p:ph type="title"/>
          </p:nvPr>
        </p:nvSpPr>
        <p:spPr>
          <a:xfrm>
            <a:off x="2781983" y="41925"/>
            <a:ext cx="5996619" cy="2113150"/>
          </a:xfrm>
        </p:spPr>
        <p:txBody>
          <a:bodyPr vert="horz" lIns="91440" tIns="45720" rIns="91440" bIns="45720" rtlCol="0" anchor="t">
            <a:normAutofit/>
          </a:bodyPr>
          <a:lstStyle/>
          <a:p>
            <a:pPr algn="ctr"/>
            <a:r>
              <a:rPr lang="en-US" dirty="0"/>
              <a:t>Data correlation</a:t>
            </a:r>
          </a:p>
        </p:txBody>
      </p:sp>
      <p:grpSp>
        <p:nvGrpSpPr>
          <p:cNvPr id="4111" name="Group 4110">
            <a:extLst>
              <a:ext uri="{FF2B5EF4-FFF2-40B4-BE49-F238E27FC236}">
                <a16:creationId xmlns:a16="http://schemas.microsoft.com/office/drawing/2014/main" id="{6C5D976F-50BF-4FEC-B797-AACEB2C351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4112" name="Picture 4111">
              <a:extLst>
                <a:ext uri="{FF2B5EF4-FFF2-40B4-BE49-F238E27FC236}">
                  <a16:creationId xmlns:a16="http://schemas.microsoft.com/office/drawing/2014/main" id="{33C66400-9114-4E43-A4CC-E3DCF49D43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113" name="Picture 4112">
              <a:extLst>
                <a:ext uri="{FF2B5EF4-FFF2-40B4-BE49-F238E27FC236}">
                  <a16:creationId xmlns:a16="http://schemas.microsoft.com/office/drawing/2014/main" id="{89B7520A-668D-4486-B70D-BCEA3D9611C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4098" name="Picture 2">
            <a:extLst>
              <a:ext uri="{FF2B5EF4-FFF2-40B4-BE49-F238E27FC236}">
                <a16:creationId xmlns:a16="http://schemas.microsoft.com/office/drawing/2014/main" id="{C3C658CD-7FE4-9903-893F-C6562598D90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27360" y="1407885"/>
            <a:ext cx="12161592" cy="560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3003"/>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4372</TotalTime>
  <Words>415</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Avenir Next LT Pro</vt:lpstr>
      <vt:lpstr>AvenirNext LT Pro Medium</vt:lpstr>
      <vt:lpstr>Sabon Next LT</vt:lpstr>
      <vt:lpstr>DappledVTI</vt:lpstr>
      <vt:lpstr>Horror Movies</vt:lpstr>
      <vt:lpstr>Horror</vt:lpstr>
      <vt:lpstr>Location</vt:lpstr>
      <vt:lpstr>Characters</vt:lpstr>
      <vt:lpstr>Filming style</vt:lpstr>
      <vt:lpstr>Sound</vt:lpstr>
      <vt:lpstr>Data statistics description</vt:lpstr>
      <vt:lpstr>Outliers in the data</vt:lpstr>
      <vt:lpstr>Data correlation</vt:lpstr>
      <vt:lpstr> Popularity vs. Vote Average</vt:lpstr>
      <vt:lpstr>Correlations between popularity and vote average</vt:lpstr>
      <vt:lpstr>Budget vs Revenue</vt:lpstr>
      <vt:lpstr>Correlations between budget and revenue</vt:lpstr>
      <vt:lpstr>A pie chart to show the distribution of movie genres in the dataset.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Horror Movies</dc:title>
  <dc:creator>mohamedsayed</dc:creator>
  <cp:lastModifiedBy>mohamedsayed</cp:lastModifiedBy>
  <cp:revision>5</cp:revision>
  <dcterms:created xsi:type="dcterms:W3CDTF">2023-10-08T14:32:30Z</dcterms:created>
  <dcterms:modified xsi:type="dcterms:W3CDTF">2023-10-11T15:24:57Z</dcterms:modified>
</cp:coreProperties>
</file>