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73" r:id="rId9"/>
    <p:sldId id="274" r:id="rId10"/>
    <p:sldId id="275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C204D2-E814-4F52-873A-4BAFE46C391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12AA14-0BE9-4C82-A67F-7B5B934011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target problem of our project is to recommend relevant and personalized songs to users based on their preferences and behavior.</a:t>
          </a:r>
        </a:p>
      </dgm:t>
    </dgm:pt>
    <dgm:pt modelId="{3CD8892F-8992-4CAD-9CD1-650B0FF05D97}" type="parTrans" cxnId="{351C9F52-289D-4E80-B158-546328390BD8}">
      <dgm:prSet/>
      <dgm:spPr/>
      <dgm:t>
        <a:bodyPr/>
        <a:lstStyle/>
        <a:p>
          <a:endParaRPr lang="en-US"/>
        </a:p>
      </dgm:t>
    </dgm:pt>
    <dgm:pt modelId="{5F1CD840-FA36-4624-9D6A-6A508C6FFDF1}" type="sibTrans" cxnId="{351C9F52-289D-4E80-B158-546328390BD8}">
      <dgm:prSet/>
      <dgm:spPr/>
      <dgm:t>
        <a:bodyPr/>
        <a:lstStyle/>
        <a:p>
          <a:endParaRPr lang="en-US"/>
        </a:p>
      </dgm:t>
    </dgm:pt>
    <dgm:pt modelId="{6E09F147-798B-48B9-AAAC-2C026C85FF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By understanding user preferences and leveraging machine learning algorithms, we aim to provide accurate and timely recommendations that align with users' tastes and interests.</a:t>
          </a:r>
        </a:p>
      </dgm:t>
    </dgm:pt>
    <dgm:pt modelId="{027E5E5F-EA1F-4FFC-96E6-88AA7A3E2D1E}" type="parTrans" cxnId="{A4D0FC6C-31E3-40BB-855B-0F6C25E30B8E}">
      <dgm:prSet/>
      <dgm:spPr/>
      <dgm:t>
        <a:bodyPr/>
        <a:lstStyle/>
        <a:p>
          <a:endParaRPr lang="en-US"/>
        </a:p>
      </dgm:t>
    </dgm:pt>
    <dgm:pt modelId="{9B176A4C-827D-4EA3-9373-47CB45A10A43}" type="sibTrans" cxnId="{A4D0FC6C-31E3-40BB-855B-0F6C25E30B8E}">
      <dgm:prSet/>
      <dgm:spPr/>
      <dgm:t>
        <a:bodyPr/>
        <a:lstStyle/>
        <a:p>
          <a:endParaRPr lang="en-US"/>
        </a:p>
      </dgm:t>
    </dgm:pt>
    <dgm:pt modelId="{97399A12-765D-4A73-9BDC-271E5F3E1627}" type="pres">
      <dgm:prSet presAssocID="{4AC204D2-E814-4F52-873A-4BAFE46C391B}" presName="root" presStyleCnt="0">
        <dgm:presLayoutVars>
          <dgm:dir/>
          <dgm:resizeHandles val="exact"/>
        </dgm:presLayoutVars>
      </dgm:prSet>
      <dgm:spPr/>
    </dgm:pt>
    <dgm:pt modelId="{B2B5DBF5-17BF-45DB-B97F-D8BAF94C1B16}" type="pres">
      <dgm:prSet presAssocID="{0D12AA14-0BE9-4C82-A67F-7B5B9340114C}" presName="compNode" presStyleCnt="0"/>
      <dgm:spPr/>
    </dgm:pt>
    <dgm:pt modelId="{2B82E863-E492-43E9-9988-1645828AD526}" type="pres">
      <dgm:prSet presAssocID="{0D12AA14-0BE9-4C82-A67F-7B5B9340114C}" presName="bgRect" presStyleLbl="bgShp" presStyleIdx="0" presStyleCnt="2"/>
      <dgm:spPr/>
    </dgm:pt>
    <dgm:pt modelId="{529568E8-D4FB-4D6D-A4A8-98D4D66CF317}" type="pres">
      <dgm:prSet presAssocID="{0D12AA14-0BE9-4C82-A67F-7B5B9340114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383B4C95-B7E6-4F4D-816E-FA1B6855451D}" type="pres">
      <dgm:prSet presAssocID="{0D12AA14-0BE9-4C82-A67F-7B5B9340114C}" presName="spaceRect" presStyleCnt="0"/>
      <dgm:spPr/>
    </dgm:pt>
    <dgm:pt modelId="{9390C813-B8F5-4F14-8193-9C978EF7BC13}" type="pres">
      <dgm:prSet presAssocID="{0D12AA14-0BE9-4C82-A67F-7B5B9340114C}" presName="parTx" presStyleLbl="revTx" presStyleIdx="0" presStyleCnt="2">
        <dgm:presLayoutVars>
          <dgm:chMax val="0"/>
          <dgm:chPref val="0"/>
        </dgm:presLayoutVars>
      </dgm:prSet>
      <dgm:spPr/>
    </dgm:pt>
    <dgm:pt modelId="{D59F7A12-4E73-45C4-9EF5-D9F2F121646C}" type="pres">
      <dgm:prSet presAssocID="{5F1CD840-FA36-4624-9D6A-6A508C6FFDF1}" presName="sibTrans" presStyleCnt="0"/>
      <dgm:spPr/>
    </dgm:pt>
    <dgm:pt modelId="{5AD75D87-DD27-4E17-A9EE-314F48095BC5}" type="pres">
      <dgm:prSet presAssocID="{6E09F147-798B-48B9-AAAC-2C026C85FFF8}" presName="compNode" presStyleCnt="0"/>
      <dgm:spPr/>
    </dgm:pt>
    <dgm:pt modelId="{617B529E-6E97-4CAD-8C72-E9D3E31B0C23}" type="pres">
      <dgm:prSet presAssocID="{6E09F147-798B-48B9-AAAC-2C026C85FFF8}" presName="bgRect" presStyleLbl="bgShp" presStyleIdx="1" presStyleCnt="2"/>
      <dgm:spPr/>
    </dgm:pt>
    <dgm:pt modelId="{6B724550-7122-40E6-89EE-CFD8DCF6F39A}" type="pres">
      <dgm:prSet presAssocID="{6E09F147-798B-48B9-AAAC-2C026C85FFF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D8489A9-E267-419F-8C47-C054BC39EC7E}" type="pres">
      <dgm:prSet presAssocID="{6E09F147-798B-48B9-AAAC-2C026C85FFF8}" presName="spaceRect" presStyleCnt="0"/>
      <dgm:spPr/>
    </dgm:pt>
    <dgm:pt modelId="{CA43CF25-B1E8-4613-B3B2-899E1C6570DE}" type="pres">
      <dgm:prSet presAssocID="{6E09F147-798B-48B9-AAAC-2C026C85FFF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9A74668-6A09-4C32-832E-79E91321AA79}" type="presOf" srcId="{0D12AA14-0BE9-4C82-A67F-7B5B9340114C}" destId="{9390C813-B8F5-4F14-8193-9C978EF7BC13}" srcOrd="0" destOrd="0" presId="urn:microsoft.com/office/officeart/2018/2/layout/IconVerticalSolidList"/>
    <dgm:cxn modelId="{C522A249-DCC6-453D-8D6B-E52DC3D4795A}" type="presOf" srcId="{6E09F147-798B-48B9-AAAC-2C026C85FFF8}" destId="{CA43CF25-B1E8-4613-B3B2-899E1C6570DE}" srcOrd="0" destOrd="0" presId="urn:microsoft.com/office/officeart/2018/2/layout/IconVerticalSolidList"/>
    <dgm:cxn modelId="{A4D0FC6C-31E3-40BB-855B-0F6C25E30B8E}" srcId="{4AC204D2-E814-4F52-873A-4BAFE46C391B}" destId="{6E09F147-798B-48B9-AAAC-2C026C85FFF8}" srcOrd="1" destOrd="0" parTransId="{027E5E5F-EA1F-4FFC-96E6-88AA7A3E2D1E}" sibTransId="{9B176A4C-827D-4EA3-9373-47CB45A10A43}"/>
    <dgm:cxn modelId="{351C9F52-289D-4E80-B158-546328390BD8}" srcId="{4AC204D2-E814-4F52-873A-4BAFE46C391B}" destId="{0D12AA14-0BE9-4C82-A67F-7B5B9340114C}" srcOrd="0" destOrd="0" parTransId="{3CD8892F-8992-4CAD-9CD1-650B0FF05D97}" sibTransId="{5F1CD840-FA36-4624-9D6A-6A508C6FFDF1}"/>
    <dgm:cxn modelId="{3366ACAF-91B7-47AA-8B12-3708534FFF6A}" type="presOf" srcId="{4AC204D2-E814-4F52-873A-4BAFE46C391B}" destId="{97399A12-765D-4A73-9BDC-271E5F3E1627}" srcOrd="0" destOrd="0" presId="urn:microsoft.com/office/officeart/2018/2/layout/IconVerticalSolidList"/>
    <dgm:cxn modelId="{4226EEE8-3B49-4A42-84B1-0739F2760148}" type="presParOf" srcId="{97399A12-765D-4A73-9BDC-271E5F3E1627}" destId="{B2B5DBF5-17BF-45DB-B97F-D8BAF94C1B16}" srcOrd="0" destOrd="0" presId="urn:microsoft.com/office/officeart/2018/2/layout/IconVerticalSolidList"/>
    <dgm:cxn modelId="{0DDD26A4-86D4-4366-B2BF-9FBC4315FF6A}" type="presParOf" srcId="{B2B5DBF5-17BF-45DB-B97F-D8BAF94C1B16}" destId="{2B82E863-E492-43E9-9988-1645828AD526}" srcOrd="0" destOrd="0" presId="urn:microsoft.com/office/officeart/2018/2/layout/IconVerticalSolidList"/>
    <dgm:cxn modelId="{08232250-99E5-457E-9256-7C02A4F37402}" type="presParOf" srcId="{B2B5DBF5-17BF-45DB-B97F-D8BAF94C1B16}" destId="{529568E8-D4FB-4D6D-A4A8-98D4D66CF317}" srcOrd="1" destOrd="0" presId="urn:microsoft.com/office/officeart/2018/2/layout/IconVerticalSolidList"/>
    <dgm:cxn modelId="{0DF90648-DFC7-4534-B30D-42D3AB3E5724}" type="presParOf" srcId="{B2B5DBF5-17BF-45DB-B97F-D8BAF94C1B16}" destId="{383B4C95-B7E6-4F4D-816E-FA1B6855451D}" srcOrd="2" destOrd="0" presId="urn:microsoft.com/office/officeart/2018/2/layout/IconVerticalSolidList"/>
    <dgm:cxn modelId="{ED6E8C60-8011-48F1-97A6-09A638967EA7}" type="presParOf" srcId="{B2B5DBF5-17BF-45DB-B97F-D8BAF94C1B16}" destId="{9390C813-B8F5-4F14-8193-9C978EF7BC13}" srcOrd="3" destOrd="0" presId="urn:microsoft.com/office/officeart/2018/2/layout/IconVerticalSolidList"/>
    <dgm:cxn modelId="{215775B8-9DC3-4907-9E35-E1E98900DC2D}" type="presParOf" srcId="{97399A12-765D-4A73-9BDC-271E5F3E1627}" destId="{D59F7A12-4E73-45C4-9EF5-D9F2F121646C}" srcOrd="1" destOrd="0" presId="urn:microsoft.com/office/officeart/2018/2/layout/IconVerticalSolidList"/>
    <dgm:cxn modelId="{302C9C2F-7D60-4A2A-97E8-04A1D60384A0}" type="presParOf" srcId="{97399A12-765D-4A73-9BDC-271E5F3E1627}" destId="{5AD75D87-DD27-4E17-A9EE-314F48095BC5}" srcOrd="2" destOrd="0" presId="urn:microsoft.com/office/officeart/2018/2/layout/IconVerticalSolidList"/>
    <dgm:cxn modelId="{9921497D-455E-4512-8E5D-6D59F3D1387B}" type="presParOf" srcId="{5AD75D87-DD27-4E17-A9EE-314F48095BC5}" destId="{617B529E-6E97-4CAD-8C72-E9D3E31B0C23}" srcOrd="0" destOrd="0" presId="urn:microsoft.com/office/officeart/2018/2/layout/IconVerticalSolidList"/>
    <dgm:cxn modelId="{2559E262-470F-44E0-97E8-E263F6639C9F}" type="presParOf" srcId="{5AD75D87-DD27-4E17-A9EE-314F48095BC5}" destId="{6B724550-7122-40E6-89EE-CFD8DCF6F39A}" srcOrd="1" destOrd="0" presId="urn:microsoft.com/office/officeart/2018/2/layout/IconVerticalSolidList"/>
    <dgm:cxn modelId="{A3D1E40C-29FA-49A3-9839-79403605198C}" type="presParOf" srcId="{5AD75D87-DD27-4E17-A9EE-314F48095BC5}" destId="{BD8489A9-E267-419F-8C47-C054BC39EC7E}" srcOrd="2" destOrd="0" presId="urn:microsoft.com/office/officeart/2018/2/layout/IconVerticalSolidList"/>
    <dgm:cxn modelId="{994B4FA8-4086-4D4B-AACA-5C7D4505AA83}" type="presParOf" srcId="{5AD75D87-DD27-4E17-A9EE-314F48095BC5}" destId="{CA43CF25-B1E8-4613-B3B2-899E1C6570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82E863-E492-43E9-9988-1645828AD526}">
      <dsp:nvSpPr>
        <dsp:cNvPr id="0" name=""/>
        <dsp:cNvSpPr/>
      </dsp:nvSpPr>
      <dsp:spPr>
        <a:xfrm>
          <a:off x="0" y="600303"/>
          <a:ext cx="10168127" cy="11082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9568E8-D4FB-4D6D-A4A8-98D4D66CF317}">
      <dsp:nvSpPr>
        <dsp:cNvPr id="0" name=""/>
        <dsp:cNvSpPr/>
      </dsp:nvSpPr>
      <dsp:spPr>
        <a:xfrm>
          <a:off x="335246" y="849660"/>
          <a:ext cx="609539" cy="6095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0C813-B8F5-4F14-8193-9C978EF7BC13}">
      <dsp:nvSpPr>
        <dsp:cNvPr id="0" name=""/>
        <dsp:cNvSpPr/>
      </dsp:nvSpPr>
      <dsp:spPr>
        <a:xfrm>
          <a:off x="1280031" y="600303"/>
          <a:ext cx="8888096" cy="1108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90" tIns="117290" rIns="117290" bIns="11729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target problem of our project is to recommend relevant and personalized songs to users based on their preferences and behavior.</a:t>
          </a:r>
        </a:p>
      </dsp:txBody>
      <dsp:txXfrm>
        <a:off x="1280031" y="600303"/>
        <a:ext cx="8888096" cy="1108252"/>
      </dsp:txXfrm>
    </dsp:sp>
    <dsp:sp modelId="{617B529E-6E97-4CAD-8C72-E9D3E31B0C23}">
      <dsp:nvSpPr>
        <dsp:cNvPr id="0" name=""/>
        <dsp:cNvSpPr/>
      </dsp:nvSpPr>
      <dsp:spPr>
        <a:xfrm>
          <a:off x="0" y="1985619"/>
          <a:ext cx="10168127" cy="11082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724550-7122-40E6-89EE-CFD8DCF6F39A}">
      <dsp:nvSpPr>
        <dsp:cNvPr id="0" name=""/>
        <dsp:cNvSpPr/>
      </dsp:nvSpPr>
      <dsp:spPr>
        <a:xfrm>
          <a:off x="335246" y="2234976"/>
          <a:ext cx="609539" cy="6095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3CF25-B1E8-4613-B3B2-899E1C6570DE}">
      <dsp:nvSpPr>
        <dsp:cNvPr id="0" name=""/>
        <dsp:cNvSpPr/>
      </dsp:nvSpPr>
      <dsp:spPr>
        <a:xfrm>
          <a:off x="1280031" y="1985619"/>
          <a:ext cx="8888096" cy="1108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90" tIns="117290" rIns="117290" bIns="11729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By understanding user preferences and leveraging machine learning algorithms, we aim to provide accurate and timely recommendations that align with users' tastes and interests.</a:t>
          </a:r>
        </a:p>
      </dsp:txBody>
      <dsp:txXfrm>
        <a:off x="1280031" y="1985619"/>
        <a:ext cx="8888096" cy="1108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E36F7-A8CE-48E5-B78C-F2B8E76B4CE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00C58-C812-4336-9658-7C5B8B0E8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4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00C58-C812-4336-9658-7C5B8B0E8D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00C58-C812-4336-9658-7C5B8B0E8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79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00C58-C812-4336-9658-7C5B8B0E8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9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655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0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8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8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3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3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5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2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urple light on gadgets">
            <a:extLst>
              <a:ext uri="{FF2B5EF4-FFF2-40B4-BE49-F238E27FC236}">
                <a16:creationId xmlns:a16="http://schemas.microsoft.com/office/drawing/2014/main" id="{C1DB890E-240A-9060-6904-99E7A5090A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12" r="12725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96448-EDC1-6F06-D6EF-E2C9B1709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3400" dirty="0"/>
              <a:t>Music Recommendation System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398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13323-BE5B-0131-518B-FAF7F9886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Most common words in the dataset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B439A8-4243-EB58-5F6E-D706D54CC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4" t="50588" r="35582" b="10786"/>
          <a:stretch/>
        </p:blipFill>
        <p:spPr>
          <a:xfrm>
            <a:off x="5414356" y="1670608"/>
            <a:ext cx="6408836" cy="336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44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5C789-90AD-F047-B91F-79BB5F0E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 dirty="0"/>
              <a:t>5.Data Preprocessing</a:t>
            </a:r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0B376741-9F2C-61F8-18DC-57EE5A529A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67" r="23880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111DE-283E-C7C5-E5FE-D2443654D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r>
              <a:rPr lang="en-US" sz="1800" dirty="0"/>
              <a:t>To ensure the quality and reliability of our recommendation system, we performed extensive data preprocessing on the dataset. </a:t>
            </a:r>
          </a:p>
          <a:p>
            <a:r>
              <a:rPr lang="en-US" sz="1800" dirty="0"/>
              <a:t>This involved cleaning the data, handling missing values, removing duplicates, and transforming the data into a suitable format for analysis.</a:t>
            </a:r>
          </a:p>
        </p:txBody>
      </p:sp>
    </p:spTree>
    <p:extLst>
      <p:ext uri="{BB962C8B-B14F-4D97-AF65-F5344CB8AC3E}">
        <p14:creationId xmlns:p14="http://schemas.microsoft.com/office/powerpoint/2010/main" val="2278851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7B96F-3469-29D6-92F7-17A3C923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1268958"/>
          </a:xfrm>
        </p:spPr>
        <p:txBody>
          <a:bodyPr anchor="b">
            <a:normAutofit/>
          </a:bodyPr>
          <a:lstStyle/>
          <a:p>
            <a:r>
              <a:rPr lang="en-US" sz="3200" dirty="0"/>
              <a:t>6.Tools and Technologies Used</a:t>
            </a:r>
          </a:p>
        </p:txBody>
      </p:sp>
      <p:pic>
        <p:nvPicPr>
          <p:cNvPr id="23" name="Picture 22" descr="Computer script on a screen">
            <a:extLst>
              <a:ext uri="{FF2B5EF4-FFF2-40B4-BE49-F238E27FC236}">
                <a16:creationId xmlns:a16="http://schemas.microsoft.com/office/drawing/2014/main" id="{270570E2-D9D3-A90C-5A1F-53897B4752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617" b="-1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BA1A2-5199-BBD1-C363-D1550A1FB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557587"/>
            <a:ext cx="4314645" cy="3717317"/>
          </a:xfrm>
        </p:spPr>
        <p:txBody>
          <a:bodyPr anchor="t">
            <a:normAutofit fontScale="85000" lnSpcReduction="10000"/>
          </a:bodyPr>
          <a:lstStyle/>
          <a:p>
            <a:r>
              <a:rPr lang="en-US" sz="1700" dirty="0"/>
              <a:t>Throughout the project, we utilized a range of tools and technologies to develop and implement the music recommendation system. </a:t>
            </a:r>
            <a:endParaRPr lang="ar-EG" sz="1700" dirty="0"/>
          </a:p>
          <a:p>
            <a:r>
              <a:rPr lang="en-US" sz="1700" dirty="0"/>
              <a:t>These include Python programming language. </a:t>
            </a:r>
          </a:p>
          <a:p>
            <a:r>
              <a:rPr lang="en-US" sz="1700" dirty="0"/>
              <a:t>1. Pandas for data manipulation.</a:t>
            </a:r>
          </a:p>
          <a:p>
            <a:r>
              <a:rPr lang="en-US" sz="1700" dirty="0"/>
              <a:t>2. </a:t>
            </a:r>
            <a:r>
              <a:rPr lang="en-US" sz="1700" dirty="0" err="1"/>
              <a:t>Numpy</a:t>
            </a:r>
            <a:r>
              <a:rPr lang="en-US" sz="1700" dirty="0"/>
              <a:t>: 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It provides powerful tools and functions for efficiently working with arrays and numerical data.</a:t>
            </a:r>
            <a:endParaRPr lang="en-US" sz="1800" dirty="0"/>
          </a:p>
          <a:p>
            <a:r>
              <a:rPr lang="en-US" sz="1700" dirty="0"/>
              <a:t>3. scikit-learn for machine learning algorithms.</a:t>
            </a:r>
          </a:p>
          <a:p>
            <a:r>
              <a:rPr lang="en-US" sz="1700" dirty="0"/>
              <a:t> 4. Various data visualization libraries such as seaborn and matplotlib.</a:t>
            </a:r>
          </a:p>
          <a:p>
            <a:r>
              <a:rPr lang="en-US" sz="1700" dirty="0"/>
              <a:t> 5.Nltk </a:t>
            </a:r>
            <a:r>
              <a:rPr lang="en-US" sz="1700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It is widely used in natural language processing (NLP) and text analysis tasks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956034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21CAC5-3FB3-3B2F-CD17-B5CFB20E1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 dirty="0"/>
              <a:t>7.Business Case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5F98CA1F-08D1-F36A-83BB-DC486C8A6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38" r="35104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5B8F1-B353-270B-DB3C-E9A7DDD12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r>
              <a:rPr lang="en-US" sz="1800" dirty="0"/>
              <a:t>The primary objective of our music recommendation system is to enhance user satisfaction and engagement on digital music platforms.</a:t>
            </a:r>
            <a:endParaRPr lang="ar-EG" sz="1800" dirty="0"/>
          </a:p>
          <a:p>
            <a:r>
              <a:rPr lang="en-US" sz="1800" dirty="0"/>
              <a:t> By providing personalized song recommendations based on individual preferences, we aim to improve user retention, increase user interaction, and ultimately drive revenue growth for music streaming services.</a:t>
            </a:r>
          </a:p>
        </p:txBody>
      </p:sp>
    </p:spTree>
    <p:extLst>
      <p:ext uri="{BB962C8B-B14F-4D97-AF65-F5344CB8AC3E}">
        <p14:creationId xmlns:p14="http://schemas.microsoft.com/office/powerpoint/2010/main" val="6687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8C3B1C5C-900B-955E-021E-73485715DF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89" r="6803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43EA0-672A-4B75-8C12-99540B7E1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8.Challenges Faced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32F2B-59E4-0533-3D6C-2AC2163BC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During the development of the music recommendation system, we encountered several challenges. </a:t>
            </a:r>
            <a:endParaRPr lang="ar-EG" sz="17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These include handling large-scale datasets, dealing with sparse data, addressing the cold start problem for new users, and ensuring scalability and real-time performance of the recommendation algorithm.</a:t>
            </a:r>
          </a:p>
        </p:txBody>
      </p:sp>
    </p:spTree>
    <p:extLst>
      <p:ext uri="{BB962C8B-B14F-4D97-AF65-F5344CB8AC3E}">
        <p14:creationId xmlns:p14="http://schemas.microsoft.com/office/powerpoint/2010/main" val="2833032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spheres connected with a red line">
            <a:extLst>
              <a:ext uri="{FF2B5EF4-FFF2-40B4-BE49-F238E27FC236}">
                <a16:creationId xmlns:a16="http://schemas.microsoft.com/office/drawing/2014/main" id="{FFFE8666-0570-0B44-DBA2-53AD4E7FFC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8C5D-BF30-4469-7AF4-F75C7CAEB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9.Proposed Solution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37A8-000E-6423-4E1D-8844B094A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To overcome these challenges, we implemented a hybrid recommendation approach that combines collaborative filtering and content-based filtering techniques. </a:t>
            </a:r>
            <a:endParaRPr lang="ar-EG" sz="17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This hybrid approach leverages both user behavior patterns and song characteristics to generate accurate and diverse recommendations for users.</a:t>
            </a:r>
          </a:p>
        </p:txBody>
      </p:sp>
    </p:spTree>
    <p:extLst>
      <p:ext uri="{BB962C8B-B14F-4D97-AF65-F5344CB8AC3E}">
        <p14:creationId xmlns:p14="http://schemas.microsoft.com/office/powerpoint/2010/main" val="1161468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1DED517E-CD04-EAEF-FEBF-F4295F76C5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64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FAEC92A-2230-45B0-A12F-07F9F9EA4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tx1"/>
              </a:gs>
              <a:gs pos="35000">
                <a:schemeClr val="tx1">
                  <a:alpha val="76000"/>
                </a:schemeClr>
              </a:gs>
              <a:gs pos="19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58199-5A47-0D23-D3C7-06EF3FB05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10.Contributions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25A27-BC3E-0A63-D976-4CA1209DC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868" y="2718054"/>
            <a:ext cx="3438906" cy="320725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/>
                </a:solidFill>
              </a:rPr>
              <a:t>Our project makes the following contributions: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/>
                </a:solidFill>
              </a:rPr>
              <a:t>1. Developed a robust music recommendation system using state-of-the-art machine learning techniques.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/>
                </a:solidFill>
              </a:rPr>
              <a:t>2. Implemented a hybrid recommendation approach to improve recommendation accuracy and diversity.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/>
                </a:solidFill>
              </a:rPr>
              <a:t>3. Addressed the challenges of handling large-scale datasets, sparse data, and the cold start problem.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/>
                </a:solidFill>
              </a:rPr>
              <a:t>4. Enhanced user satisfaction and engagement on digital music platforms.</a:t>
            </a:r>
          </a:p>
        </p:txBody>
      </p:sp>
    </p:spTree>
    <p:extLst>
      <p:ext uri="{BB962C8B-B14F-4D97-AF65-F5344CB8AC3E}">
        <p14:creationId xmlns:p14="http://schemas.microsoft.com/office/powerpoint/2010/main" val="52840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7E28A-7B74-9B0A-01E3-DAE83C4C2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11.Target Problem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C53147C2-06DD-F582-4DF4-AFC56C23C7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0879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A5BB5-71AD-100C-C8E1-57495D0E8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1268958"/>
          </a:xfrm>
        </p:spPr>
        <p:txBody>
          <a:bodyPr anchor="b">
            <a:normAutofit/>
          </a:bodyPr>
          <a:lstStyle/>
          <a:p>
            <a:r>
              <a:rPr lang="en-US" sz="3200" dirty="0"/>
              <a:t>12.Performance Evaluation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E6D0698A-E148-C873-B18B-6EB30C5652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70" r="10447" b="-1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304B8-A17E-C353-79A0-E2C2C0E79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557587"/>
            <a:ext cx="4314645" cy="3717317"/>
          </a:xfrm>
        </p:spPr>
        <p:txBody>
          <a:bodyPr anchor="t">
            <a:normAutofit/>
          </a:bodyPr>
          <a:lstStyle/>
          <a:p>
            <a:r>
              <a:rPr lang="en-US" sz="1700" dirty="0"/>
              <a:t>To evaluate the performance of our music recommendation system, we employed various metrics such as precision, recall, and mean average precision.</a:t>
            </a:r>
          </a:p>
          <a:p>
            <a:r>
              <a:rPr lang="en-US" sz="1700" dirty="0"/>
              <a:t> Additionally, we conducted user feedback surveys and analyzed user engagement metrics to assess the system's effectiveness in improving user satisfaction and interaction.</a:t>
            </a:r>
          </a:p>
        </p:txBody>
      </p:sp>
    </p:spTree>
    <p:extLst>
      <p:ext uri="{BB962C8B-B14F-4D97-AF65-F5344CB8AC3E}">
        <p14:creationId xmlns:p14="http://schemas.microsoft.com/office/powerpoint/2010/main" val="1426374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Graph on document with pen">
            <a:extLst>
              <a:ext uri="{FF2B5EF4-FFF2-40B4-BE49-F238E27FC236}">
                <a16:creationId xmlns:a16="http://schemas.microsoft.com/office/drawing/2014/main" id="{7E69BCC5-8C2C-236C-D9F2-00A466A927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75" r="952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FAEC92A-2230-45B0-A12F-07F9F9EA4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tx1"/>
              </a:gs>
              <a:gs pos="35000">
                <a:schemeClr val="tx1">
                  <a:alpha val="76000"/>
                </a:schemeClr>
              </a:gs>
              <a:gs pos="19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2DF5D-15E1-3E5B-47AC-530500278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13.Conclusion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1F4EA-BE4E-E29E-785C-213DF6DD9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868" y="2718054"/>
            <a:ext cx="3438906" cy="320725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chemeClr val="bg1"/>
                </a:solidFill>
              </a:rPr>
              <a:t>In conclusion, our music recommendation system offers a powerful solution to enhance the user experience on digital music platforms. </a:t>
            </a:r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chemeClr val="bg1"/>
                </a:solidFill>
              </a:rPr>
              <a:t>By leveraging machine learning techniques and analyzing user behavior patterns, we can provide accurate and personalized song recommendations, ultimately leading to increased user satisfaction, engagement, and revenue growth.</a:t>
            </a:r>
          </a:p>
        </p:txBody>
      </p:sp>
    </p:spTree>
    <p:extLst>
      <p:ext uri="{BB962C8B-B14F-4D97-AF65-F5344CB8AC3E}">
        <p14:creationId xmlns:p14="http://schemas.microsoft.com/office/powerpoint/2010/main" val="410764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4AC4D-F32C-E812-22A9-1876215A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1268958"/>
          </a:xfrm>
        </p:spPr>
        <p:txBody>
          <a:bodyPr anchor="b">
            <a:normAutofit/>
          </a:bodyPr>
          <a:lstStyle/>
          <a:p>
            <a:r>
              <a:rPr lang="en-US" sz="3200"/>
              <a:t>Agenda</a:t>
            </a:r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4D94CCF0-6070-8F52-E078-A684F7982E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53" r="21650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08FB7-1362-35FC-43EF-F7EB46B8F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557587"/>
            <a:ext cx="4314645" cy="3717317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1.Introduction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2. Project Overview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3. Dataset Description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4. Data Visualization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5. Data Preprocessing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6. Tools and Technologies Used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7. Business Case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8. Challenges Faced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9. Proposed Solution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10. Contributions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11. Target Problem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12. Performance Evaluation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13. Conclusion</a:t>
            </a:r>
          </a:p>
        </p:txBody>
      </p:sp>
    </p:spTree>
    <p:extLst>
      <p:ext uri="{BB962C8B-B14F-4D97-AF65-F5344CB8AC3E}">
        <p14:creationId xmlns:p14="http://schemas.microsoft.com/office/powerpoint/2010/main" val="3434662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4994D9-35AE-9C8F-D75A-9ACAB58B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3300"/>
              <a:t>Thank you for your attention</a:t>
            </a:r>
            <a:br>
              <a:rPr lang="en-US" sz="3300"/>
            </a:br>
            <a:br>
              <a:rPr lang="en-US" sz="3300"/>
            </a:br>
            <a:endParaRPr lang="en-US" sz="3300"/>
          </a:p>
        </p:txBody>
      </p:sp>
      <p:pic>
        <p:nvPicPr>
          <p:cNvPr id="7" name="Picture 6" descr="Question mark on green pastel background">
            <a:extLst>
              <a:ext uri="{FF2B5EF4-FFF2-40B4-BE49-F238E27FC236}">
                <a16:creationId xmlns:a16="http://schemas.microsoft.com/office/drawing/2014/main" id="{D75A76F5-F9EC-7F74-047E-0A08B44B27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61" r="5369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3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890CD-325A-E962-2776-CC7BE11C4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r>
              <a:rPr lang="en-US" sz="1800"/>
              <a:t>I am happy to answer any questions you may have.</a:t>
            </a:r>
          </a:p>
          <a:p>
            <a:r>
              <a:rPr lang="en-US" sz="1800"/>
              <a:t>mabdelmoneim678@gmail.com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5726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7E8A1-DAAD-BAD1-1EC6-E69B1B61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 dirty="0"/>
              <a:t>1.Introduction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7BCF4-A240-D6E1-6833-D2A11CCDD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Today, I am here to present our project on the development of a Music Recommendation System.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 Music recommendation systems have gained immense popularity in recent years due to the exponential growth of digital music platforms. 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These systems aim to provide personalized recommendations to users based on their music preferences and behavior.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In this presentation, I will walk you through the process of building a music recommendation system, the challenges faced, and the proposed solution to enhance user experience and engagement.</a:t>
            </a:r>
          </a:p>
        </p:txBody>
      </p:sp>
      <p:pic>
        <p:nvPicPr>
          <p:cNvPr id="5" name="Picture 4" descr="Microphone and piano">
            <a:extLst>
              <a:ext uri="{FF2B5EF4-FFF2-40B4-BE49-F238E27FC236}">
                <a16:creationId xmlns:a16="http://schemas.microsoft.com/office/drawing/2014/main" id="{A17B5FD8-405A-B6D2-86B7-07822610DD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56" r="22943" b="-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183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F27744B-47AB-4459-8C2F-1D5EE63A3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udio sound board">
            <a:extLst>
              <a:ext uri="{FF2B5EF4-FFF2-40B4-BE49-F238E27FC236}">
                <a16:creationId xmlns:a16="http://schemas.microsoft.com/office/drawing/2014/main" id="{AA5117BF-A23E-4A10-10AE-AFF0A1E6F9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79" r="4500" b="-1"/>
          <a:stretch/>
        </p:blipFill>
        <p:spPr>
          <a:xfrm>
            <a:off x="1" y="10"/>
            <a:ext cx="6865165" cy="6857990"/>
          </a:xfrm>
          <a:custGeom>
            <a:avLst/>
            <a:gdLst/>
            <a:ahLst/>
            <a:cxnLst/>
            <a:rect l="l" t="t" r="r" b="b"/>
            <a:pathLst>
              <a:path w="6865165" h="6858000">
                <a:moveTo>
                  <a:pt x="0" y="0"/>
                </a:moveTo>
                <a:lnTo>
                  <a:pt x="6865165" y="0"/>
                </a:lnTo>
                <a:lnTo>
                  <a:pt x="6859621" y="22952"/>
                </a:lnTo>
                <a:cubicBezTo>
                  <a:pt x="6623056" y="1069835"/>
                  <a:pt x="6492240" y="2220824"/>
                  <a:pt x="6492240" y="3429001"/>
                </a:cubicBezTo>
                <a:cubicBezTo>
                  <a:pt x="6492240" y="4637179"/>
                  <a:pt x="6623056" y="5788167"/>
                  <a:pt x="6859621" y="6835050"/>
                </a:cubicBezTo>
                <a:lnTo>
                  <a:pt x="68651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7D266DCC-5218-4AE0-B964-6FC2EA3BD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240" y="0"/>
            <a:ext cx="5699760" cy="6858000"/>
          </a:xfrm>
          <a:custGeom>
            <a:avLst/>
            <a:gdLst>
              <a:gd name="connsiteX0" fmla="*/ 365648 w 5588548"/>
              <a:gd name="connsiteY0" fmla="*/ 0 h 6858000"/>
              <a:gd name="connsiteX1" fmla="*/ 5588548 w 5588548"/>
              <a:gd name="connsiteY1" fmla="*/ 0 h 6858000"/>
              <a:gd name="connsiteX2" fmla="*/ 5588548 w 5588548"/>
              <a:gd name="connsiteY2" fmla="*/ 6858000 h 6858000"/>
              <a:gd name="connsiteX3" fmla="*/ 365648 w 5588548"/>
              <a:gd name="connsiteY3" fmla="*/ 6858000 h 6858000"/>
              <a:gd name="connsiteX4" fmla="*/ 360213 w 5588548"/>
              <a:gd name="connsiteY4" fmla="*/ 6835050 h 6858000"/>
              <a:gd name="connsiteX5" fmla="*/ 0 w 5588548"/>
              <a:gd name="connsiteY5" fmla="*/ 3429001 h 6858000"/>
              <a:gd name="connsiteX6" fmla="*/ 360213 w 5588548"/>
              <a:gd name="connsiteY6" fmla="*/ 22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8548" h="6858000">
                <a:moveTo>
                  <a:pt x="365648" y="0"/>
                </a:moveTo>
                <a:lnTo>
                  <a:pt x="5588548" y="0"/>
                </a:lnTo>
                <a:lnTo>
                  <a:pt x="55885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973DE4F1-1583-4AE3-9696-9659D27C5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384" y="0"/>
            <a:ext cx="5690616" cy="6858000"/>
          </a:xfrm>
          <a:custGeom>
            <a:avLst/>
            <a:gdLst>
              <a:gd name="connsiteX0" fmla="*/ 372925 w 5690616"/>
              <a:gd name="connsiteY0" fmla="*/ 0 h 6858000"/>
              <a:gd name="connsiteX1" fmla="*/ 5690616 w 5690616"/>
              <a:gd name="connsiteY1" fmla="*/ 0 h 6858000"/>
              <a:gd name="connsiteX2" fmla="*/ 5690616 w 5690616"/>
              <a:gd name="connsiteY2" fmla="*/ 6858000 h 6858000"/>
              <a:gd name="connsiteX3" fmla="*/ 372925 w 5690616"/>
              <a:gd name="connsiteY3" fmla="*/ 6858000 h 6858000"/>
              <a:gd name="connsiteX4" fmla="*/ 367381 w 5690616"/>
              <a:gd name="connsiteY4" fmla="*/ 6835050 h 6858000"/>
              <a:gd name="connsiteX5" fmla="*/ 0 w 5690616"/>
              <a:gd name="connsiteY5" fmla="*/ 3429001 h 6858000"/>
              <a:gd name="connsiteX6" fmla="*/ 367381 w 5690616"/>
              <a:gd name="connsiteY6" fmla="*/ 22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90616" h="6858000">
                <a:moveTo>
                  <a:pt x="372925" y="0"/>
                </a:moveTo>
                <a:lnTo>
                  <a:pt x="5690616" y="0"/>
                </a:lnTo>
                <a:lnTo>
                  <a:pt x="5690616" y="6858000"/>
                </a:lnTo>
                <a:lnTo>
                  <a:pt x="372925" y="6858000"/>
                </a:lnTo>
                <a:lnTo>
                  <a:pt x="367381" y="6835050"/>
                </a:lnTo>
                <a:cubicBezTo>
                  <a:pt x="130816" y="5788167"/>
                  <a:pt x="0" y="4637179"/>
                  <a:pt x="0" y="3429001"/>
                </a:cubicBezTo>
                <a:cubicBezTo>
                  <a:pt x="0" y="2220824"/>
                  <a:pt x="130816" y="1069835"/>
                  <a:pt x="367381" y="22952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ACEBC-027A-C2AE-9486-503EA5D6F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914400"/>
            <a:ext cx="4485861" cy="1106556"/>
          </a:xfrm>
        </p:spPr>
        <p:txBody>
          <a:bodyPr anchor="b">
            <a:normAutofit/>
          </a:bodyPr>
          <a:lstStyle/>
          <a:p>
            <a:r>
              <a:rPr lang="en-US" sz="3200" dirty="0"/>
              <a:t>2.Project Overview: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3C8959-A2A1-469E-8619-82F077E3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4495" y="218239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CDAE9-F43A-60AB-5F00-45DC97E61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440100"/>
            <a:ext cx="4485861" cy="3834804"/>
          </a:xfrm>
        </p:spPr>
        <p:txBody>
          <a:bodyPr anchor="t">
            <a:normAutofit/>
          </a:bodyPr>
          <a:lstStyle/>
          <a:p>
            <a:r>
              <a:rPr lang="en-US" sz="1700" dirty="0"/>
              <a:t>Our project focuses on developing an advanced music recommendation system using machine learning techniques.</a:t>
            </a:r>
          </a:p>
          <a:p>
            <a:r>
              <a:rPr lang="en-US" sz="1700" dirty="0"/>
              <a:t> The system analyzes user behavior, historical data, and music metadata to generate accurate and personalized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181654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D596BA-ED3E-977A-E5BB-027733DB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 dirty="0"/>
              <a:t>3.Dataset Description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D671B-59FB-521B-183F-8F2FCECC7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Before diving into the details, let's take a look at the dataset we used for this project. </a:t>
            </a:r>
          </a:p>
          <a:p>
            <a:r>
              <a:rPr lang="en-US" sz="1700" dirty="0"/>
              <a:t>The dataset consists of a collection of songs, along with their associated metadata such as artist, song title, lyrics, and other relevant information</a:t>
            </a:r>
          </a:p>
          <a:p>
            <a:r>
              <a:rPr lang="en-US" sz="1700" dirty="0"/>
              <a:t>. Initially, the dataset contains </a:t>
            </a:r>
            <a:r>
              <a:rPr lang="en-US" sz="1700" b="0" i="0" dirty="0">
                <a:effectLst/>
              </a:rPr>
              <a:t>57650</a:t>
            </a:r>
            <a:r>
              <a:rPr lang="en-US" sz="1700" dirty="0"/>
              <a:t> rows and 4 columns.</a:t>
            </a:r>
          </a:p>
          <a:p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33759-BC7E-C3FD-6F77-B3295EF94D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2" t="55646" r="45908" b="19864"/>
          <a:stretch/>
        </p:blipFill>
        <p:spPr>
          <a:xfrm>
            <a:off x="4901184" y="2518633"/>
            <a:ext cx="6922008" cy="192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1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1E5CC7-869C-907B-1C2F-37FEC65E6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4.Data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585D8-8270-6E6C-EBE1-A9E1AAE15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Top 10 artist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97F0BF-EF12-81E5-4C03-20CF705057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0" t="40401" r="27714" b="8694"/>
          <a:stretch/>
        </p:blipFill>
        <p:spPr>
          <a:xfrm>
            <a:off x="5414356" y="1482186"/>
            <a:ext cx="6408836" cy="374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6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ADC66-782D-FA80-0FFB-B18A64F1B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Number of songs per artist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EC0B0F-FFD2-D786-F13C-27C093A04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3" t="36121" r="33029" b="3637"/>
          <a:stretch/>
        </p:blipFill>
        <p:spPr>
          <a:xfrm>
            <a:off x="4864608" y="697005"/>
            <a:ext cx="6846363" cy="531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6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3340E-4448-4450-429F-96F2A5B60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Distribution of songs lengths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6E5E89-1FDD-C31B-838F-DE2EEF889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97" t="41192" r="32716" b="8177"/>
          <a:stretch/>
        </p:blipFill>
        <p:spPr>
          <a:xfrm>
            <a:off x="5414356" y="1288025"/>
            <a:ext cx="6408836" cy="413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38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DA953-5332-E261-2382-EBAD1E76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Distribution of songs by artist.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FEC372-C5A4-B62F-5BA0-44FC8D583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3" t="32686" r="37820" b="6844"/>
          <a:stretch/>
        </p:blipFill>
        <p:spPr>
          <a:xfrm>
            <a:off x="5478685" y="625684"/>
            <a:ext cx="6280177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4641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D1B31"/>
      </a:dk2>
      <a:lt2>
        <a:srgbClr val="F0F3F3"/>
      </a:lt2>
      <a:accent1>
        <a:srgbClr val="E7292A"/>
      </a:accent1>
      <a:accent2>
        <a:srgbClr val="D51767"/>
      </a:accent2>
      <a:accent3>
        <a:srgbClr val="E729C8"/>
      </a:accent3>
      <a:accent4>
        <a:srgbClr val="A517D5"/>
      </a:accent4>
      <a:accent5>
        <a:srgbClr val="6729E7"/>
      </a:accent5>
      <a:accent6>
        <a:srgbClr val="2A3AD8"/>
      </a:accent6>
      <a:hlink>
        <a:srgbClr val="7E3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832</Words>
  <Application>Microsoft Office PowerPoint</Application>
  <PresentationFormat>Widescreen</PresentationFormat>
  <Paragraphs>74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-apple-system</vt:lpstr>
      <vt:lpstr>Aptos</vt:lpstr>
      <vt:lpstr>Arial</vt:lpstr>
      <vt:lpstr>Avenir Next LT Pro</vt:lpstr>
      <vt:lpstr>Calibri</vt:lpstr>
      <vt:lpstr>AccentBoxVTI</vt:lpstr>
      <vt:lpstr>Music Recommendation System</vt:lpstr>
      <vt:lpstr>Agenda</vt:lpstr>
      <vt:lpstr>1.Introduction</vt:lpstr>
      <vt:lpstr>2.Project Overview:</vt:lpstr>
      <vt:lpstr>3.Dataset Description</vt:lpstr>
      <vt:lpstr>4.Data Visualization</vt:lpstr>
      <vt:lpstr>Number of songs per artist</vt:lpstr>
      <vt:lpstr>Distribution of songs lengths </vt:lpstr>
      <vt:lpstr>Distribution of songs by artist. </vt:lpstr>
      <vt:lpstr>Most common words in the dataset</vt:lpstr>
      <vt:lpstr>5.Data Preprocessing</vt:lpstr>
      <vt:lpstr>6.Tools and Technologies Used</vt:lpstr>
      <vt:lpstr>7.Business Case</vt:lpstr>
      <vt:lpstr>8.Challenges Faced</vt:lpstr>
      <vt:lpstr>9.Proposed Solution</vt:lpstr>
      <vt:lpstr>10.Contributions</vt:lpstr>
      <vt:lpstr>11.Target Problem</vt:lpstr>
      <vt:lpstr>12.Performance Evaluation</vt:lpstr>
      <vt:lpstr>13.Conclusion</vt:lpstr>
      <vt:lpstr>Thank you for your attention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Recommendation System</dc:title>
  <dc:creator>mohamedsayed</dc:creator>
  <cp:lastModifiedBy>mohamedsayed</cp:lastModifiedBy>
  <cp:revision>7</cp:revision>
  <dcterms:created xsi:type="dcterms:W3CDTF">2024-04-28T22:19:01Z</dcterms:created>
  <dcterms:modified xsi:type="dcterms:W3CDTF">2024-04-29T14:50:50Z</dcterms:modified>
</cp:coreProperties>
</file>