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63" r:id="rId2"/>
    <p:sldId id="257" r:id="rId3"/>
    <p:sldId id="256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Red Hat Display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64DD1E7-CB1E-42B3-83F8-8ACAA84D7D76}">
          <p14:sldIdLst>
            <p14:sldId id="263"/>
            <p14:sldId id="257"/>
            <p14:sldId id="256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V8hG7gaNpw+lhZuzptkHhUWPz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6"/>
  </p:normalViewPr>
  <p:slideViewPr>
    <p:cSldViewPr snapToGrid="0">
      <p:cViewPr varScale="1">
        <p:scale>
          <a:sx n="116" d="100"/>
          <a:sy n="116" d="100"/>
        </p:scale>
        <p:origin x="49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;p1">
            <a:extLst>
              <a:ext uri="{FF2B5EF4-FFF2-40B4-BE49-F238E27FC236}">
                <a16:creationId xmlns:a16="http://schemas.microsoft.com/office/drawing/2014/main" id="{631C2DF5-1362-47E0-9992-CA0F5EE5E7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97859" y="1922141"/>
            <a:ext cx="6290441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>
              <a:defRPr sz="5400"/>
            </a:lvl1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8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PRESENTATION</a:t>
            </a:r>
            <a:br>
              <a:rPr lang="en-GB" sz="48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</a:br>
            <a:r>
              <a:rPr lang="en-GB" sz="48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TITTLE</a:t>
            </a:r>
            <a:endParaRPr sz="4800" b="1" dirty="0">
              <a:latin typeface="Century Gothic" panose="020B0502020202020204" pitchFamily="34" charset="0"/>
              <a:ea typeface="Red Hat Display"/>
              <a:cs typeface="Calibri" panose="020F0502020204030204" pitchFamily="34" charset="0"/>
              <a:sym typeface="Red Hat Display"/>
            </a:endParaRPr>
          </a:p>
        </p:txBody>
      </p:sp>
      <p:sp>
        <p:nvSpPr>
          <p:cNvPr id="9" name="Google Shape;55;p1">
            <a:extLst>
              <a:ext uri="{FF2B5EF4-FFF2-40B4-BE49-F238E27FC236}">
                <a16:creationId xmlns:a16="http://schemas.microsoft.com/office/drawing/2014/main" id="{E5E4EFC6-10AC-457A-90BE-EB16C5D5FDC1}"/>
              </a:ext>
            </a:extLst>
          </p:cNvPr>
          <p:cNvSpPr txBox="1"/>
          <p:nvPr userDrawn="1"/>
        </p:nvSpPr>
        <p:spPr>
          <a:xfrm>
            <a:off x="1219200" y="4442603"/>
            <a:ext cx="139518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400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DC77A7-8710-436F-B5E7-19B60E66B5F0}"/>
              </a:ext>
            </a:extLst>
          </p:cNvPr>
          <p:cNvSpPr/>
          <p:nvPr userDrawn="1"/>
        </p:nvSpPr>
        <p:spPr>
          <a:xfrm>
            <a:off x="975360" y="4497639"/>
            <a:ext cx="243840" cy="243840"/>
          </a:xfrm>
          <a:prstGeom prst="ellipse">
            <a:avLst/>
          </a:prstGeom>
          <a:solidFill>
            <a:srgbClr val="D1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pic>
        <p:nvPicPr>
          <p:cNvPr id="11" name="Picture 10" descr="A red and white background with a design&#10;&#10;Description automatically generated">
            <a:extLst>
              <a:ext uri="{FF2B5EF4-FFF2-40B4-BE49-F238E27FC236}">
                <a16:creationId xmlns:a16="http://schemas.microsoft.com/office/drawing/2014/main" id="{418E62F8-02A7-4379-A005-0EF5EC635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26156" y="0"/>
            <a:ext cx="3612229" cy="514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A0ADE9-7A46-486B-82F3-A690D904DF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5720" y="518425"/>
            <a:ext cx="4286012" cy="10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6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7BBF4DE-513C-4814-86EE-EEEA3522B6F4}"/>
              </a:ext>
            </a:extLst>
          </p:cNvPr>
          <p:cNvSpPr/>
          <p:nvPr userDrawn="1"/>
        </p:nvSpPr>
        <p:spPr>
          <a:xfrm>
            <a:off x="0" y="462013"/>
            <a:ext cx="96253" cy="7783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23" name="Google Shape;15;p13">
            <a:extLst>
              <a:ext uri="{FF2B5EF4-FFF2-40B4-BE49-F238E27FC236}">
                <a16:creationId xmlns:a16="http://schemas.microsoft.com/office/drawing/2014/main" id="{E201477A-2207-47E3-9C82-AA3445AF1D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527565"/>
            <a:ext cx="6530534" cy="304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9" name="Google Shape;19;p14">
            <a:extLst>
              <a:ext uri="{FF2B5EF4-FFF2-40B4-BE49-F238E27FC236}">
                <a16:creationId xmlns:a16="http://schemas.microsoft.com/office/drawing/2014/main" id="{214D99CB-0A61-44BD-9A7F-7B1235CA93FA}"/>
              </a:ext>
            </a:extLst>
          </p:cNvPr>
          <p:cNvSpPr txBox="1">
            <a:spLocks/>
          </p:cNvSpPr>
          <p:nvPr userDrawn="1"/>
        </p:nvSpPr>
        <p:spPr>
          <a:xfrm>
            <a:off x="8517256" y="474212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Google Shape;55;p1">
            <a:extLst>
              <a:ext uri="{FF2B5EF4-FFF2-40B4-BE49-F238E27FC236}">
                <a16:creationId xmlns:a16="http://schemas.microsoft.com/office/drawing/2014/main" id="{81EFFF43-0464-49FF-9D8B-0F13EBE1A872}"/>
              </a:ext>
            </a:extLst>
          </p:cNvPr>
          <p:cNvSpPr txBox="1"/>
          <p:nvPr userDrawn="1"/>
        </p:nvSpPr>
        <p:spPr>
          <a:xfrm>
            <a:off x="3779520" y="4786123"/>
            <a:ext cx="139518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000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50399-EDE1-4C7B-83BC-4CEAAD93E5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48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2387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69E0535-6FD9-4D8F-80CA-FF7A96DB665F}"/>
              </a:ext>
            </a:extLst>
          </p:cNvPr>
          <p:cNvSpPr/>
          <p:nvPr userDrawn="1"/>
        </p:nvSpPr>
        <p:spPr>
          <a:xfrm>
            <a:off x="0" y="462013"/>
            <a:ext cx="96253" cy="7783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pic>
        <p:nvPicPr>
          <p:cNvPr id="26" name="Picture 25" descr="A black and red background with a bird&#10;&#10;Description automatically generated">
            <a:extLst>
              <a:ext uri="{FF2B5EF4-FFF2-40B4-BE49-F238E27FC236}">
                <a16:creationId xmlns:a16="http://schemas.microsoft.com/office/drawing/2014/main" id="{7356EFA9-D406-4147-B1F7-82B217840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2618" y="0"/>
            <a:ext cx="2591382" cy="5143500"/>
          </a:xfrm>
          <a:prstGeom prst="rect">
            <a:avLst/>
          </a:prstGeom>
        </p:spPr>
      </p:pic>
      <p:sp>
        <p:nvSpPr>
          <p:cNvPr id="27" name="Google Shape;15;p13">
            <a:extLst>
              <a:ext uri="{FF2B5EF4-FFF2-40B4-BE49-F238E27FC236}">
                <a16:creationId xmlns:a16="http://schemas.microsoft.com/office/drawing/2014/main" id="{F5F3B15A-58C1-48A3-AB6A-E8A3A8F0B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527565"/>
            <a:ext cx="6530534" cy="304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19;p14">
            <a:extLst>
              <a:ext uri="{FF2B5EF4-FFF2-40B4-BE49-F238E27FC236}">
                <a16:creationId xmlns:a16="http://schemas.microsoft.com/office/drawing/2014/main" id="{A6353D6C-199F-4C21-9FC8-2D00FAAA2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Google Shape;55;p1">
            <a:extLst>
              <a:ext uri="{FF2B5EF4-FFF2-40B4-BE49-F238E27FC236}">
                <a16:creationId xmlns:a16="http://schemas.microsoft.com/office/drawing/2014/main" id="{4544F053-DAFF-4191-A4FE-EAC318BF6A0C}"/>
              </a:ext>
            </a:extLst>
          </p:cNvPr>
          <p:cNvSpPr txBox="1"/>
          <p:nvPr userDrawn="1"/>
        </p:nvSpPr>
        <p:spPr>
          <a:xfrm>
            <a:off x="3779520" y="4786123"/>
            <a:ext cx="139518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000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E2517-3805-41A0-9280-523D3C8CC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48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3897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a.gov/uas" TargetMode="External"/><Relationship Id="rId2" Type="http://schemas.openxmlformats.org/officeDocument/2006/relationships/hyperlink" Target="https://www.dji.com/tello/downlo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um.edu.kw/" TargetMode="External"/><Relationship Id="rId5" Type="http://schemas.openxmlformats.org/officeDocument/2006/relationships/hyperlink" Target="https://www.ros.org/" TargetMode="External"/><Relationship Id="rId4" Type="http://schemas.openxmlformats.org/officeDocument/2006/relationships/hyperlink" Target="https://docs.opencv.org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7C560F-F4A7-40EA-8498-473346192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891" y="1439095"/>
            <a:ext cx="6281900" cy="2769959"/>
          </a:xfr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Title:</a:t>
            </a:r>
            <a:b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Tello Drone Simulation &amp; Control – Figure-8 Path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Subtitle: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EE308 – Systems Simulation and Control Lab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Summer 2025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Team Members:</a:t>
            </a:r>
            <a:br>
              <a:rPr lang="ar-EG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31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1C6CD2-D641-FC8B-531C-3B003A8E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Components Used in the Hardware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55FB8-4BC7-A612-1346-648FF104F1EB}"/>
              </a:ext>
            </a:extLst>
          </p:cNvPr>
          <p:cNvSpPr txBox="1"/>
          <p:nvPr/>
        </p:nvSpPr>
        <p:spPr>
          <a:xfrm>
            <a:off x="0" y="1340643"/>
            <a:ext cx="587925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Components:</a:t>
            </a:r>
          </a:p>
          <a:p>
            <a:r>
              <a:rPr lang="en-US" dirty="0"/>
              <a:t> </a:t>
            </a:r>
            <a:r>
              <a:rPr lang="en-US" b="1" dirty="0"/>
              <a:t>Ryze Tello Drone:</a:t>
            </a:r>
            <a:br>
              <a:rPr lang="en-US" dirty="0"/>
            </a:br>
            <a:r>
              <a:rPr lang="en-US" dirty="0"/>
              <a:t>The main flying platform, used for executing the flight path.</a:t>
            </a:r>
          </a:p>
          <a:p>
            <a:r>
              <a:rPr lang="en-US" dirty="0"/>
              <a:t> </a:t>
            </a:r>
            <a:r>
              <a:rPr lang="en-US" b="1" dirty="0"/>
              <a:t>Laptop/PC:</a:t>
            </a:r>
            <a:br>
              <a:rPr lang="en-US" dirty="0"/>
            </a:br>
            <a:r>
              <a:rPr lang="en-US" dirty="0"/>
              <a:t>Runs the Python control code using the DJITelloP</a:t>
            </a:r>
            <a:r>
              <a:rPr lang="en-US" u="sng" dirty="0"/>
              <a:t>y</a:t>
            </a:r>
            <a:r>
              <a:rPr lang="en-US" dirty="0"/>
              <a:t> library.</a:t>
            </a:r>
          </a:p>
          <a:p>
            <a:r>
              <a:rPr lang="en-US" dirty="0"/>
              <a:t> </a:t>
            </a:r>
            <a:r>
              <a:rPr lang="en-US" b="1" dirty="0"/>
              <a:t>Wi-Fi Router / Direct Connection:</a:t>
            </a:r>
            <a:br>
              <a:rPr lang="en-US" dirty="0"/>
            </a:br>
            <a:r>
              <a:rPr lang="en-US" dirty="0"/>
              <a:t>Provides communication between the laptop and the drone.</a:t>
            </a:r>
          </a:p>
          <a:p>
            <a:r>
              <a:rPr lang="en-US" dirty="0"/>
              <a:t> </a:t>
            </a:r>
            <a:r>
              <a:rPr lang="en-US" b="1" dirty="0"/>
              <a:t>Tello Battery:</a:t>
            </a:r>
            <a:br>
              <a:rPr lang="en-US" dirty="0"/>
            </a:br>
            <a:r>
              <a:rPr lang="en-US" dirty="0"/>
              <a:t>Powers the drone; limits flight time to around 10–12 minutes.</a:t>
            </a:r>
          </a:p>
          <a:p>
            <a:r>
              <a:rPr lang="en-US" dirty="0"/>
              <a:t> </a:t>
            </a:r>
            <a:r>
              <a:rPr lang="en-US" b="1" dirty="0"/>
              <a:t>USB Charging Cable / Adapter:</a:t>
            </a:r>
            <a:br>
              <a:rPr lang="en-US" dirty="0"/>
            </a:br>
            <a:r>
              <a:rPr lang="en-US" dirty="0"/>
              <a:t>Used to recharge the drone battery between tests.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01FB91-CAE2-0209-B61B-24ECC376E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50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717F0FA-127B-030F-FC5F-E5071AECE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3" y="12723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2D0A0B-86C0-D5A0-84B9-D154339F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4000" b="1" dirty="0"/>
              <a:t>Project Applications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15C4AC-721A-7526-53FA-B0E8259934A3}"/>
              </a:ext>
            </a:extLst>
          </p:cNvPr>
          <p:cNvSpPr txBox="1"/>
          <p:nvPr/>
        </p:nvSpPr>
        <p:spPr>
          <a:xfrm>
            <a:off x="515631" y="1433974"/>
            <a:ext cx="662775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b="1" dirty="0"/>
              <a:t>Package Delivery:</a:t>
            </a:r>
            <a:br>
              <a:rPr lang="en-US" dirty="0"/>
            </a:br>
            <a:r>
              <a:rPr lang="en-US" dirty="0"/>
              <a:t>Autonomous drones for last-mile delivery in remote or hard-to-reach areas.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b="1" dirty="0"/>
              <a:t>Surveillance:</a:t>
            </a:r>
            <a:br>
              <a:rPr lang="en-US" dirty="0"/>
            </a:br>
            <a:r>
              <a:rPr lang="en-US" dirty="0"/>
              <a:t>Real-time monitoring for security operations and disaster response.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b="1" dirty="0"/>
              <a:t>Land Mapping:</a:t>
            </a:r>
            <a:br>
              <a:rPr lang="en-US" dirty="0"/>
            </a:br>
            <a:r>
              <a:rPr lang="en-US" dirty="0"/>
              <a:t>Aerial surveying to support agriculture, urban planning, and infrastructure design.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b="1" dirty="0"/>
              <a:t>Educational Impact:</a:t>
            </a:r>
            <a:br>
              <a:rPr lang="en-US" dirty="0"/>
            </a:br>
            <a:r>
              <a:rPr lang="en-US" dirty="0"/>
              <a:t>Hands-on learning experience in control systems, robotics, and computer vision.</a:t>
            </a:r>
          </a:p>
          <a:p>
            <a:r>
              <a:rPr lang="en-US" dirty="0"/>
              <a:t> </a:t>
            </a:r>
            <a:r>
              <a:rPr lang="en-US" b="1" dirty="0"/>
              <a:t>Sustainability:</a:t>
            </a:r>
            <a:br>
              <a:rPr lang="en-US" dirty="0"/>
            </a:br>
            <a:r>
              <a:rPr lang="en-US" dirty="0"/>
              <a:t>Supports UN SDG 9 (Industry, Innovation &amp; Infrastructure) by promoting drone-based technological advancement.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8E8648C-B73B-0D19-08E9-6DD113520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50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555221B-1CB2-0E78-F3EA-AE74602B0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2037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F59A3B-B726-F797-A632-0967CDDC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References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9DD640-336D-0D0F-B4A4-CDFB27778F77}"/>
              </a:ext>
            </a:extLst>
          </p:cNvPr>
          <p:cNvSpPr txBox="1"/>
          <p:nvPr/>
        </p:nvSpPr>
        <p:spPr>
          <a:xfrm>
            <a:off x="445407" y="1308080"/>
            <a:ext cx="702246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DJI Tello SDK Documentation</a:t>
            </a:r>
            <a:r>
              <a:rPr lang="en-US" dirty="0"/>
              <a:t> (2023). Retrieved from </a:t>
            </a:r>
            <a:r>
              <a:rPr lang="en-US" dirty="0">
                <a:hlinkClick r:id="rId2"/>
              </a:rPr>
              <a:t>https://www.dji.com/tello/downloads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IEEE 802.11 Standard</a:t>
            </a:r>
            <a:r>
              <a:rPr lang="en-US" dirty="0"/>
              <a:t> (2020). IEEE Standards Association.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ISO 21384-3:2019</a:t>
            </a:r>
            <a:r>
              <a:rPr lang="en-US" dirty="0"/>
              <a:t>. Unmanned Aircraft Systems – Part 3: Operational Procedures. International Organization for Standardization.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Federal Aviation Administration</a:t>
            </a:r>
            <a:r>
              <a:rPr lang="en-US" dirty="0"/>
              <a:t> (2024). Part 107: Small UAS Operations. Retrieved from </a:t>
            </a:r>
            <a:r>
              <a:rPr lang="en-US" dirty="0">
                <a:hlinkClick r:id="rId3"/>
              </a:rPr>
              <a:t>https://www.faa.gov/uas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OpenCV Documentation</a:t>
            </a:r>
            <a:r>
              <a:rPr lang="en-US" dirty="0"/>
              <a:t> (2024). Retrieved from </a:t>
            </a:r>
            <a:r>
              <a:rPr lang="en-US" dirty="0">
                <a:hlinkClick r:id="rId4"/>
              </a:rPr>
              <a:t>https://docs.opencv.org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Robot Operating System (ROS)</a:t>
            </a:r>
            <a:r>
              <a:rPr lang="en-US" dirty="0"/>
              <a:t> (2024). Retrieved from </a:t>
            </a:r>
            <a:r>
              <a:rPr lang="en-US" dirty="0">
                <a:hlinkClick r:id="rId5"/>
              </a:rPr>
              <a:t>https://www.ros.org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Russell, S., &amp; Norvig, P. (2020). Artificial Intelligence: A Modern Approach (4th ed.). Pearson.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American University of the Middle East (AUM)</a:t>
            </a:r>
            <a:r>
              <a:rPr lang="en-US" dirty="0"/>
              <a:t>. Retrieved from </a:t>
            </a:r>
            <a:r>
              <a:rPr lang="en-US" dirty="0">
                <a:hlinkClick r:id="rId6"/>
              </a:rPr>
              <a:t>https://www.aum.edu.kw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458427E-07A8-C656-6B5F-F610F44D3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50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52ACBA-A043-361F-74DA-095BCD08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20572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23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25ED7-3434-8E3C-1530-EDA01A544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2DCA-C96F-2D3A-F846-66A5C55CE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1700" y="377432"/>
            <a:ext cx="59970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Thank You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32ADA0-F304-C787-D6E6-4AB693031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60" y="1398818"/>
            <a:ext cx="914400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Thank you for your time and attention.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I’m happy to answer any questions.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C31E62-4073-1E8B-5C3B-53249EBAE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50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1EF1AE5-7DBC-46C4-EC4C-0E4F8C248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4" y="1232034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85D8C-41EB-192B-EC79-5BF4D0425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588" y="2468397"/>
            <a:ext cx="4290786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2">
            <a:extLst>
              <a:ext uri="{FF2B5EF4-FFF2-40B4-BE49-F238E27FC236}">
                <a16:creationId xmlns:a16="http://schemas.microsoft.com/office/drawing/2014/main" id="{ED64890D-CDD9-31B2-C525-831FB65F9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2047" y="387399"/>
            <a:ext cx="42883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Definition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3">
            <a:extLst>
              <a:ext uri="{FF2B5EF4-FFF2-40B4-BE49-F238E27FC236}">
                <a16:creationId xmlns:a16="http://schemas.microsoft.com/office/drawing/2014/main" id="{46E0D495-E581-A1A0-CA1D-A1187638D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" name="Rectangle 64">
            <a:extLst>
              <a:ext uri="{FF2B5EF4-FFF2-40B4-BE49-F238E27FC236}">
                <a16:creationId xmlns:a16="http://schemas.microsoft.com/office/drawing/2014/main" id="{8789BDCB-0FFB-DF33-DF40-5575756B1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47" y="1320217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" name="Rectangle 65">
            <a:extLst>
              <a:ext uri="{FF2B5EF4-FFF2-40B4-BE49-F238E27FC236}">
                <a16:creationId xmlns:a16="http://schemas.microsoft.com/office/drawing/2014/main" id="{783A5320-92A4-B9F7-E72E-D1581D7E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3" y="1267378"/>
            <a:ext cx="8727069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Objective: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 a Tello drone to autonomously follow a predefined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Figure-8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flight path and complete </a:t>
            </a:r>
            <a:endParaRPr kumimoji="0" lang="ar-EG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many laps as possible within a 10-minute time frame.</a:t>
            </a:r>
          </a:p>
        </p:txBody>
      </p:sp>
      <p:sp>
        <p:nvSpPr>
          <p:cNvPr id="73" name="Rectangle 67">
            <a:extLst>
              <a:ext uri="{FF2B5EF4-FFF2-40B4-BE49-F238E27FC236}">
                <a16:creationId xmlns:a16="http://schemas.microsoft.com/office/drawing/2014/main" id="{0A0DC1DA-84CA-B519-222A-3BA510E5F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3" y="1872741"/>
            <a:ext cx="822853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Scope: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accurate path-following and stable flight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path shape is predefined as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Figure-8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no specific dimensions were given.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must function in both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External positioning systems (e.g., GPS) are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allowed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69">
            <a:extLst>
              <a:ext uri="{FF2B5EF4-FFF2-40B4-BE49-F238E27FC236}">
                <a16:creationId xmlns:a16="http://schemas.microsoft.com/office/drawing/2014/main" id="{26D7DBE7-0DB6-EF96-82A6-9ABDC8B03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3" y="3728614"/>
            <a:ext cx="812122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Challenges: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Maintaining flight stability throughout the figure-8 maneuvers.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precise transitions through the curved intersections.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Consistency and reliability across both simulated and physical trials.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64">
            <a:extLst>
              <a:ext uri="{FF2B5EF4-FFF2-40B4-BE49-F238E27FC236}">
                <a16:creationId xmlns:a16="http://schemas.microsoft.com/office/drawing/2014/main" id="{9FFABFA7-C6F8-EB40-B5C6-929BAAEFD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1600" y="2183234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" name="Rectangle 64">
            <a:extLst>
              <a:ext uri="{FF2B5EF4-FFF2-40B4-BE49-F238E27FC236}">
                <a16:creationId xmlns:a16="http://schemas.microsoft.com/office/drawing/2014/main" id="{A4757535-120E-2128-2714-F7565D926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1600" y="382661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8" name="Rectangle 64">
            <a:extLst>
              <a:ext uri="{FF2B5EF4-FFF2-40B4-BE49-F238E27FC236}">
                <a16:creationId xmlns:a16="http://schemas.microsoft.com/office/drawing/2014/main" id="{A33C3C5F-4439-C98D-D534-00A5502C6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7856" y="466283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2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016B5-2A53-4933-8F0A-57B37862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769725"/>
          </a:xfrm>
        </p:spPr>
        <p:txBody>
          <a:bodyPr/>
          <a:lstStyle/>
          <a:p>
            <a:r>
              <a:rPr lang="en-US" sz="4000" dirty="0"/>
              <a:t>Constraints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3EA663-1889-BCA4-FB0C-B54AB7EF4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174A2-6E96-6841-DCA4-6133C09BF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713719-80F4-68E5-962B-43FE1DF0D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9207" y="1036414"/>
            <a:ext cx="86613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 Constraint: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drone must complete as many laps as possible within a strict </a:t>
            </a:r>
            <a:endParaRPr kumimoji="0" lang="ar-EG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10-minute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flight window.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5A2CDB6-1036-D9C9-FC78-2D59D07B3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6585" y="106637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25E45B7-D0D7-ADD5-723C-66F83C363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6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6A449F1-18AE-EB49-EB59-67AB2EA15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9206" y="2555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5C7FB197-2B6B-8B2E-4EEF-0C966134F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125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1C9FFBD-F6D2-6F7D-6089-B4078E411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1208"/>
            <a:ext cx="897954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drone must maintain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flight stability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 potential variations in indoor conditions (e.g., airflow, lighting).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 is based on a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black dashed line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a bright surface.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1D58D6-C0D7-BF6D-5864-20A99178F309}"/>
              </a:ext>
            </a:extLst>
          </p:cNvPr>
          <p:cNvSpPr txBox="1"/>
          <p:nvPr/>
        </p:nvSpPr>
        <p:spPr>
          <a:xfrm>
            <a:off x="-137098" y="2071739"/>
            <a:ext cx="58284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Environmental Constraints: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FB6C656D-E1ED-2293-AE8B-6FE2C96B8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6" y="40134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B962DC1A-AB9A-6703-8A57-E59486E36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6" y="3190022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2B0707F9-0946-E36B-FB1A-D3286C3F6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6" y="3484475"/>
            <a:ext cx="756168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to the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Tello Drone’s built-in sensors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onboard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Battery life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restricts the maximum flight time and limits retries.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DA6E7E-B1FA-BBF6-794F-4C1582430E05}"/>
              </a:ext>
            </a:extLst>
          </p:cNvPr>
          <p:cNvSpPr txBox="1"/>
          <p:nvPr/>
        </p:nvSpPr>
        <p:spPr>
          <a:xfrm>
            <a:off x="-59206" y="3208455"/>
            <a:ext cx="5750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Hardware Constraints: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24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C3771-836C-3762-1C34-47E28EF0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832300" cy="572700"/>
          </a:xfrm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  <a:latin typeface="Arial" panose="020B0604020202020204" pitchFamily="34" charset="0"/>
              </a:rPr>
              <a:t>Relevant Engineering Standards</a:t>
            </a:r>
            <a:br>
              <a:rPr lang="en-US" altLang="en-US" sz="4000" b="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sz="4000" dirty="0"/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1E9E8A8A-8A71-1926-936A-90D45D873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C4D99A5D-A2EA-5246-634C-6FE0B73F1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3754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00882396-D8D1-FEB8-2C00-DFCDF3474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50" y="1226534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256C2B66-219A-6ABE-561A-EC934CA3F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186" y="1313242"/>
            <a:ext cx="72154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IEEE 802.11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Wi-Fi standard used for wireless communication between the drone </a:t>
            </a:r>
            <a:endParaRPr kumimoji="0" lang="ar-EG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the ground control system (laptop/controller).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ABFE4C1C-44F4-EF07-7CB3-9D812636B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915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ED5FBD38-FD7F-0B70-E8B5-51352DE41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30346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0D56B30B-2AB3-9E4B-355E-2E0EFE328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6221"/>
            <a:ext cx="68178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ISO 21384-3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International standard for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Unmanned Aircraft Systems (UAS), </a:t>
            </a:r>
            <a:endParaRPr kumimoji="0" lang="ar-EG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focusing on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operational procedures and flight safety.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3814E0-39A5-3D5F-9C34-4A587B0263DA}"/>
              </a:ext>
            </a:extLst>
          </p:cNvPr>
          <p:cNvSpPr txBox="1"/>
          <p:nvPr/>
        </p:nvSpPr>
        <p:spPr>
          <a:xfrm>
            <a:off x="92365" y="3244165"/>
            <a:ext cx="88408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 FAA Part 107</a:t>
            </a:r>
            <a:r>
              <a:rPr lang="en-US" dirty="0"/>
              <a:t> </a:t>
            </a:r>
            <a:r>
              <a:rPr lang="en-US" sz="1800" i="1" dirty="0"/>
              <a:t>(</a:t>
            </a:r>
            <a:r>
              <a:rPr lang="en-US" sz="1800" dirty="0"/>
              <a:t>Reference Standard</a:t>
            </a:r>
            <a:r>
              <a:rPr lang="en-US" sz="1800" i="1" dirty="0"/>
              <a:t>)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U.S. Federal Aviation Administration rules for small drone operations, including guidelines for safe flight and airspace compliance.</a:t>
            </a:r>
            <a:br>
              <a:rPr lang="en-US" sz="1800" dirty="0"/>
            </a:br>
            <a:r>
              <a:rPr lang="en-US" sz="1800" i="1" dirty="0"/>
              <a:t>(</a:t>
            </a:r>
            <a:r>
              <a:rPr lang="en-US" sz="1800" dirty="0"/>
              <a:t>Applicable mainly in real-world outdoor use </a:t>
            </a:r>
            <a:r>
              <a:rPr lang="en-US" sz="1800" i="1" dirty="0"/>
              <a:t>— </a:t>
            </a:r>
            <a:r>
              <a:rPr lang="en-US" sz="1800" dirty="0"/>
              <a:t>useful for design mindset</a:t>
            </a:r>
            <a:r>
              <a:rPr lang="en-US" sz="1800" i="1" dirty="0"/>
              <a:t>.)</a:t>
            </a:r>
            <a:endParaRPr lang="en-US" sz="1800" dirty="0"/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78AEA67A-9114-8DE2-1493-08A1DEE55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9349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9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170FE3-BDD9-2B52-F26A-772C90DB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4000" dirty="0">
                <a:solidFill>
                  <a:schemeClr val="tx1"/>
                </a:solidFill>
                <a:latin typeface="Arial" panose="020B0604020202020204" pitchFamily="34" charset="0"/>
              </a:rPr>
              <a:t>Possible Solutions</a:t>
            </a:r>
            <a:endParaRPr lang="en-US" altLang="en-US" sz="4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6DCF60-4D5D-3140-E663-EB87C9C31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3841" y="4450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2634D35-1B87-3A67-C7CC-FCAEA1A64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8879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F3ABB-05ED-17D4-C4CD-8315C9DD2DC4}"/>
              </a:ext>
            </a:extLst>
          </p:cNvPr>
          <p:cNvSpPr txBox="1"/>
          <p:nvPr/>
        </p:nvSpPr>
        <p:spPr>
          <a:xfrm>
            <a:off x="-59205" y="1313099"/>
            <a:ext cx="4696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Solution 1: PID 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F63CB-1E69-554E-F6EF-E6238D5DAF3F}"/>
              </a:ext>
            </a:extLst>
          </p:cNvPr>
          <p:cNvSpPr txBox="1"/>
          <p:nvPr/>
        </p:nvSpPr>
        <p:spPr>
          <a:xfrm>
            <a:off x="65783" y="1261194"/>
            <a:ext cx="90519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/>
          </a:p>
          <a:p>
            <a:r>
              <a:rPr lang="en-US" dirty="0"/>
              <a:t>Use a Proportional–Integral–Derivative controller to maintain the drone's alignment with the path and ensure stable flight.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0EB43-5526-E1B7-1B7E-4982E118CEE8}"/>
              </a:ext>
            </a:extLst>
          </p:cNvPr>
          <p:cNvSpPr txBox="1"/>
          <p:nvPr/>
        </p:nvSpPr>
        <p:spPr>
          <a:xfrm>
            <a:off x="-59205" y="1745400"/>
            <a:ext cx="88915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Pros</a:t>
            </a:r>
            <a:r>
              <a:rPr lang="en-US" dirty="0"/>
              <a:t>: Simple to implement, effective for smooth/linear paths.</a:t>
            </a:r>
          </a:p>
          <a:p>
            <a:r>
              <a:rPr lang="en-US" dirty="0"/>
              <a:t> </a:t>
            </a:r>
            <a:r>
              <a:rPr lang="en-US" b="1" dirty="0"/>
              <a:t>Cons</a:t>
            </a:r>
            <a:r>
              <a:rPr lang="en-US" dirty="0"/>
              <a:t>: May struggle with sharp curves and nonlinear path transitions (like in a Figure-8).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615A727-AEB2-CEBB-D37C-BDB56E8F6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3" y="2608588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A65404-66E9-38E6-38B0-1B077524A40F}"/>
              </a:ext>
            </a:extLst>
          </p:cNvPr>
          <p:cNvSpPr txBox="1"/>
          <p:nvPr/>
        </p:nvSpPr>
        <p:spPr>
          <a:xfrm>
            <a:off x="0" y="2727296"/>
            <a:ext cx="47298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2: Computer Vision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67DFA1-A418-294E-36CE-F7C27C2C3498}"/>
              </a:ext>
            </a:extLst>
          </p:cNvPr>
          <p:cNvSpPr txBox="1"/>
          <p:nvPr/>
        </p:nvSpPr>
        <p:spPr>
          <a:xfrm>
            <a:off x="65783" y="2895538"/>
            <a:ext cx="8019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Utilize OpenCV to detect the black dashed line and identify possible obstacles.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15E3A6-956F-1154-8E9B-DEE5948DD93B}"/>
              </a:ext>
            </a:extLst>
          </p:cNvPr>
          <p:cNvSpPr txBox="1"/>
          <p:nvPr/>
        </p:nvSpPr>
        <p:spPr>
          <a:xfrm>
            <a:off x="46047" y="3125656"/>
            <a:ext cx="7690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Pros</a:t>
            </a:r>
            <a:r>
              <a:rPr lang="en-US" dirty="0"/>
              <a:t>: Enables real-time visual tracking, adaptable to dynamic environments.</a:t>
            </a:r>
          </a:p>
          <a:p>
            <a:r>
              <a:rPr lang="en-US" dirty="0"/>
              <a:t> </a:t>
            </a:r>
            <a:r>
              <a:rPr lang="en-US" b="1" dirty="0"/>
              <a:t>Cons</a:t>
            </a:r>
            <a:r>
              <a:rPr lang="en-US" dirty="0"/>
              <a:t>: Requires good lighting and moderate computational power.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1E3A3894-8DA7-6425-D95F-8D75C373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9205" y="3704508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CB40F4-7441-FAEC-AD2D-309D8B944CAC}"/>
              </a:ext>
            </a:extLst>
          </p:cNvPr>
          <p:cNvSpPr txBox="1"/>
          <p:nvPr/>
        </p:nvSpPr>
        <p:spPr>
          <a:xfrm>
            <a:off x="0" y="3704508"/>
            <a:ext cx="47298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Solution 3: 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E7B794-500E-35E6-A8D5-2DBDAA1288AE}"/>
              </a:ext>
            </a:extLst>
          </p:cNvPr>
          <p:cNvSpPr txBox="1"/>
          <p:nvPr/>
        </p:nvSpPr>
        <p:spPr>
          <a:xfrm>
            <a:off x="46047" y="3679339"/>
            <a:ext cx="89663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/>
          </a:p>
          <a:p>
            <a:r>
              <a:rPr lang="en-US" dirty="0"/>
              <a:t>Train a reinforcement learning model to autonomously follow complex paths based on sensor feedback or vision input.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794106-F38F-77E3-ADD0-1F61B687B4FE}"/>
              </a:ext>
            </a:extLst>
          </p:cNvPr>
          <p:cNvSpPr txBox="1"/>
          <p:nvPr/>
        </p:nvSpPr>
        <p:spPr>
          <a:xfrm>
            <a:off x="-59205" y="4130656"/>
            <a:ext cx="80190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Pros</a:t>
            </a:r>
            <a:r>
              <a:rPr lang="en-US" dirty="0"/>
              <a:t>: Highly adaptive, ideal for unpredictable or nonlinear paths.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Cons</a:t>
            </a:r>
            <a:r>
              <a:rPr lang="en-US" dirty="0"/>
              <a:t>: Demands large training datasets and simulation time.</a:t>
            </a:r>
          </a:p>
        </p:txBody>
      </p:sp>
    </p:spTree>
    <p:extLst>
      <p:ext uri="{BB962C8B-B14F-4D97-AF65-F5344CB8AC3E}">
        <p14:creationId xmlns:p14="http://schemas.microsoft.com/office/powerpoint/2010/main" val="56168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F23AA4-6DDA-3AE9-3A37-BD43E354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  <a:latin typeface="Arial" panose="020B0604020202020204" pitchFamily="34" charset="0"/>
              </a:rPr>
              <a:t>Brainstorming</a:t>
            </a:r>
            <a:br>
              <a:rPr lang="en-US" altLang="en-US" sz="4000" b="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B9869B-78D8-0A64-E218-79BC04C83EF4}"/>
              </a:ext>
            </a:extLst>
          </p:cNvPr>
          <p:cNvSpPr txBox="1"/>
          <p:nvPr/>
        </p:nvSpPr>
        <p:spPr>
          <a:xfrm>
            <a:off x="-59206" y="124201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Initial Ideas: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505AF51-6604-025F-C24D-E2FCAF773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9206" y="4450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72DE119-3A82-31C0-86A7-70D8E30ED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34081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AD272-9F05-9BF2-6523-43723A4FB28F}"/>
              </a:ext>
            </a:extLst>
          </p:cNvPr>
          <p:cNvSpPr txBox="1"/>
          <p:nvPr/>
        </p:nvSpPr>
        <p:spPr>
          <a:xfrm>
            <a:off x="82228" y="1269410"/>
            <a:ext cx="82164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Combine PID control with computer vision for hybrid navigation.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predefined path coordinates to simplify control logic.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02DD32F-FEB5-D1AC-4544-E37F236CE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6024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612F4627-B374-8996-9DEE-314AC377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39CB56-5209-9AA9-BCB0-6D23691AE48A}"/>
              </a:ext>
            </a:extLst>
          </p:cNvPr>
          <p:cNvSpPr txBox="1"/>
          <p:nvPr/>
        </p:nvSpPr>
        <p:spPr>
          <a:xfrm>
            <a:off x="-59206" y="2177026"/>
            <a:ext cx="4637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Team Discussions: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839A4A-C309-B391-9A27-75077F98088C}"/>
              </a:ext>
            </a:extLst>
          </p:cNvPr>
          <p:cNvSpPr txBox="1"/>
          <p:nvPr/>
        </p:nvSpPr>
        <p:spPr>
          <a:xfrm>
            <a:off x="184195" y="2226291"/>
            <a:ext cx="838090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Evaluated trade-offs between processing speed and tracking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Considered strategies for battery optimization to maximize total flight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Discussed fallback behaviors in case of path loss or drift.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EAF1F7B6-944A-67E3-C5E6-55CF1BB51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" y="3292789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2619C7-7BD8-EC13-E3A4-E9C0234B4F5D}"/>
              </a:ext>
            </a:extLst>
          </p:cNvPr>
          <p:cNvSpPr txBox="1"/>
          <p:nvPr/>
        </p:nvSpPr>
        <p:spPr>
          <a:xfrm>
            <a:off x="-46048" y="3322251"/>
            <a:ext cx="4618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Final Approach Chosen: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59AFF9-72D8-22F4-6DEA-599931DA9CCE}"/>
              </a:ext>
            </a:extLst>
          </p:cNvPr>
          <p:cNvSpPr txBox="1"/>
          <p:nvPr/>
        </p:nvSpPr>
        <p:spPr>
          <a:xfrm>
            <a:off x="-1" y="3571231"/>
            <a:ext cx="901530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Manual programming of the Fig</a:t>
            </a:r>
            <a:endParaRPr lang="ar-E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ure-8 path using DJITelloPy.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drone follows the trajectory through predefined motion commands (forward, curve, rotate).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vision or sensor-based navigation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focus is on timing, control accuracy, and completing loops smoothly within 10 minutes.</a:t>
            </a:r>
          </a:p>
        </p:txBody>
      </p:sp>
    </p:spTree>
    <p:extLst>
      <p:ext uri="{BB962C8B-B14F-4D97-AF65-F5344CB8AC3E}">
        <p14:creationId xmlns:p14="http://schemas.microsoft.com/office/powerpoint/2010/main" val="414024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2A96B5-F428-AACC-31D4-A4799F9F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Hardware Block Diagram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62660-C1B5-B1E3-FA5E-1D9122AF7C66}"/>
              </a:ext>
            </a:extLst>
          </p:cNvPr>
          <p:cNvSpPr txBox="1"/>
          <p:nvPr/>
        </p:nvSpPr>
        <p:spPr>
          <a:xfrm>
            <a:off x="-49338" y="128511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System Components: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D3CF43E-F86A-3651-B538-C121B0503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93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92BAFE2-BFE8-C344-76A3-273FC24DF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7882" y="1214161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3787E07-0F3D-8418-D759-667628073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7" y="1509474"/>
            <a:ext cx="619799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Laptop/PC: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Runs the Python control code using DJITelloPy library.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Wi-Fi Connection: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Sends commands from the laptop to the Tello drone.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Tello Drone: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Receives motion commands and executes the Figure-8 flight path.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C421909-5C0A-7187-2D87-B3DCA2E43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2040" y="4450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24C8CD-8E15-4371-A0F2-EBA960498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014" y="1285116"/>
            <a:ext cx="3296518" cy="37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7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5922AA-68EE-244F-704A-829AF0CC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Programming Flow Chart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B98E1F-3A7F-1675-2B16-E3B1E8B45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352786"/>
            <a:ext cx="6635109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flowchart illustrates the logic used in controlling the Tello drone.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starts by initializing the connection, followed by take-off.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drone then enters a loop where it follows the Figure-8 path using predefined movement commands.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loop continues until the 10-minute time limit is reached, at which point the drone lands and the program ends.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8267D0-A9C1-C1E6-AA4F-D248AA9DD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7882" y="1214161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8C58595-133D-A5CC-C295-D8F1BFD7A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50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844253-096A-F34A-06D6-AC57C3F02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949" y="445025"/>
            <a:ext cx="2670836" cy="458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0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5A2E0-11C6-A8BC-1C86-2173B2E3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10135500" cy="572700"/>
          </a:xfrm>
        </p:spPr>
        <p:txBody>
          <a:bodyPr/>
          <a:lstStyle/>
          <a:p>
            <a:r>
              <a:rPr lang="en-US" sz="3200" b="1" dirty="0"/>
              <a:t>Illustration of the Drone Track Parameters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C8919-D69F-3E5F-0C4E-E3C318B5678E}"/>
              </a:ext>
            </a:extLst>
          </p:cNvPr>
          <p:cNvSpPr txBox="1"/>
          <p:nvPr/>
        </p:nvSpPr>
        <p:spPr>
          <a:xfrm>
            <a:off x="143662" y="1277763"/>
            <a:ext cx="59320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Path Shape:</a:t>
            </a:r>
            <a:r>
              <a:rPr lang="en-US" dirty="0"/>
              <a:t> Figure‑8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Flight Altitude:</a:t>
            </a:r>
            <a:r>
              <a:rPr lang="en-US" dirty="0"/>
              <a:t> 1 meter </a:t>
            </a:r>
            <a:r>
              <a:rPr lang="en-US" i="1" dirty="0"/>
              <a:t>(</a:t>
            </a:r>
            <a:r>
              <a:rPr lang="en-US" dirty="0"/>
              <a:t>adjustable for indoor safety)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Path Dimensions:</a:t>
            </a:r>
            <a:r>
              <a:rPr lang="en-US" dirty="0"/>
              <a:t> Not officially provided — path is designed based on standard figure‑8 motion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Loop Time Limit:</a:t>
            </a:r>
            <a:r>
              <a:rPr lang="en-US" dirty="0"/>
              <a:t> 10 minutes max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Navigation:</a:t>
            </a:r>
            <a:r>
              <a:rPr lang="en-US" dirty="0"/>
              <a:t> Manual movement commands; no sensors or visual markers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Control Method:</a:t>
            </a:r>
            <a:r>
              <a:rPr lang="en-US" dirty="0"/>
              <a:t> Predefined movement sequences using DJITelloPy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9821F5C-B907-332B-D2E1-A9C40335F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7882" y="1214161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A769668-60A8-7E1D-A9D8-26155D23F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50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14872C-7524-26B1-70D9-78E02D74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37934" y="1418777"/>
            <a:ext cx="2836184" cy="28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473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1120</Words>
  <Application>Microsoft Office PowerPoint</Application>
  <PresentationFormat>On-screen Show (16:9)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Gothic</vt:lpstr>
      <vt:lpstr>Arial</vt:lpstr>
      <vt:lpstr>Red Hat Display</vt:lpstr>
      <vt:lpstr>Simple Light</vt:lpstr>
      <vt:lpstr> Title: Tello Drone Simulation &amp; Control – Figure-8 Path Subtitle: EE308 – Systems Simulation and Control Lab Summer 2025 Team Members: </vt:lpstr>
      <vt:lpstr>Problem Definition</vt:lpstr>
      <vt:lpstr>Constraints</vt:lpstr>
      <vt:lpstr>Relevant Engineering Standards </vt:lpstr>
      <vt:lpstr>Possible Solutions</vt:lpstr>
      <vt:lpstr>Brainstorming </vt:lpstr>
      <vt:lpstr>Hardware Block Diagram </vt:lpstr>
      <vt:lpstr>Programming Flow Chart </vt:lpstr>
      <vt:lpstr>Illustration of the Drone Track Parameters </vt:lpstr>
      <vt:lpstr>Components Used in the Hardware </vt:lpstr>
      <vt:lpstr>Project Applications</vt:lpstr>
      <vt:lpstr>References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TITTLE</dc:title>
  <dc:creator>Taha Beyrouthy</dc:creator>
  <cp:lastModifiedBy>GamerOS</cp:lastModifiedBy>
  <cp:revision>32</cp:revision>
  <dcterms:modified xsi:type="dcterms:W3CDTF">2025-07-08T16:36:03Z</dcterms:modified>
</cp:coreProperties>
</file>