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43891200" cy="32918400"/>
  <p:notesSz cx="7004050" cy="9290050"/>
  <p:defaultTextStyle>
    <a:defPPr>
      <a:defRPr lang="en-US"/>
    </a:defPPr>
    <a:lvl1pPr marL="0" algn="l" defTabSz="3291279" rtl="0" eaLnBrk="1" latinLnBrk="0" hangingPunct="1">
      <a:defRPr sz="6400" kern="1200">
        <a:solidFill>
          <a:schemeClr val="tx1"/>
        </a:solidFill>
        <a:latin typeface="+mn-lt"/>
        <a:ea typeface="+mn-ea"/>
        <a:cs typeface="+mn-cs"/>
      </a:defRPr>
    </a:lvl1pPr>
    <a:lvl2pPr marL="1645640" algn="l" defTabSz="3291279" rtl="0" eaLnBrk="1" latinLnBrk="0" hangingPunct="1">
      <a:defRPr sz="6400" kern="1200">
        <a:solidFill>
          <a:schemeClr val="tx1"/>
        </a:solidFill>
        <a:latin typeface="+mn-lt"/>
        <a:ea typeface="+mn-ea"/>
        <a:cs typeface="+mn-cs"/>
      </a:defRPr>
    </a:lvl2pPr>
    <a:lvl3pPr marL="3291279" algn="l" defTabSz="3291279" rtl="0" eaLnBrk="1" latinLnBrk="0" hangingPunct="1">
      <a:defRPr sz="6400" kern="1200">
        <a:solidFill>
          <a:schemeClr val="tx1"/>
        </a:solidFill>
        <a:latin typeface="+mn-lt"/>
        <a:ea typeface="+mn-ea"/>
        <a:cs typeface="+mn-cs"/>
      </a:defRPr>
    </a:lvl3pPr>
    <a:lvl4pPr marL="4936919" algn="l" defTabSz="3291279" rtl="0" eaLnBrk="1" latinLnBrk="0" hangingPunct="1">
      <a:defRPr sz="6400" kern="1200">
        <a:solidFill>
          <a:schemeClr val="tx1"/>
        </a:solidFill>
        <a:latin typeface="+mn-lt"/>
        <a:ea typeface="+mn-ea"/>
        <a:cs typeface="+mn-cs"/>
      </a:defRPr>
    </a:lvl4pPr>
    <a:lvl5pPr marL="6582559" algn="l" defTabSz="3291279" rtl="0" eaLnBrk="1" latinLnBrk="0" hangingPunct="1">
      <a:defRPr sz="6400" kern="1200">
        <a:solidFill>
          <a:schemeClr val="tx1"/>
        </a:solidFill>
        <a:latin typeface="+mn-lt"/>
        <a:ea typeface="+mn-ea"/>
        <a:cs typeface="+mn-cs"/>
      </a:defRPr>
    </a:lvl5pPr>
    <a:lvl6pPr marL="8228198" algn="l" defTabSz="3291279" rtl="0" eaLnBrk="1" latinLnBrk="0" hangingPunct="1">
      <a:defRPr sz="6400" kern="1200">
        <a:solidFill>
          <a:schemeClr val="tx1"/>
        </a:solidFill>
        <a:latin typeface="+mn-lt"/>
        <a:ea typeface="+mn-ea"/>
        <a:cs typeface="+mn-cs"/>
      </a:defRPr>
    </a:lvl6pPr>
    <a:lvl7pPr marL="9873837" algn="l" defTabSz="3291279" rtl="0" eaLnBrk="1" latinLnBrk="0" hangingPunct="1">
      <a:defRPr sz="6400" kern="1200">
        <a:solidFill>
          <a:schemeClr val="tx1"/>
        </a:solidFill>
        <a:latin typeface="+mn-lt"/>
        <a:ea typeface="+mn-ea"/>
        <a:cs typeface="+mn-cs"/>
      </a:defRPr>
    </a:lvl7pPr>
    <a:lvl8pPr marL="11519478" algn="l" defTabSz="3291279" rtl="0" eaLnBrk="1" latinLnBrk="0" hangingPunct="1">
      <a:defRPr sz="6400" kern="1200">
        <a:solidFill>
          <a:schemeClr val="tx1"/>
        </a:solidFill>
        <a:latin typeface="+mn-lt"/>
        <a:ea typeface="+mn-ea"/>
        <a:cs typeface="+mn-cs"/>
      </a:defRPr>
    </a:lvl8pPr>
    <a:lvl9pPr marL="13165118" algn="l" defTabSz="3291279" rtl="0" eaLnBrk="1" latinLnBrk="0" hangingPunct="1">
      <a:defRPr sz="6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60" autoAdjust="0"/>
    <p:restoredTop sz="94676" autoAdjust="0"/>
  </p:normalViewPr>
  <p:slideViewPr>
    <p:cSldViewPr>
      <p:cViewPr>
        <p:scale>
          <a:sx n="50" d="100"/>
          <a:sy n="50" d="100"/>
        </p:scale>
        <p:origin x="-2886" y="-1398"/>
      </p:cViewPr>
      <p:guideLst>
        <p:guide orient="horz" pos="10368"/>
        <p:guide pos="13824"/>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5" name="Rectangle 14"/>
          <p:cNvSpPr/>
          <p:nvPr userDrawn="1"/>
        </p:nvSpPr>
        <p:spPr>
          <a:xfrm>
            <a:off x="43159680" y="0"/>
            <a:ext cx="731520" cy="329184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16" name="Rectangle 15"/>
          <p:cNvSpPr/>
          <p:nvPr userDrawn="1"/>
        </p:nvSpPr>
        <p:spPr>
          <a:xfrm>
            <a:off x="0" y="0"/>
            <a:ext cx="731520" cy="329184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17" name="Rectangle 16"/>
          <p:cNvSpPr/>
          <p:nvPr userDrawn="1"/>
        </p:nvSpPr>
        <p:spPr>
          <a:xfrm>
            <a:off x="0" y="0"/>
            <a:ext cx="43891200" cy="41148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18" name="Rectangle 17"/>
          <p:cNvSpPr/>
          <p:nvPr userDrawn="1"/>
        </p:nvSpPr>
        <p:spPr>
          <a:xfrm>
            <a:off x="0" y="28803600"/>
            <a:ext cx="43891200" cy="41148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11" name="Instructions"/>
          <p:cNvSpPr/>
          <p:nvPr userDrawn="1"/>
        </p:nvSpPr>
        <p:spPr>
          <a:xfrm>
            <a:off x="-10515600" y="0"/>
            <a:ext cx="9601200" cy="32918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71421" tIns="171421" rIns="171421" bIns="171421"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800"/>
              </a:spcAft>
            </a:pPr>
            <a:r>
              <a:rPr lang="en-US" sz="7200" dirty="0">
                <a:solidFill>
                  <a:srgbClr val="7F7F7F"/>
                </a:solidFill>
                <a:latin typeface="Calibri" pitchFamily="34" charset="0"/>
                <a:cs typeface="Calibri" panose="020F0502020204030204" pitchFamily="34" charset="0"/>
              </a:rPr>
              <a:t>Poster Print Size:</a:t>
            </a:r>
            <a:endParaRPr sz="7200" dirty="0">
              <a:solidFill>
                <a:srgbClr val="7F7F7F"/>
              </a:solidFill>
              <a:latin typeface="Calibri" pitchFamily="34" charset="0"/>
              <a:cs typeface="Calibri" panose="020F0502020204030204" pitchFamily="34" charset="0"/>
            </a:endParaRPr>
          </a:p>
          <a:p>
            <a:pPr lvl="0">
              <a:spcBef>
                <a:spcPts val="0"/>
              </a:spcBef>
              <a:spcAft>
                <a:spcPts val="1800"/>
              </a:spcAft>
            </a:pPr>
            <a:r>
              <a:rPr lang="en-US" sz="4900" dirty="0">
                <a:solidFill>
                  <a:srgbClr val="7F7F7F"/>
                </a:solidFill>
                <a:latin typeface="Calibri" pitchFamily="34" charset="0"/>
                <a:cs typeface="Calibri" panose="020F0502020204030204" pitchFamily="34" charset="0"/>
              </a:rPr>
              <a:t>This poster template is 36” high by 48” wide. It can be used to print a Tri-Fold poster with 12” wings.</a:t>
            </a:r>
          </a:p>
          <a:p>
            <a:pPr lvl="0">
              <a:spcBef>
                <a:spcPts val="0"/>
              </a:spcBef>
              <a:spcAft>
                <a:spcPts val="1800"/>
              </a:spcAft>
            </a:pPr>
            <a:r>
              <a:rPr lang="en-US" sz="7200" dirty="0">
                <a:solidFill>
                  <a:srgbClr val="7F7F7F"/>
                </a:solidFill>
                <a:latin typeface="Calibri" pitchFamily="34" charset="0"/>
                <a:cs typeface="Calibri" panose="020F0502020204030204" pitchFamily="34" charset="0"/>
              </a:rPr>
              <a:t>Placeholders</a:t>
            </a:r>
            <a:r>
              <a:rPr sz="7200" dirty="0">
                <a:solidFill>
                  <a:srgbClr val="7F7F7F"/>
                </a:solidFill>
                <a:latin typeface="Calibri" pitchFamily="34" charset="0"/>
                <a:cs typeface="Calibri" panose="020F0502020204030204" pitchFamily="34" charset="0"/>
              </a:rPr>
              <a:t>:</a:t>
            </a:r>
          </a:p>
          <a:p>
            <a:pPr lvl="0">
              <a:spcBef>
                <a:spcPts val="0"/>
              </a:spcBef>
              <a:spcAft>
                <a:spcPts val="1800"/>
              </a:spcAft>
            </a:pPr>
            <a:r>
              <a:rPr sz="4900" dirty="0">
                <a:solidFill>
                  <a:srgbClr val="7F7F7F"/>
                </a:solidFill>
                <a:latin typeface="Calibri" pitchFamily="34" charset="0"/>
                <a:cs typeface="Calibri" panose="020F0502020204030204" pitchFamily="34" charset="0"/>
              </a:rPr>
              <a:t>The </a:t>
            </a:r>
            <a:r>
              <a:rPr lang="en-US" sz="4900" dirty="0">
                <a:solidFill>
                  <a:srgbClr val="7F7F7F"/>
                </a:solidFill>
                <a:latin typeface="Calibri" pitchFamily="34" charset="0"/>
                <a:cs typeface="Calibri" panose="020F0502020204030204" pitchFamily="34" charset="0"/>
              </a:rPr>
              <a:t>various elements included</a:t>
            </a:r>
            <a:r>
              <a:rPr sz="4900" dirty="0">
                <a:solidFill>
                  <a:srgbClr val="7F7F7F"/>
                </a:solidFill>
                <a:latin typeface="Calibri" pitchFamily="34" charset="0"/>
                <a:cs typeface="Calibri" panose="020F0502020204030204" pitchFamily="34" charset="0"/>
              </a:rPr>
              <a:t> in this </a:t>
            </a:r>
            <a:r>
              <a:rPr lang="en-US" sz="4900" dirty="0">
                <a:solidFill>
                  <a:srgbClr val="7F7F7F"/>
                </a:solidFill>
                <a:latin typeface="Calibri" pitchFamily="34" charset="0"/>
                <a:cs typeface="Calibri" panose="020F0502020204030204" pitchFamily="34" charset="0"/>
              </a:rPr>
              <a:t>poster are ones</a:t>
            </a:r>
            <a:r>
              <a:rPr lang="en-US" sz="4900" baseline="0" dirty="0">
                <a:solidFill>
                  <a:srgbClr val="7F7F7F"/>
                </a:solidFill>
                <a:latin typeface="Calibri" pitchFamily="34" charset="0"/>
                <a:cs typeface="Calibri" panose="020F0502020204030204" pitchFamily="34" charset="0"/>
              </a:rPr>
              <a:t> we often see in medical, research, and scientific posters.</a:t>
            </a:r>
            <a:r>
              <a:rPr sz="4900" dirty="0">
                <a:solidFill>
                  <a:srgbClr val="7F7F7F"/>
                </a:solidFill>
                <a:latin typeface="Calibri" pitchFamily="34" charset="0"/>
                <a:cs typeface="Calibri" panose="020F0502020204030204" pitchFamily="34" charset="0"/>
              </a:rPr>
              <a:t> </a:t>
            </a:r>
            <a:r>
              <a:rPr lang="en-US" sz="4900" dirty="0">
                <a:solidFill>
                  <a:srgbClr val="7F7F7F"/>
                </a:solidFill>
                <a:latin typeface="Calibri" pitchFamily="34" charset="0"/>
                <a:cs typeface="Calibri" panose="020F0502020204030204" pitchFamily="34" charset="0"/>
              </a:rPr>
              <a:t>Feel</a:t>
            </a:r>
            <a:r>
              <a:rPr lang="en-US" sz="4900" baseline="0" dirty="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1800"/>
              </a:spcAft>
            </a:pPr>
            <a:r>
              <a:rPr lang="en-US" sz="7200" dirty="0">
                <a:solidFill>
                  <a:srgbClr val="7F7F7F"/>
                </a:solidFill>
                <a:latin typeface="Calibri" pitchFamily="34" charset="0"/>
                <a:cs typeface="Calibri" panose="020F0502020204030204" pitchFamily="34" charset="0"/>
              </a:rPr>
              <a:t>Image</a:t>
            </a:r>
            <a:r>
              <a:rPr lang="en-US" sz="7200" baseline="0" dirty="0">
                <a:solidFill>
                  <a:srgbClr val="7F7F7F"/>
                </a:solidFill>
                <a:latin typeface="Calibri" pitchFamily="34" charset="0"/>
                <a:cs typeface="Calibri" panose="020F0502020204030204" pitchFamily="34" charset="0"/>
              </a:rPr>
              <a:t> Quality</a:t>
            </a:r>
            <a:r>
              <a:rPr lang="en-US" sz="7200" dirty="0">
                <a:solidFill>
                  <a:srgbClr val="7F7F7F"/>
                </a:solidFill>
                <a:latin typeface="Calibri" pitchFamily="34" charset="0"/>
                <a:cs typeface="Calibri" panose="020F0502020204030204" pitchFamily="34" charset="0"/>
              </a:rPr>
              <a:t>:</a:t>
            </a:r>
          </a:p>
          <a:p>
            <a:pPr lvl="0">
              <a:spcBef>
                <a:spcPts val="0"/>
              </a:spcBef>
              <a:spcAft>
                <a:spcPts val="1800"/>
              </a:spcAft>
            </a:pPr>
            <a:r>
              <a:rPr lang="en-US" sz="4900" dirty="0">
                <a:solidFill>
                  <a:srgbClr val="7F7F7F"/>
                </a:solidFill>
                <a:latin typeface="Calibri" pitchFamily="34" charset="0"/>
                <a:cs typeface="Calibri" panose="020F0502020204030204" pitchFamily="34" charset="0"/>
              </a:rPr>
              <a:t>You can place digital photos or logo art in your poster file by selecting the </a:t>
            </a:r>
            <a:r>
              <a:rPr lang="en-US" sz="4900" b="1" dirty="0">
                <a:solidFill>
                  <a:srgbClr val="7F7F7F"/>
                </a:solidFill>
                <a:latin typeface="Calibri" pitchFamily="34" charset="0"/>
                <a:cs typeface="Calibri" panose="020F0502020204030204" pitchFamily="34" charset="0"/>
              </a:rPr>
              <a:t>Insert, Picture</a:t>
            </a:r>
            <a:r>
              <a:rPr lang="en-US" sz="4900" dirty="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4900" b="1" dirty="0">
                <a:solidFill>
                  <a:srgbClr val="7F7F7F"/>
                </a:solidFill>
                <a:latin typeface="Calibri" pitchFamily="34" charset="0"/>
                <a:cs typeface="Calibri" panose="020F0502020204030204" pitchFamily="34" charset="0"/>
              </a:rPr>
              <a:t>150-200 pixels per inch in their final printed size</a:t>
            </a:r>
            <a:r>
              <a:rPr lang="en-US" sz="4900" dirty="0">
                <a:solidFill>
                  <a:srgbClr val="7F7F7F"/>
                </a:solidFill>
                <a:latin typeface="Calibri" pitchFamily="34" charset="0"/>
                <a:cs typeface="Calibri" panose="020F0502020204030204" pitchFamily="34" charset="0"/>
              </a:rPr>
              <a:t>. For instance, a 1600 x 1200 pixel</a:t>
            </a:r>
            <a:r>
              <a:rPr lang="en-US" sz="4900" baseline="0" dirty="0">
                <a:solidFill>
                  <a:srgbClr val="7F7F7F"/>
                </a:solidFill>
                <a:latin typeface="Calibri" pitchFamily="34" charset="0"/>
                <a:cs typeface="Calibri" panose="020F0502020204030204" pitchFamily="34" charset="0"/>
              </a:rPr>
              <a:t> photo will usually look fine up to </a:t>
            </a:r>
            <a:r>
              <a:rPr lang="en-US" sz="4900" dirty="0">
                <a:solidFill>
                  <a:srgbClr val="7F7F7F"/>
                </a:solidFill>
                <a:latin typeface="Calibri" pitchFamily="34" charset="0"/>
                <a:cs typeface="Calibri" panose="020F0502020204030204" pitchFamily="34" charset="0"/>
              </a:rPr>
              <a:t>8“-10” wide on your printed poster.</a:t>
            </a:r>
          </a:p>
          <a:p>
            <a:pPr lvl="0">
              <a:spcBef>
                <a:spcPts val="0"/>
              </a:spcBef>
              <a:spcAft>
                <a:spcPts val="1800"/>
              </a:spcAft>
            </a:pPr>
            <a:r>
              <a:rPr lang="en-US" sz="4900" dirty="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1800"/>
              </a:spcAft>
            </a:pPr>
            <a:r>
              <a:rPr lang="en-US" sz="4900" dirty="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1800"/>
              </a:spcAft>
            </a:pPr>
            <a:br>
              <a:rPr lang="en-US" sz="3600" dirty="0">
                <a:solidFill>
                  <a:srgbClr val="7F7F7F"/>
                </a:solidFill>
                <a:latin typeface="Calibri" pitchFamily="34" charset="0"/>
                <a:cs typeface="Calibri" panose="020F0502020204030204" pitchFamily="34" charset="0"/>
              </a:rPr>
            </a:br>
            <a:r>
              <a:rPr lang="en-US" sz="3600" dirty="0">
                <a:solidFill>
                  <a:srgbClr val="7F7F7F"/>
                </a:solidFill>
                <a:latin typeface="Calibri" pitchFamily="34" charset="0"/>
                <a:cs typeface="Calibri" panose="020F0502020204030204" pitchFamily="34" charset="0"/>
              </a:rPr>
              <a:t>[This sidebar area does not print.]</a:t>
            </a:r>
          </a:p>
        </p:txBody>
      </p:sp>
      <p:grpSp>
        <p:nvGrpSpPr>
          <p:cNvPr id="12" name="Group 11"/>
          <p:cNvGrpSpPr/>
          <p:nvPr userDrawn="1"/>
        </p:nvGrpSpPr>
        <p:grpSpPr>
          <a:xfrm>
            <a:off x="44805600" y="0"/>
            <a:ext cx="9601200" cy="32918400"/>
            <a:chOff x="33832800" y="0"/>
            <a:chExt cx="12801600" cy="43891200"/>
          </a:xfrm>
        </p:grpSpPr>
        <p:sp>
          <p:nvSpPr>
            <p:cNvPr id="13"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800"/>
                </a:spcAft>
              </a:pPr>
              <a:r>
                <a:rPr lang="en-US" sz="7200" dirty="0">
                  <a:solidFill>
                    <a:schemeClr val="bg1">
                      <a:lumMod val="50000"/>
                    </a:schemeClr>
                  </a:solidFill>
                  <a:latin typeface="Calibri" pitchFamily="34" charset="0"/>
                  <a:cs typeface="Calibri" panose="020F0502020204030204" pitchFamily="34" charset="0"/>
                </a:rPr>
                <a:t>Change</a:t>
              </a:r>
              <a:r>
                <a:rPr lang="en-US" sz="7200" baseline="0" dirty="0">
                  <a:solidFill>
                    <a:schemeClr val="bg1">
                      <a:lumMod val="50000"/>
                    </a:schemeClr>
                  </a:solidFill>
                  <a:latin typeface="Calibri" pitchFamily="34" charset="0"/>
                  <a:cs typeface="Calibri" panose="020F0502020204030204" pitchFamily="34" charset="0"/>
                </a:rPr>
                <a:t> Color Theme</a:t>
              </a:r>
              <a:r>
                <a:rPr lang="en-US" sz="7200" dirty="0">
                  <a:solidFill>
                    <a:schemeClr val="bg1">
                      <a:lumMod val="50000"/>
                    </a:schemeClr>
                  </a:solidFill>
                  <a:latin typeface="Calibri" pitchFamily="34" charset="0"/>
                  <a:cs typeface="Calibri" panose="020F0502020204030204" pitchFamily="34" charset="0"/>
                </a:rPr>
                <a:t>:</a:t>
              </a:r>
              <a:endParaRPr sz="720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r>
                <a:rPr lang="en-US" sz="4900" dirty="0">
                  <a:solidFill>
                    <a:schemeClr val="bg1">
                      <a:lumMod val="50000"/>
                    </a:schemeClr>
                  </a:solidFill>
                  <a:latin typeface="Calibri" pitchFamily="34" charset="0"/>
                  <a:cs typeface="Calibri" panose="020F0502020204030204" pitchFamily="34" charset="0"/>
                </a:rPr>
                <a:t>This template is designed to use the built-in color themes in</a:t>
              </a:r>
              <a:r>
                <a:rPr lang="en-US" sz="4900" baseline="0" dirty="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1800"/>
                </a:spcAft>
              </a:pPr>
              <a:r>
                <a:rPr lang="en-US" sz="4900" baseline="0" dirty="0">
                  <a:solidFill>
                    <a:schemeClr val="bg1">
                      <a:lumMod val="50000"/>
                    </a:schemeClr>
                  </a:solidFill>
                  <a:latin typeface="Calibri" pitchFamily="34" charset="0"/>
                  <a:cs typeface="Calibri" panose="020F0502020204030204" pitchFamily="34" charset="0"/>
                </a:rPr>
                <a:t>To change the color theme, select the </a:t>
              </a:r>
              <a:r>
                <a:rPr lang="en-US" sz="4900" b="1" baseline="0" dirty="0">
                  <a:solidFill>
                    <a:schemeClr val="bg1">
                      <a:lumMod val="50000"/>
                    </a:schemeClr>
                  </a:solidFill>
                  <a:latin typeface="Calibri" pitchFamily="34" charset="0"/>
                  <a:cs typeface="Calibri" panose="020F0502020204030204" pitchFamily="34" charset="0"/>
                </a:rPr>
                <a:t>Design</a:t>
              </a:r>
              <a:r>
                <a:rPr lang="en-US" sz="4900" baseline="0" dirty="0">
                  <a:solidFill>
                    <a:schemeClr val="bg1">
                      <a:lumMod val="50000"/>
                    </a:schemeClr>
                  </a:solidFill>
                  <a:latin typeface="Calibri" pitchFamily="34" charset="0"/>
                  <a:cs typeface="Calibri" panose="020F0502020204030204" pitchFamily="34" charset="0"/>
                </a:rPr>
                <a:t> tab, then select the </a:t>
              </a:r>
              <a:r>
                <a:rPr lang="en-US" sz="4900" b="1" baseline="0" dirty="0">
                  <a:solidFill>
                    <a:schemeClr val="bg1">
                      <a:lumMod val="50000"/>
                    </a:schemeClr>
                  </a:solidFill>
                  <a:latin typeface="Calibri" pitchFamily="34" charset="0"/>
                  <a:cs typeface="Calibri" panose="020F0502020204030204" pitchFamily="34" charset="0"/>
                </a:rPr>
                <a:t>Colors</a:t>
              </a:r>
              <a:r>
                <a:rPr lang="en-US" sz="4900" baseline="0" dirty="0">
                  <a:solidFill>
                    <a:schemeClr val="bg1">
                      <a:lumMod val="50000"/>
                    </a:schemeClr>
                  </a:solidFill>
                  <a:latin typeface="Calibri" pitchFamily="34" charset="0"/>
                  <a:cs typeface="Calibri" panose="020F0502020204030204" pitchFamily="34" charset="0"/>
                </a:rPr>
                <a:t> drop-down list.</a:t>
              </a: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r>
                <a:rPr lang="en-US" sz="4900" baseline="0" dirty="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1800"/>
                </a:spcAft>
              </a:pPr>
              <a:r>
                <a:rPr lang="en-US" sz="7200" dirty="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1800"/>
                </a:spcAft>
              </a:pPr>
              <a:r>
                <a:rPr lang="en-US" sz="4900" dirty="0">
                  <a:solidFill>
                    <a:schemeClr val="bg1">
                      <a:lumMod val="50000"/>
                    </a:schemeClr>
                  </a:solidFill>
                  <a:latin typeface="Calibri" pitchFamily="34" charset="0"/>
                  <a:cs typeface="Calibri" panose="020F0502020204030204" pitchFamily="34" charset="0"/>
                </a:rPr>
                <a:t>Once your poster file is ready, visit</a:t>
              </a:r>
              <a:r>
                <a:rPr lang="en-US" sz="4900" baseline="0" dirty="0">
                  <a:solidFill>
                    <a:schemeClr val="bg1">
                      <a:lumMod val="50000"/>
                    </a:schemeClr>
                  </a:solidFill>
                  <a:latin typeface="Calibri" pitchFamily="34" charset="0"/>
                  <a:cs typeface="Calibri" panose="020F0502020204030204" pitchFamily="34" charset="0"/>
                </a:rPr>
                <a:t> </a:t>
              </a:r>
              <a:r>
                <a:rPr lang="en-US" sz="4900" b="1" baseline="0" dirty="0">
                  <a:solidFill>
                    <a:schemeClr val="bg1">
                      <a:lumMod val="50000"/>
                    </a:schemeClr>
                  </a:solidFill>
                  <a:latin typeface="Calibri" pitchFamily="34" charset="0"/>
                  <a:cs typeface="Calibri" panose="020F0502020204030204" pitchFamily="34" charset="0"/>
                </a:rPr>
                <a:t>www.genigraphics.com</a:t>
              </a:r>
              <a:r>
                <a:rPr lang="en-US" sz="4900" baseline="0" dirty="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 as fast as next business day within the US and Canada. </a:t>
              </a:r>
            </a:p>
            <a:p>
              <a:pPr lvl="0">
                <a:spcBef>
                  <a:spcPts val="0"/>
                </a:spcBef>
                <a:spcAft>
                  <a:spcPts val="1800"/>
                </a:spcAft>
              </a:pPr>
              <a:r>
                <a:rPr lang="en-US" sz="4900" baseline="0" dirty="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4900" baseline="0" dirty="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4900" baseline="0" dirty="0">
                  <a:solidFill>
                    <a:schemeClr val="bg1">
                      <a:lumMod val="50000"/>
                    </a:schemeClr>
                  </a:solidFill>
                  <a:latin typeface="Calibri" pitchFamily="34" charset="0"/>
                  <a:cs typeface="Calibri" panose="020F0502020204030204" pitchFamily="34" charset="0"/>
                </a:rPr>
                <a:t>US and Canada:  1-800-790-4001</a:t>
              </a:r>
              <a:br>
                <a:rPr lang="en-US" sz="4900" baseline="0" dirty="0">
                  <a:solidFill>
                    <a:schemeClr val="bg1">
                      <a:lumMod val="50000"/>
                    </a:schemeClr>
                  </a:solidFill>
                  <a:latin typeface="Calibri" pitchFamily="34" charset="0"/>
                  <a:cs typeface="Calibri" panose="020F0502020204030204" pitchFamily="34" charset="0"/>
                </a:rPr>
              </a:br>
              <a:r>
                <a:rPr lang="en-US" sz="4900" baseline="0" dirty="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br>
                <a:rPr lang="en-US" sz="3600" dirty="0">
                  <a:solidFill>
                    <a:schemeClr val="bg1">
                      <a:lumMod val="50000"/>
                    </a:schemeClr>
                  </a:solidFill>
                  <a:latin typeface="Calibri" pitchFamily="34" charset="0"/>
                  <a:cs typeface="Calibri" panose="020F0502020204030204" pitchFamily="34" charset="0"/>
                </a:rPr>
              </a:br>
              <a:r>
                <a:rPr lang="en-US" sz="3600" dirty="0">
                  <a:solidFill>
                    <a:schemeClr val="bg1">
                      <a:lumMod val="50000"/>
                    </a:schemeClr>
                  </a:solidFill>
                  <a:latin typeface="Calibri" pitchFamily="34" charset="0"/>
                  <a:cs typeface="Calibri" panose="020F0502020204030204" pitchFamily="34" charset="0"/>
                </a:rPr>
                <a:t>[This sidebar area does not print.]</a:t>
              </a:r>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1342" y="9260274"/>
              <a:ext cx="11904515" cy="10246926"/>
            </a:xfrm>
            <a:prstGeom prst="rect">
              <a:avLst/>
            </a:prstGeom>
          </p:spPr>
        </p:pic>
      </p:grpSp>
      <p:grpSp>
        <p:nvGrpSpPr>
          <p:cNvPr id="8" name="Group 7"/>
          <p:cNvGrpSpPr/>
          <p:nvPr userDrawn="1"/>
        </p:nvGrpSpPr>
        <p:grpSpPr>
          <a:xfrm>
            <a:off x="7033287" y="-1257300"/>
            <a:ext cx="29923713" cy="35653980"/>
            <a:chOff x="7033287" y="-1257300"/>
            <a:chExt cx="29923713" cy="35653980"/>
          </a:xfrm>
        </p:grpSpPr>
        <p:sp>
          <p:nvSpPr>
            <p:cNvPr id="2" name="TextBox 1"/>
            <p:cNvSpPr txBox="1"/>
            <p:nvPr userDrawn="1"/>
          </p:nvSpPr>
          <p:spPr>
            <a:xfrm>
              <a:off x="7033287" y="-1247269"/>
              <a:ext cx="3634713" cy="1077218"/>
            </a:xfrm>
            <a:prstGeom prst="rect">
              <a:avLst/>
            </a:prstGeom>
            <a:noFill/>
          </p:spPr>
          <p:txBody>
            <a:bodyPr wrap="none" rtlCol="0">
              <a:spAutoFit/>
            </a:bodyPr>
            <a:lstStyle/>
            <a:p>
              <a:r>
                <a:rPr lang="en-US" dirty="0">
                  <a:solidFill>
                    <a:srgbClr val="7F7F7F"/>
                  </a:solidFill>
                </a:rPr>
                <a:t>Folds here</a:t>
              </a:r>
            </a:p>
          </p:txBody>
        </p:sp>
        <p:cxnSp>
          <p:nvCxnSpPr>
            <p:cNvPr id="4" name="Straight Arrow Connector 3"/>
            <p:cNvCxnSpPr/>
            <p:nvPr userDrawn="1"/>
          </p:nvCxnSpPr>
          <p:spPr>
            <a:xfrm>
              <a:off x="10972800" y="-1257300"/>
              <a:ext cx="0" cy="1097280"/>
            </a:xfrm>
            <a:prstGeom prst="straightConnector1">
              <a:avLst/>
            </a:prstGeom>
            <a:ln w="63500">
              <a:solidFill>
                <a:srgbClr val="7F7F7F"/>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userDrawn="1"/>
          </p:nvSpPr>
          <p:spPr>
            <a:xfrm>
              <a:off x="33322287" y="-1247269"/>
              <a:ext cx="3634713" cy="1077218"/>
            </a:xfrm>
            <a:prstGeom prst="rect">
              <a:avLst/>
            </a:prstGeom>
            <a:noFill/>
          </p:spPr>
          <p:txBody>
            <a:bodyPr wrap="none" rtlCol="0">
              <a:spAutoFit/>
            </a:bodyPr>
            <a:lstStyle/>
            <a:p>
              <a:r>
                <a:rPr lang="en-US" dirty="0">
                  <a:solidFill>
                    <a:srgbClr val="7F7F7F"/>
                  </a:solidFill>
                </a:rPr>
                <a:t>Folds here</a:t>
              </a:r>
            </a:p>
          </p:txBody>
        </p:sp>
        <p:cxnSp>
          <p:nvCxnSpPr>
            <p:cNvPr id="20" name="Straight Arrow Connector 19"/>
            <p:cNvCxnSpPr/>
            <p:nvPr userDrawn="1"/>
          </p:nvCxnSpPr>
          <p:spPr>
            <a:xfrm>
              <a:off x="32918400" y="-1257300"/>
              <a:ext cx="0" cy="1097280"/>
            </a:xfrm>
            <a:prstGeom prst="straightConnector1">
              <a:avLst/>
            </a:prstGeom>
            <a:ln w="63500">
              <a:solidFill>
                <a:srgbClr val="7F7F7F"/>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userDrawn="1"/>
          </p:nvSpPr>
          <p:spPr>
            <a:xfrm>
              <a:off x="7033287" y="33309431"/>
              <a:ext cx="3634713" cy="1077218"/>
            </a:xfrm>
            <a:prstGeom prst="rect">
              <a:avLst/>
            </a:prstGeom>
            <a:noFill/>
          </p:spPr>
          <p:txBody>
            <a:bodyPr wrap="none" rtlCol="0">
              <a:spAutoFit/>
            </a:bodyPr>
            <a:lstStyle/>
            <a:p>
              <a:r>
                <a:rPr lang="en-US" dirty="0">
                  <a:solidFill>
                    <a:srgbClr val="7F7F7F"/>
                  </a:solidFill>
                </a:rPr>
                <a:t>Folds here</a:t>
              </a:r>
            </a:p>
          </p:txBody>
        </p:sp>
        <p:cxnSp>
          <p:nvCxnSpPr>
            <p:cNvPr id="22" name="Straight Arrow Connector 21"/>
            <p:cNvCxnSpPr/>
            <p:nvPr userDrawn="1"/>
          </p:nvCxnSpPr>
          <p:spPr>
            <a:xfrm>
              <a:off x="10972800" y="33299400"/>
              <a:ext cx="0" cy="1097280"/>
            </a:xfrm>
            <a:prstGeom prst="straightConnector1">
              <a:avLst/>
            </a:prstGeom>
            <a:ln w="63500">
              <a:solidFill>
                <a:srgbClr val="7F7F7F"/>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23" name="TextBox 22"/>
            <p:cNvSpPr txBox="1"/>
            <p:nvPr userDrawn="1"/>
          </p:nvSpPr>
          <p:spPr>
            <a:xfrm>
              <a:off x="33322287" y="33309431"/>
              <a:ext cx="3634713" cy="1077218"/>
            </a:xfrm>
            <a:prstGeom prst="rect">
              <a:avLst/>
            </a:prstGeom>
            <a:noFill/>
          </p:spPr>
          <p:txBody>
            <a:bodyPr wrap="none" rtlCol="0">
              <a:spAutoFit/>
            </a:bodyPr>
            <a:lstStyle/>
            <a:p>
              <a:r>
                <a:rPr lang="en-US" dirty="0">
                  <a:solidFill>
                    <a:srgbClr val="7F7F7F"/>
                  </a:solidFill>
                </a:rPr>
                <a:t>Folds here</a:t>
              </a:r>
            </a:p>
          </p:txBody>
        </p:sp>
        <p:cxnSp>
          <p:nvCxnSpPr>
            <p:cNvPr id="24" name="Straight Arrow Connector 23"/>
            <p:cNvCxnSpPr/>
            <p:nvPr userDrawn="1"/>
          </p:nvCxnSpPr>
          <p:spPr>
            <a:xfrm>
              <a:off x="32918400" y="33299400"/>
              <a:ext cx="0" cy="1097280"/>
            </a:xfrm>
            <a:prstGeom prst="straightConnector1">
              <a:avLst/>
            </a:prstGeom>
            <a:ln w="63500">
              <a:solidFill>
                <a:srgbClr val="7F7F7F"/>
              </a:solidFill>
              <a:headEnd type="arrow"/>
              <a:tailEnd type="none"/>
            </a:ln>
          </p:spPr>
          <p:style>
            <a:lnRef idx="1">
              <a:schemeClr val="accent1"/>
            </a:lnRef>
            <a:fillRef idx="0">
              <a:schemeClr val="accent1"/>
            </a:fillRef>
            <a:effectRef idx="0">
              <a:schemeClr val="accent1"/>
            </a:effectRef>
            <a:fontRef idx="minor">
              <a:schemeClr val="tx1"/>
            </a:fontRef>
          </p:style>
        </p:cxnSp>
      </p:grpSp>
      <p:pic>
        <p:nvPicPr>
          <p:cNvPr id="3" name="Picture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8404800" y="32613600"/>
            <a:ext cx="5297435" cy="185928"/>
          </a:xfrm>
          <a:prstGeom prst="rect">
            <a:avLst/>
          </a:prstGeom>
        </p:spPr>
      </p:pic>
    </p:spTree>
    <p:extLst>
      <p:ext uri="{BB962C8B-B14F-4D97-AF65-F5344CB8AC3E}">
        <p14:creationId xmlns:p14="http://schemas.microsoft.com/office/powerpoint/2010/main" val="3812944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85D6BDF-9D0E-4E2B-85B8-D8F4790360C9}" type="datetimeFigureOut">
              <a:rPr lang="en-US" smtClean="0"/>
              <a:t>6/7/2023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93166510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329128" tIns="164564" rIns="329128" bIns="164564" rtlCol="0" anchor="ctr">
            <a:normAutofit/>
          </a:bodyPr>
          <a:lstStyle/>
          <a:p>
            <a:r>
              <a:rPr lang="en-US" dirty="0"/>
              <a:t>Click to edit Master title style</a:t>
            </a:r>
          </a:p>
        </p:txBody>
      </p:sp>
      <p:sp>
        <p:nvSpPr>
          <p:cNvPr id="3" name="Text Placeholder 2"/>
          <p:cNvSpPr>
            <a:spLocks noGrp="1"/>
          </p:cNvSpPr>
          <p:nvPr>
            <p:ph type="body" idx="1"/>
          </p:nvPr>
        </p:nvSpPr>
        <p:spPr>
          <a:xfrm>
            <a:off x="2194560" y="7680963"/>
            <a:ext cx="39502080" cy="21724623"/>
          </a:xfrm>
          <a:prstGeom prst="rect">
            <a:avLst/>
          </a:prstGeom>
        </p:spPr>
        <p:txBody>
          <a:bodyPr vert="horz" lIns="329128" tIns="164564" rIns="329128" bIns="164564"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2194560" y="30510483"/>
            <a:ext cx="10241280" cy="1752600"/>
          </a:xfrm>
          <a:prstGeom prst="rect">
            <a:avLst/>
          </a:prstGeom>
        </p:spPr>
        <p:txBody>
          <a:bodyPr vert="horz" lIns="329128" tIns="164564" rIns="329128" bIns="164564" rtlCol="0" anchor="ctr"/>
          <a:lstStyle>
            <a:lvl1pPr algn="l">
              <a:defRPr sz="4400">
                <a:solidFill>
                  <a:schemeClr val="tx1">
                    <a:tint val="75000"/>
                  </a:schemeClr>
                </a:solidFill>
              </a:defRPr>
            </a:lvl1pPr>
          </a:lstStyle>
          <a:p>
            <a:fld id="{985D6BDF-9D0E-4E2B-85B8-D8F4790360C9}" type="datetimeFigureOut">
              <a:rPr lang="en-US" smtClean="0"/>
              <a:t>6/7/2023</a:t>
            </a:fld>
            <a:endParaRPr lang="en-US" dirty="0"/>
          </a:p>
        </p:txBody>
      </p:sp>
      <p:sp>
        <p:nvSpPr>
          <p:cNvPr id="5" name="Footer Placeholder 4"/>
          <p:cNvSpPr>
            <a:spLocks noGrp="1"/>
          </p:cNvSpPr>
          <p:nvPr>
            <p:ph type="ftr" sz="quarter" idx="3"/>
          </p:nvPr>
        </p:nvSpPr>
        <p:spPr>
          <a:xfrm>
            <a:off x="14996160" y="30510483"/>
            <a:ext cx="13898880" cy="1752600"/>
          </a:xfrm>
          <a:prstGeom prst="rect">
            <a:avLst/>
          </a:prstGeom>
        </p:spPr>
        <p:txBody>
          <a:bodyPr vert="horz" lIns="329128" tIns="164564" rIns="329128" bIns="164564" rtlCol="0" anchor="ctr"/>
          <a:lstStyle>
            <a:lvl1pPr algn="ctr">
              <a:defRPr sz="44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1455360" y="30510483"/>
            <a:ext cx="10241280" cy="1752600"/>
          </a:xfrm>
          <a:prstGeom prst="rect">
            <a:avLst/>
          </a:prstGeom>
        </p:spPr>
        <p:txBody>
          <a:bodyPr vert="horz" lIns="329128" tIns="164564" rIns="329128" bIns="164564" rtlCol="0" anchor="ctr"/>
          <a:lstStyle>
            <a:lvl1pPr algn="r">
              <a:defRPr sz="4400">
                <a:solidFill>
                  <a:schemeClr val="tx1">
                    <a:tint val="75000"/>
                  </a:schemeClr>
                </a:solidFill>
              </a:defRPr>
            </a:lvl1pPr>
          </a:lstStyle>
          <a:p>
            <a:fld id="{FBB075EA-769C-4ECD-B48E-D6FCDC24F876}" type="slidenum">
              <a:rPr lang="en-US" smtClean="0"/>
              <a:t>‹#›</a:t>
            </a:fld>
            <a:endParaRPr lang="en-US" dirty="0"/>
          </a:p>
        </p:txBody>
      </p:sp>
    </p:spTree>
    <p:extLst>
      <p:ext uri="{BB962C8B-B14F-4D97-AF65-F5344CB8AC3E}">
        <p14:creationId xmlns:p14="http://schemas.microsoft.com/office/powerpoint/2010/main" val="72322184"/>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3291279" rtl="0" eaLnBrk="1" latinLnBrk="0" hangingPunct="1">
        <a:spcBef>
          <a:spcPct val="0"/>
        </a:spcBef>
        <a:buNone/>
        <a:defRPr sz="6000" kern="1200">
          <a:solidFill>
            <a:schemeClr val="tx1"/>
          </a:solidFill>
          <a:latin typeface="+mj-lt"/>
          <a:ea typeface="+mj-ea"/>
          <a:cs typeface="+mj-cs"/>
        </a:defRPr>
      </a:lvl1pPr>
    </p:titleStyle>
    <p:bodyStyle>
      <a:lvl1pPr marL="342842" indent="-342842" algn="l" defTabSz="3291279" rtl="0" eaLnBrk="1" latinLnBrk="0" hangingPunct="1">
        <a:spcBef>
          <a:spcPct val="20000"/>
        </a:spcBef>
        <a:buFont typeface="Arial" pitchFamily="34" charset="0"/>
        <a:buChar char="•"/>
        <a:defRPr sz="2700" kern="1200">
          <a:solidFill>
            <a:schemeClr val="tx1"/>
          </a:solidFill>
          <a:latin typeface="+mn-lt"/>
          <a:ea typeface="+mn-ea"/>
          <a:cs typeface="+mn-cs"/>
        </a:defRPr>
      </a:lvl1pPr>
      <a:lvl2pPr marL="685683" indent="-342842" algn="l" defTabSz="3291279" rtl="0" eaLnBrk="1" latinLnBrk="0" hangingPunct="1">
        <a:spcBef>
          <a:spcPct val="20000"/>
        </a:spcBef>
        <a:buFont typeface="Arial" pitchFamily="34" charset="0"/>
        <a:buChar char="–"/>
        <a:defRPr sz="2700" kern="1200">
          <a:solidFill>
            <a:schemeClr val="tx1"/>
          </a:solidFill>
          <a:latin typeface="+mn-lt"/>
          <a:ea typeface="+mn-ea"/>
          <a:cs typeface="+mn-cs"/>
        </a:defRPr>
      </a:lvl2pPr>
      <a:lvl3pPr marL="1028525" indent="-342842" algn="l" defTabSz="3291279" rtl="0" eaLnBrk="1" latinLnBrk="0" hangingPunct="1">
        <a:spcBef>
          <a:spcPct val="20000"/>
        </a:spcBef>
        <a:buFont typeface="Arial" pitchFamily="34" charset="0"/>
        <a:buChar char="•"/>
        <a:defRPr sz="2700" kern="1200">
          <a:solidFill>
            <a:schemeClr val="tx1"/>
          </a:solidFill>
          <a:latin typeface="+mn-lt"/>
          <a:ea typeface="+mn-ea"/>
          <a:cs typeface="+mn-cs"/>
        </a:defRPr>
      </a:lvl3pPr>
      <a:lvl4pPr marL="1371366" indent="-342842" algn="l" defTabSz="3291279"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1714209" indent="-342842" algn="l" defTabSz="3291279"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9051018" indent="-822820" algn="l" defTabSz="3291279" rtl="0" eaLnBrk="1" latinLnBrk="0" hangingPunct="1">
        <a:spcBef>
          <a:spcPct val="20000"/>
        </a:spcBef>
        <a:buFont typeface="Arial" pitchFamily="34" charset="0"/>
        <a:buChar char="•"/>
        <a:defRPr sz="7200" kern="1200">
          <a:solidFill>
            <a:schemeClr val="tx1"/>
          </a:solidFill>
          <a:latin typeface="+mn-lt"/>
          <a:ea typeface="+mn-ea"/>
          <a:cs typeface="+mn-cs"/>
        </a:defRPr>
      </a:lvl6pPr>
      <a:lvl7pPr marL="10696658" indent="-822820" algn="l" defTabSz="3291279" rtl="0" eaLnBrk="1" latinLnBrk="0" hangingPunct="1">
        <a:spcBef>
          <a:spcPct val="20000"/>
        </a:spcBef>
        <a:buFont typeface="Arial" pitchFamily="34" charset="0"/>
        <a:buChar char="•"/>
        <a:defRPr sz="7200" kern="1200">
          <a:solidFill>
            <a:schemeClr val="tx1"/>
          </a:solidFill>
          <a:latin typeface="+mn-lt"/>
          <a:ea typeface="+mn-ea"/>
          <a:cs typeface="+mn-cs"/>
        </a:defRPr>
      </a:lvl7pPr>
      <a:lvl8pPr marL="12342297" indent="-822820" algn="l" defTabSz="3291279" rtl="0" eaLnBrk="1" latinLnBrk="0" hangingPunct="1">
        <a:spcBef>
          <a:spcPct val="20000"/>
        </a:spcBef>
        <a:buFont typeface="Arial" pitchFamily="34" charset="0"/>
        <a:buChar char="•"/>
        <a:defRPr sz="7200" kern="1200">
          <a:solidFill>
            <a:schemeClr val="tx1"/>
          </a:solidFill>
          <a:latin typeface="+mn-lt"/>
          <a:ea typeface="+mn-ea"/>
          <a:cs typeface="+mn-cs"/>
        </a:defRPr>
      </a:lvl8pPr>
      <a:lvl9pPr marL="13987936" indent="-822820" algn="l" defTabSz="3291279" rtl="0" eaLnBrk="1" latinLnBrk="0" hangingPunct="1">
        <a:spcBef>
          <a:spcPct val="20000"/>
        </a:spcBef>
        <a:buFont typeface="Arial" pitchFamily="34" charset="0"/>
        <a:buChar char="•"/>
        <a:defRPr sz="7200" kern="1200">
          <a:solidFill>
            <a:schemeClr val="tx1"/>
          </a:solidFill>
          <a:latin typeface="+mn-lt"/>
          <a:ea typeface="+mn-ea"/>
          <a:cs typeface="+mn-cs"/>
        </a:defRPr>
      </a:lvl9pPr>
    </p:bodyStyle>
    <p:otherStyle>
      <a:defPPr>
        <a:defRPr lang="en-US"/>
      </a:defPPr>
      <a:lvl1pPr marL="0" algn="l" defTabSz="3291279" rtl="0" eaLnBrk="1" latinLnBrk="0" hangingPunct="1">
        <a:defRPr sz="6400" kern="1200">
          <a:solidFill>
            <a:schemeClr val="tx1"/>
          </a:solidFill>
          <a:latin typeface="+mn-lt"/>
          <a:ea typeface="+mn-ea"/>
          <a:cs typeface="+mn-cs"/>
        </a:defRPr>
      </a:lvl1pPr>
      <a:lvl2pPr marL="1645640" algn="l" defTabSz="3291279" rtl="0" eaLnBrk="1" latinLnBrk="0" hangingPunct="1">
        <a:defRPr sz="6400" kern="1200">
          <a:solidFill>
            <a:schemeClr val="tx1"/>
          </a:solidFill>
          <a:latin typeface="+mn-lt"/>
          <a:ea typeface="+mn-ea"/>
          <a:cs typeface="+mn-cs"/>
        </a:defRPr>
      </a:lvl2pPr>
      <a:lvl3pPr marL="3291279" algn="l" defTabSz="3291279" rtl="0" eaLnBrk="1" latinLnBrk="0" hangingPunct="1">
        <a:defRPr sz="6400" kern="1200">
          <a:solidFill>
            <a:schemeClr val="tx1"/>
          </a:solidFill>
          <a:latin typeface="+mn-lt"/>
          <a:ea typeface="+mn-ea"/>
          <a:cs typeface="+mn-cs"/>
        </a:defRPr>
      </a:lvl3pPr>
      <a:lvl4pPr marL="4936919" algn="l" defTabSz="3291279" rtl="0" eaLnBrk="1" latinLnBrk="0" hangingPunct="1">
        <a:defRPr sz="6400" kern="1200">
          <a:solidFill>
            <a:schemeClr val="tx1"/>
          </a:solidFill>
          <a:latin typeface="+mn-lt"/>
          <a:ea typeface="+mn-ea"/>
          <a:cs typeface="+mn-cs"/>
        </a:defRPr>
      </a:lvl4pPr>
      <a:lvl5pPr marL="6582559" algn="l" defTabSz="3291279" rtl="0" eaLnBrk="1" latinLnBrk="0" hangingPunct="1">
        <a:defRPr sz="6400" kern="1200">
          <a:solidFill>
            <a:schemeClr val="tx1"/>
          </a:solidFill>
          <a:latin typeface="+mn-lt"/>
          <a:ea typeface="+mn-ea"/>
          <a:cs typeface="+mn-cs"/>
        </a:defRPr>
      </a:lvl5pPr>
      <a:lvl6pPr marL="8228198" algn="l" defTabSz="3291279" rtl="0" eaLnBrk="1" latinLnBrk="0" hangingPunct="1">
        <a:defRPr sz="6400" kern="1200">
          <a:solidFill>
            <a:schemeClr val="tx1"/>
          </a:solidFill>
          <a:latin typeface="+mn-lt"/>
          <a:ea typeface="+mn-ea"/>
          <a:cs typeface="+mn-cs"/>
        </a:defRPr>
      </a:lvl6pPr>
      <a:lvl7pPr marL="9873837" algn="l" defTabSz="3291279" rtl="0" eaLnBrk="1" latinLnBrk="0" hangingPunct="1">
        <a:defRPr sz="6400" kern="1200">
          <a:solidFill>
            <a:schemeClr val="tx1"/>
          </a:solidFill>
          <a:latin typeface="+mn-lt"/>
          <a:ea typeface="+mn-ea"/>
          <a:cs typeface="+mn-cs"/>
        </a:defRPr>
      </a:lvl7pPr>
      <a:lvl8pPr marL="11519478" algn="l" defTabSz="3291279" rtl="0" eaLnBrk="1" latinLnBrk="0" hangingPunct="1">
        <a:defRPr sz="6400" kern="1200">
          <a:solidFill>
            <a:schemeClr val="tx1"/>
          </a:solidFill>
          <a:latin typeface="+mn-lt"/>
          <a:ea typeface="+mn-ea"/>
          <a:cs typeface="+mn-cs"/>
        </a:defRPr>
      </a:lvl8pPr>
      <a:lvl9pPr marL="13165118" algn="l" defTabSz="3291279" rtl="0" eaLnBrk="1" latinLnBrk="0" hangingPunct="1">
        <a:defRPr sz="6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image" Target="../media/image4.jpeg"/><Relationship Id="rId7" Type="http://schemas.openxmlformats.org/officeDocument/2006/relationships/image" Target="../media/image8.png"/><Relationship Id="rId12" Type="http://schemas.openxmlformats.org/officeDocument/2006/relationships/image" Target="../media/image13.png"/><Relationship Id="rId17" Type="http://schemas.openxmlformats.org/officeDocument/2006/relationships/image" Target="../media/image18.PNG"/><Relationship Id="rId2" Type="http://schemas.openxmlformats.org/officeDocument/2006/relationships/image" Target="../media/image3.png"/><Relationship Id="rId16"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22"/>
          <p:cNvSpPr txBox="1">
            <a:spLocks noChangeArrowheads="1"/>
          </p:cNvSpPr>
          <p:nvPr/>
        </p:nvSpPr>
        <p:spPr bwMode="auto">
          <a:xfrm>
            <a:off x="10972800" y="105874"/>
            <a:ext cx="21945600" cy="2651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37" tIns="91440" rIns="137137" bIns="91440" anchor="ctr" anchorCtr="0">
            <a:norm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7200" b="1" dirty="0">
                <a:solidFill>
                  <a:srgbClr val="C00000"/>
                </a:solidFill>
              </a:rPr>
              <a:t>Smart Tour Guide</a:t>
            </a:r>
          </a:p>
        </p:txBody>
      </p:sp>
      <p:sp>
        <p:nvSpPr>
          <p:cNvPr id="5" name="Text Box 123"/>
          <p:cNvSpPr txBox="1">
            <a:spLocks noChangeArrowheads="1"/>
          </p:cNvSpPr>
          <p:nvPr/>
        </p:nvSpPr>
        <p:spPr bwMode="auto">
          <a:xfrm>
            <a:off x="10424160" y="2267216"/>
            <a:ext cx="21945600" cy="171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37" tIns="91440" rIns="137137" bIns="91440" anchor="ctr" anchorCtr="0">
            <a:normAutofit fontScale="92500" lnSpcReduction="10000"/>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4000" dirty="0">
                <a:solidFill>
                  <a:schemeClr val="accent1">
                    <a:lumMod val="75000"/>
                  </a:schemeClr>
                </a:solidFill>
              </a:rPr>
              <a:t>Group </a:t>
            </a:r>
            <a:r>
              <a:rPr lang="en-US" sz="4000">
                <a:solidFill>
                  <a:schemeClr val="accent1">
                    <a:lumMod val="75000"/>
                  </a:schemeClr>
                </a:solidFill>
              </a:rPr>
              <a:t>Number:</a:t>
            </a:r>
            <a:r>
              <a:rPr lang="en-US" sz="4000" b="1"/>
              <a:t>J022202</a:t>
            </a:r>
            <a:endParaRPr lang="en-US" sz="4000" b="1" dirty="0"/>
          </a:p>
          <a:p>
            <a:pPr eaLnBrk="1" hangingPunct="1"/>
            <a:r>
              <a:rPr lang="en-US" sz="3600" dirty="0">
                <a:solidFill>
                  <a:schemeClr val="accent1">
                    <a:lumMod val="75000"/>
                  </a:schemeClr>
                </a:solidFill>
              </a:rPr>
              <a:t> </a:t>
            </a:r>
            <a:r>
              <a:rPr lang="en-US" sz="4000" dirty="0">
                <a:solidFill>
                  <a:schemeClr val="accent1">
                    <a:lumMod val="75000"/>
                  </a:schemeClr>
                </a:solidFill>
              </a:rPr>
              <a:t>Students</a:t>
            </a:r>
            <a:r>
              <a:rPr lang="en-US" sz="4000" b="1" dirty="0">
                <a:solidFill>
                  <a:schemeClr val="accent1">
                    <a:lumMod val="75000"/>
                  </a:schemeClr>
                </a:solidFill>
              </a:rPr>
              <a:t> </a:t>
            </a:r>
            <a:r>
              <a:rPr lang="en-US" sz="4000" dirty="0">
                <a:solidFill>
                  <a:schemeClr val="accent1">
                    <a:lumMod val="75000"/>
                  </a:schemeClr>
                </a:solidFill>
              </a:rPr>
              <a:t>Names</a:t>
            </a:r>
            <a:r>
              <a:rPr lang="en-US" sz="4000" b="1" dirty="0">
                <a:solidFill>
                  <a:schemeClr val="accent1">
                    <a:lumMod val="75000"/>
                  </a:schemeClr>
                </a:solidFill>
              </a:rPr>
              <a:t>: </a:t>
            </a:r>
            <a:r>
              <a:rPr lang="ar-SA" sz="4000" b="1" dirty="0">
                <a:solidFill>
                  <a:schemeClr val="accent1">
                    <a:lumMod val="75000"/>
                  </a:schemeClr>
                </a:solidFill>
              </a:rPr>
              <a:t>  </a:t>
            </a:r>
            <a:r>
              <a:rPr lang="en-US" sz="4000" b="1" dirty="0"/>
              <a:t>Abdelrahman Ahmed,  Ziad Ayman,  Mohamed Abdel Naser, Remonda Bassem, Salma Khaled</a:t>
            </a:r>
            <a:endParaRPr lang="en-US" sz="4000" b="1" baseline="30000" dirty="0"/>
          </a:p>
          <a:p>
            <a:pPr eaLnBrk="1" hangingPunct="1"/>
            <a:endParaRPr lang="en-US" sz="4000" baseline="30000" dirty="0">
              <a:solidFill>
                <a:schemeClr val="accent1">
                  <a:lumMod val="75000"/>
                </a:schemeClr>
              </a:solidFill>
              <a:latin typeface="+mn-lt"/>
            </a:endParaRPr>
          </a:p>
        </p:txBody>
      </p:sp>
      <p:sp>
        <p:nvSpPr>
          <p:cNvPr id="10" name="Text Box 189"/>
          <p:cNvSpPr txBox="1">
            <a:spLocks noChangeArrowheads="1"/>
          </p:cNvSpPr>
          <p:nvPr/>
        </p:nvSpPr>
        <p:spPr bwMode="auto">
          <a:xfrm>
            <a:off x="1280160" y="5641427"/>
            <a:ext cx="9144000" cy="7355813"/>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r>
              <a:rPr lang="en-US" sz="2800" dirty="0"/>
              <a:t>The problem is that tourists do not know all of  the historical places as  monuments and statues, and they always need a tour guide so that he can give them the information they want to know,  the number of tourist guides is few and the number of tourists is many.   and also tourists spend time and effort. They have to go to every place with the tourist, and this takes them time and effort. Also, there are many trips that need a large number of guides.</a:t>
            </a:r>
          </a:p>
          <a:p>
            <a:r>
              <a:rPr lang="en-US" sz="2800" dirty="0"/>
              <a:t>we will put , pictures, and the information  about the  famous historical  places in Egypt, and the tourist will be helped through this program. We put a voice, but we will put many features and modifications  to this solution</a:t>
            </a:r>
            <a:r>
              <a:rPr lang="ar-EG" sz="2800" dirty="0"/>
              <a:t>.</a:t>
            </a:r>
          </a:p>
          <a:p>
            <a:endParaRPr lang="ar-EG" sz="2800" dirty="0"/>
          </a:p>
          <a:p>
            <a:endParaRPr lang="en-US" sz="2800" dirty="0"/>
          </a:p>
          <a:p>
            <a:endParaRPr lang="en-US" sz="4000" dirty="0"/>
          </a:p>
        </p:txBody>
      </p:sp>
      <p:sp>
        <p:nvSpPr>
          <p:cNvPr id="32" name="Rectangle 31"/>
          <p:cNvSpPr/>
          <p:nvPr/>
        </p:nvSpPr>
        <p:spPr>
          <a:xfrm>
            <a:off x="1280160" y="4800600"/>
            <a:ext cx="9144000" cy="6858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accent3">
                    <a:lumMod val="20000"/>
                    <a:lumOff val="80000"/>
                  </a:schemeClr>
                </a:solidFill>
              </a:rPr>
              <a:t>Abstract</a:t>
            </a:r>
          </a:p>
        </p:txBody>
      </p:sp>
      <p:sp>
        <p:nvSpPr>
          <p:cNvPr id="12" name="Text Box 191"/>
          <p:cNvSpPr txBox="1">
            <a:spLocks noChangeArrowheads="1"/>
          </p:cNvSpPr>
          <p:nvPr/>
        </p:nvSpPr>
        <p:spPr bwMode="auto">
          <a:xfrm>
            <a:off x="33520284" y="5852160"/>
            <a:ext cx="9121236" cy="7171147"/>
          </a:xfrm>
          <a:prstGeom prst="rect">
            <a:avLst/>
          </a:prstGeom>
          <a:solidFill>
            <a:schemeClr val="bg1"/>
          </a:solidFill>
          <a:ln w="12700">
            <a:solidFill>
              <a:schemeClr val="accent1">
                <a:lumMod val="75000"/>
              </a:schemeClr>
            </a:solidFill>
          </a:ln>
          <a:effectLst/>
        </p:spPr>
        <p:txBody>
          <a:bodyPr wrap="square"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r>
              <a:rPr lang="en-US" sz="2800" dirty="0"/>
              <a:t>The problem is that tourists do not know the history of monuments and statues, and they always need a tour guide so that he can give them the information they want to know,</a:t>
            </a:r>
          </a:p>
          <a:p>
            <a:pPr marL="571500" indent="-571500">
              <a:buFontTx/>
              <a:buChar char="-"/>
            </a:pPr>
            <a:r>
              <a:rPr lang="en-US" sz="2800" dirty="0"/>
              <a:t>The solution is an application in which the user takes pictures of the statue from any side of it, and the application output will be some information about the real statue </a:t>
            </a:r>
          </a:p>
          <a:p>
            <a:pPr marL="571500" indent="-571500">
              <a:buFontTx/>
              <a:buChar char="-"/>
            </a:pPr>
            <a:r>
              <a:rPr lang="en-US" sz="2800" dirty="0"/>
              <a:t>We take photograph the statue, each statue 40 pictures from all its aspects, the app will supply us with the needed information</a:t>
            </a:r>
            <a:r>
              <a:rPr lang="ar-EG" sz="2800" dirty="0"/>
              <a:t>.</a:t>
            </a:r>
            <a:endParaRPr lang="en-US" sz="2800" dirty="0"/>
          </a:p>
          <a:p>
            <a:endParaRPr lang="ar-EG" sz="2800" dirty="0"/>
          </a:p>
          <a:p>
            <a:endParaRPr lang="ar-EG" sz="2800" dirty="0"/>
          </a:p>
          <a:p>
            <a:endParaRPr lang="ar-EG" sz="2800" dirty="0"/>
          </a:p>
          <a:p>
            <a:endParaRPr lang="ar-EG" sz="2800" dirty="0"/>
          </a:p>
          <a:p>
            <a:endParaRPr lang="ar-EG" sz="2800" dirty="0"/>
          </a:p>
        </p:txBody>
      </p:sp>
      <p:sp>
        <p:nvSpPr>
          <p:cNvPr id="33" name="Rectangle 32"/>
          <p:cNvSpPr/>
          <p:nvPr/>
        </p:nvSpPr>
        <p:spPr>
          <a:xfrm>
            <a:off x="1212220" y="13642017"/>
            <a:ext cx="9159240" cy="6858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accent3">
                    <a:lumMod val="20000"/>
                    <a:lumOff val="80000"/>
                  </a:schemeClr>
                </a:solidFill>
              </a:rPr>
              <a:t>Introduction</a:t>
            </a:r>
          </a:p>
        </p:txBody>
      </p:sp>
      <p:sp>
        <p:nvSpPr>
          <p:cNvPr id="13" name="Text Box 192"/>
          <p:cNvSpPr txBox="1">
            <a:spLocks noChangeArrowheads="1"/>
          </p:cNvSpPr>
          <p:nvPr/>
        </p:nvSpPr>
        <p:spPr bwMode="auto">
          <a:xfrm>
            <a:off x="11521440" y="5687801"/>
            <a:ext cx="20848320" cy="7339242"/>
          </a:xfrm>
          <a:prstGeom prst="rect">
            <a:avLst/>
          </a:prstGeom>
          <a:solidFill>
            <a:schemeClr val="bg1"/>
          </a:solidFill>
          <a:ln w="12700">
            <a:solidFill>
              <a:schemeClr val="accent1">
                <a:lumMod val="75000"/>
              </a:schemeClr>
            </a:solidFill>
          </a:ln>
          <a:effectLst/>
        </p:spPr>
        <p:txBody>
          <a:bodyPr lIns="137137" tIns="137137" rIns="137137" bIns="137137">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r>
              <a:rPr lang="en-US" sz="2800" dirty="0"/>
              <a:t>(1) We collected the data. which is about 2 classes, and each The first chapter consists of the Great Sphinx, containing 70 pictures, and the second, Amenhotep, contains 65 and monuments from all directions, and also a special label for each class, as well as the specifications of statues like age materials , symbol .</a:t>
            </a:r>
          </a:p>
          <a:p>
            <a:r>
              <a:rPr lang="en-US" sz="2800" dirty="0"/>
              <a:t>(2)</a:t>
            </a:r>
            <a:r>
              <a:rPr lang="en-US" sz="2800" b="1" dirty="0">
                <a:effectLst/>
                <a:latin typeface="Calibri" panose="020F0502020204030204" pitchFamily="34" charset="0"/>
                <a:ea typeface="Calibri" panose="020F0502020204030204" pitchFamily="34" charset="0"/>
                <a:cs typeface="Arial" panose="020B0604020202020204" pitchFamily="34" charset="0"/>
              </a:rPr>
              <a:t> Testing data set by using techeable machine</a:t>
            </a:r>
            <a:endParaRPr lang="en-US" sz="2800" dirty="0">
              <a:effectLst/>
              <a:latin typeface="Calibri" panose="020F0502020204030204" pitchFamily="34" charset="0"/>
              <a:ea typeface="Calibri" panose="020F0502020204030204" pitchFamily="34" charset="0"/>
              <a:cs typeface="Arial" panose="020B0604020202020204" pitchFamily="34" charset="0"/>
            </a:endParaRPr>
          </a:p>
          <a:p>
            <a:endParaRPr lang="en-US" sz="4000" dirty="0"/>
          </a:p>
          <a:p>
            <a:endParaRPr lang="en-US" sz="4000" dirty="0"/>
          </a:p>
          <a:p>
            <a:endParaRPr lang="en-US" sz="4000" dirty="0"/>
          </a:p>
          <a:p>
            <a:endParaRPr lang="en-US" sz="2800" dirty="0"/>
          </a:p>
        </p:txBody>
      </p:sp>
      <p:sp>
        <p:nvSpPr>
          <p:cNvPr id="34" name="Rectangle 33"/>
          <p:cNvSpPr/>
          <p:nvPr/>
        </p:nvSpPr>
        <p:spPr>
          <a:xfrm>
            <a:off x="11521440" y="4762500"/>
            <a:ext cx="20848320" cy="7239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accent3">
                    <a:lumMod val="20000"/>
                    <a:lumOff val="80000"/>
                  </a:schemeClr>
                </a:solidFill>
              </a:rPr>
              <a:t>Results and data analysis</a:t>
            </a:r>
          </a:p>
        </p:txBody>
      </p:sp>
      <p:sp>
        <p:nvSpPr>
          <p:cNvPr id="35" name="Rectangle 34"/>
          <p:cNvSpPr/>
          <p:nvPr/>
        </p:nvSpPr>
        <p:spPr>
          <a:xfrm>
            <a:off x="33467040" y="4846226"/>
            <a:ext cx="9281160" cy="674164"/>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accent3">
                    <a:lumMod val="20000"/>
                    <a:lumOff val="80000"/>
                  </a:schemeClr>
                </a:solidFill>
              </a:rPr>
              <a:t>Conclusions</a:t>
            </a:r>
          </a:p>
        </p:txBody>
      </p:sp>
      <p:sp>
        <p:nvSpPr>
          <p:cNvPr id="14" name="Text Box 193"/>
          <p:cNvSpPr txBox="1">
            <a:spLocks noChangeArrowheads="1"/>
          </p:cNvSpPr>
          <p:nvPr/>
        </p:nvSpPr>
        <p:spPr bwMode="auto">
          <a:xfrm>
            <a:off x="33535620" y="14647816"/>
            <a:ext cx="9144000" cy="3539384"/>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r>
              <a:rPr lang="en-US" sz="3200" dirty="0">
                <a:latin typeface="Calibri" pitchFamily="34" charset="0"/>
              </a:rPr>
              <a:t> </a:t>
            </a:r>
            <a:r>
              <a:rPr lang="en-US" sz="2800" dirty="0">
                <a:latin typeface="Calibri" pitchFamily="34" charset="0"/>
              </a:rPr>
              <a:t>We have collected data from archaeological sites such as the sphinx and Amenhotep</a:t>
            </a:r>
          </a:p>
          <a:p>
            <a:r>
              <a:rPr lang="en-US" sz="2800" dirty="0">
                <a:latin typeface="Calibri" pitchFamily="34" charset="0"/>
              </a:rPr>
              <a:t> In the future, w</a:t>
            </a:r>
            <a:r>
              <a:rPr lang="en-US" sz="2800" dirty="0"/>
              <a:t>e will collect information about the customs and traditions of the ancient Egyptians, religion,  and wars</a:t>
            </a:r>
            <a:r>
              <a:rPr lang="ar-EG" sz="2800" dirty="0"/>
              <a:t>.</a:t>
            </a:r>
            <a:endParaRPr lang="en-US" sz="2800" dirty="0"/>
          </a:p>
          <a:p>
            <a:endParaRPr lang="en-US" sz="2800" dirty="0"/>
          </a:p>
          <a:p>
            <a:pPr eaLnBrk="1" hangingPunct="1"/>
            <a:endParaRPr lang="en-US" sz="4000" dirty="0">
              <a:latin typeface="Calibri" pitchFamily="34" charset="0"/>
            </a:endParaRPr>
          </a:p>
        </p:txBody>
      </p:sp>
      <p:sp>
        <p:nvSpPr>
          <p:cNvPr id="36" name="Rectangle 35"/>
          <p:cNvSpPr/>
          <p:nvPr/>
        </p:nvSpPr>
        <p:spPr>
          <a:xfrm>
            <a:off x="33467040" y="13563600"/>
            <a:ext cx="9144000" cy="6858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accent3">
                    <a:lumMod val="20000"/>
                    <a:lumOff val="80000"/>
                  </a:schemeClr>
                </a:solidFill>
              </a:rPr>
              <a:t>Recommendation</a:t>
            </a:r>
          </a:p>
        </p:txBody>
      </p:sp>
      <p:sp>
        <p:nvSpPr>
          <p:cNvPr id="11" name="Text Box 190"/>
          <p:cNvSpPr txBox="1">
            <a:spLocks noChangeArrowheads="1"/>
          </p:cNvSpPr>
          <p:nvPr/>
        </p:nvSpPr>
        <p:spPr bwMode="auto">
          <a:xfrm>
            <a:off x="1212220" y="14730171"/>
            <a:ext cx="9211940" cy="5262933"/>
          </a:xfrm>
          <a:prstGeom prst="rect">
            <a:avLst/>
          </a:prstGeom>
          <a:solidFill>
            <a:schemeClr val="bg1"/>
          </a:solidFill>
          <a:ln w="12700">
            <a:solidFill>
              <a:schemeClr val="accent1">
                <a:lumMod val="75000"/>
              </a:schemeClr>
            </a:solidFill>
          </a:ln>
          <a:effectLst/>
        </p:spPr>
        <p:txBody>
          <a:bodyPr wrap="square"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r>
              <a:rPr lang="en-US" sz="2800" dirty="0"/>
              <a:t>We deal with Decent work and economic development( SDGs). Tourism is one of the largest economic activities  in Egypt. There are people who do not know the tourist places and they always need guides.  We will create an application through tourists who will know information about monuments and places _The good points  are that the application helps tourists. They know information about the monuments and historical  places that exist in the history of Egypt.     </a:t>
            </a:r>
          </a:p>
          <a:p>
            <a:endParaRPr lang="en-US" sz="3600" dirty="0"/>
          </a:p>
          <a:p>
            <a:endParaRPr lang="en-US" sz="3600" dirty="0"/>
          </a:p>
        </p:txBody>
      </p:sp>
      <p:sp>
        <p:nvSpPr>
          <p:cNvPr id="38" name="TextBox 37"/>
          <p:cNvSpPr txBox="1"/>
          <p:nvPr/>
        </p:nvSpPr>
        <p:spPr>
          <a:xfrm>
            <a:off x="33284160" y="30038039"/>
            <a:ext cx="9144000" cy="2223674"/>
          </a:xfrm>
          <a:prstGeom prst="rect">
            <a:avLst/>
          </a:prstGeom>
          <a:noFill/>
        </p:spPr>
        <p:txBody>
          <a:bodyPr wrap="square" lIns="91440" tIns="91440" rIns="91440" bIns="91440" rtlCol="0">
            <a:normAutofit/>
          </a:bodyPr>
          <a:lstStyle/>
          <a:p>
            <a:pPr algn="ctr"/>
            <a:endParaRPr lang="en-US" sz="2800" dirty="0"/>
          </a:p>
          <a:p>
            <a:pPr algn="ctr"/>
            <a:endParaRPr lang="en-US" sz="2800" dirty="0"/>
          </a:p>
          <a:p>
            <a:pPr algn="ctr"/>
            <a:endParaRPr lang="en-US" sz="2800" dirty="0"/>
          </a:p>
        </p:txBody>
      </p:sp>
      <p:sp>
        <p:nvSpPr>
          <p:cNvPr id="40" name="Text Box 193"/>
          <p:cNvSpPr txBox="1">
            <a:spLocks noChangeArrowheads="1"/>
          </p:cNvSpPr>
          <p:nvPr/>
        </p:nvSpPr>
        <p:spPr bwMode="auto">
          <a:xfrm>
            <a:off x="33505044" y="25305145"/>
            <a:ext cx="9105996" cy="3477829"/>
          </a:xfrm>
          <a:prstGeom prst="rect">
            <a:avLst/>
          </a:prstGeom>
          <a:solidFill>
            <a:schemeClr val="bg1"/>
          </a:solidFill>
          <a:ln w="12700">
            <a:solidFill>
              <a:schemeClr val="accent1">
                <a:lumMod val="75000"/>
              </a:schemeClr>
            </a:solidFill>
          </a:ln>
          <a:effectLst/>
        </p:spPr>
        <p:txBody>
          <a:bodyPr wrap="square"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r>
              <a:rPr lang="en-US" sz="2800" dirty="0">
                <a:latin typeface="Calibri" pitchFamily="34" charset="0"/>
              </a:rPr>
              <a:t>We are thankful these people: Ms. Rasha Saleh,  Mr. Abdelrahman , Mr. Mohamed adlay and Mr. Kareem Atif </a:t>
            </a:r>
            <a:r>
              <a:rPr lang="ar-EG" sz="2800" dirty="0">
                <a:latin typeface="Calibri" pitchFamily="34" charset="0"/>
              </a:rPr>
              <a:t>.</a:t>
            </a:r>
            <a:endParaRPr lang="en-US" sz="2800" dirty="0">
              <a:latin typeface="Calibri" pitchFamily="34" charset="0"/>
            </a:endParaRPr>
          </a:p>
          <a:p>
            <a:endParaRPr lang="en-US" sz="2800" dirty="0">
              <a:latin typeface="Calibri" pitchFamily="34" charset="0"/>
            </a:endParaRPr>
          </a:p>
          <a:p>
            <a:endParaRPr lang="ar-EG" sz="2800" dirty="0">
              <a:latin typeface="Calibri" pitchFamily="34" charset="0"/>
            </a:endParaRPr>
          </a:p>
          <a:p>
            <a:endParaRPr lang="ar-EG" sz="2800" dirty="0">
              <a:latin typeface="Calibri" pitchFamily="34" charset="0"/>
            </a:endParaRPr>
          </a:p>
          <a:p>
            <a:r>
              <a:rPr lang="en-US" sz="2800" dirty="0">
                <a:latin typeface="Calibri" pitchFamily="34" charset="0"/>
              </a:rPr>
              <a:t> </a:t>
            </a:r>
          </a:p>
          <a:p>
            <a:endParaRPr lang="en-US" sz="4000" dirty="0">
              <a:latin typeface="Calibri" pitchFamily="34" charset="0"/>
            </a:endParaRPr>
          </a:p>
        </p:txBody>
      </p:sp>
      <p:sp>
        <p:nvSpPr>
          <p:cNvPr id="41" name="Rectangle 40"/>
          <p:cNvSpPr/>
          <p:nvPr/>
        </p:nvSpPr>
        <p:spPr>
          <a:xfrm>
            <a:off x="33467040" y="23908042"/>
            <a:ext cx="9144000" cy="1118123"/>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ar-EG" dirty="0"/>
          </a:p>
          <a:p>
            <a:pPr algn="ctr"/>
            <a:r>
              <a:rPr lang="en-US" sz="6000" dirty="0"/>
              <a:t>Acknowledgement</a:t>
            </a:r>
          </a:p>
          <a:p>
            <a:pPr algn="ctr"/>
            <a:endParaRPr lang="en-US" sz="4400" b="1" dirty="0">
              <a:solidFill>
                <a:schemeClr val="accent3">
                  <a:lumMod val="20000"/>
                  <a:lumOff val="80000"/>
                </a:schemeClr>
              </a:solidFill>
            </a:endParaRPr>
          </a:p>
        </p:txBody>
      </p:sp>
      <p:pic>
        <p:nvPicPr>
          <p:cNvPr id="2" name="Picture 1">
            <a:extLst>
              <a:ext uri="{FF2B5EF4-FFF2-40B4-BE49-F238E27FC236}">
                <a16:creationId xmlns:a16="http://schemas.microsoft.com/office/drawing/2014/main" id="{E3CB1337-730F-72C6-39B7-A059D11DEB2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12220" y="64523"/>
            <a:ext cx="3369318" cy="2880767"/>
          </a:xfrm>
          <a:prstGeom prst="rect">
            <a:avLst/>
          </a:prstGeom>
        </p:spPr>
      </p:pic>
      <p:pic>
        <p:nvPicPr>
          <p:cNvPr id="8" name="Content Placeholder 7" descr="Text&#10;&#10;Description automatically generated with low confidence">
            <a:extLst>
              <a:ext uri="{FF2B5EF4-FFF2-40B4-BE49-F238E27FC236}">
                <a16:creationId xmlns:a16="http://schemas.microsoft.com/office/drawing/2014/main" id="{981DC19D-E2A7-E585-CE22-546D20FA2E3A}"/>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36558842" y="662821"/>
            <a:ext cx="5501640" cy="1863590"/>
          </a:xfrm>
          <a:prstGeom prst="rect">
            <a:avLst/>
          </a:prstGeom>
        </p:spPr>
      </p:pic>
      <p:sp>
        <p:nvSpPr>
          <p:cNvPr id="16" name="Rectangle 15">
            <a:extLst>
              <a:ext uri="{FF2B5EF4-FFF2-40B4-BE49-F238E27FC236}">
                <a16:creationId xmlns:a16="http://schemas.microsoft.com/office/drawing/2014/main" id="{271B0A0C-4419-D672-B277-54259AE52A9C}"/>
              </a:ext>
            </a:extLst>
          </p:cNvPr>
          <p:cNvSpPr/>
          <p:nvPr/>
        </p:nvSpPr>
        <p:spPr>
          <a:xfrm>
            <a:off x="11460480" y="13563600"/>
            <a:ext cx="21229320" cy="764217"/>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accent3">
                    <a:lumMod val="20000"/>
                    <a:lumOff val="80000"/>
                  </a:schemeClr>
                </a:solidFill>
              </a:rPr>
              <a:t>Business Model Canvas</a:t>
            </a:r>
          </a:p>
        </p:txBody>
      </p:sp>
      <p:sp>
        <p:nvSpPr>
          <p:cNvPr id="22" name="Rectangle 21">
            <a:extLst>
              <a:ext uri="{FF2B5EF4-FFF2-40B4-BE49-F238E27FC236}">
                <a16:creationId xmlns:a16="http://schemas.microsoft.com/office/drawing/2014/main" id="{FD5142F9-F387-B634-5F94-415C1A52F390}"/>
              </a:ext>
            </a:extLst>
          </p:cNvPr>
          <p:cNvSpPr/>
          <p:nvPr/>
        </p:nvSpPr>
        <p:spPr>
          <a:xfrm>
            <a:off x="33467040" y="18919387"/>
            <a:ext cx="9144000" cy="6858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accent3">
                    <a:lumMod val="20000"/>
                    <a:lumOff val="80000"/>
                  </a:schemeClr>
                </a:solidFill>
              </a:rPr>
              <a:t>References </a:t>
            </a:r>
          </a:p>
        </p:txBody>
      </p:sp>
      <p:sp>
        <p:nvSpPr>
          <p:cNvPr id="31" name="Text Box 193"/>
          <p:cNvSpPr txBox="1">
            <a:spLocks noChangeArrowheads="1"/>
          </p:cNvSpPr>
          <p:nvPr/>
        </p:nvSpPr>
        <p:spPr bwMode="auto">
          <a:xfrm>
            <a:off x="33467040" y="19843243"/>
            <a:ext cx="9174480" cy="3293163"/>
          </a:xfrm>
          <a:prstGeom prst="rect">
            <a:avLst/>
          </a:prstGeom>
          <a:solidFill>
            <a:schemeClr val="bg1"/>
          </a:solidFill>
          <a:ln w="12700">
            <a:solidFill>
              <a:schemeClr val="accent1">
                <a:lumMod val="75000"/>
              </a:schemeClr>
            </a:solidFill>
          </a:ln>
          <a:effectLst/>
        </p:spPr>
        <p:txBody>
          <a:bodyPr wrap="square"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r>
              <a:rPr lang="en-US" sz="2800" dirty="0"/>
              <a:t> 1) </a:t>
            </a:r>
            <a:r>
              <a:rPr lang="en-US" sz="2800" dirty="0">
                <a:latin typeface="Calibri" pitchFamily="34" charset="0"/>
              </a:rPr>
              <a:t>Amenhotep (</a:t>
            </a:r>
            <a:endParaRPr lang="ar-EG" sz="2800" dirty="0">
              <a:latin typeface="Calibri" pitchFamily="34" charset="0"/>
            </a:endParaRPr>
          </a:p>
          <a:p>
            <a:r>
              <a:rPr lang="en-US" sz="2800" dirty="0">
                <a:latin typeface="Times New Roman" panose="02020603050405020304" pitchFamily="18" charset="0"/>
              </a:rPr>
              <a:t>Ahmed, T. (2022)</a:t>
            </a:r>
            <a:r>
              <a:rPr lang="ar-EG" sz="2800" dirty="0">
                <a:latin typeface="Times New Roman" panose="02020603050405020304" pitchFamily="18" charset="0"/>
              </a:rPr>
              <a:t>. </a:t>
            </a:r>
            <a:r>
              <a:rPr lang="en-US" sz="2800" i="1" dirty="0">
                <a:latin typeface="Times New Roman" panose="02020603050405020304" pitchFamily="18" charset="0"/>
              </a:rPr>
              <a:t>Hurghada Excursions Lovers | Best Egypt Tours / Travel Agency</a:t>
            </a:r>
            <a:r>
              <a:rPr lang="en-US" sz="2800" dirty="0">
                <a:latin typeface="Times New Roman" panose="02020603050405020304" pitchFamily="18" charset="0"/>
              </a:rPr>
              <a:t>. https://hurghadalovers.com/ar/king-amenhotep-iii-egyptian-pharaohs-kings/</a:t>
            </a:r>
            <a:endParaRPr lang="en-US" sz="2800" dirty="0">
              <a:latin typeface="Calibri" pitchFamily="34" charset="0"/>
            </a:endParaRPr>
          </a:p>
          <a:p>
            <a:r>
              <a:rPr lang="en-US" sz="2800" dirty="0"/>
              <a:t>2)</a:t>
            </a:r>
            <a:r>
              <a:rPr lang="en-US" sz="2800" dirty="0">
                <a:latin typeface="Calibri" pitchFamily="34" charset="0"/>
              </a:rPr>
              <a:t> sphinx </a:t>
            </a:r>
            <a:br>
              <a:rPr lang="en-US" sz="2800" dirty="0"/>
            </a:br>
            <a:r>
              <a:rPr lang="en-US" sz="2800" dirty="0">
                <a:solidFill>
                  <a:srgbClr val="05103E"/>
                </a:solidFill>
                <a:latin typeface="Times New Roman" panose="02020603050405020304" pitchFamily="18" charset="0"/>
              </a:rPr>
              <a:t>SuperCairo, SuperCairo, &amp; SuperCairo. (2018).https://supercairo.com/wallpapers-photos-of-sphinx/</a:t>
            </a:r>
            <a:endParaRPr lang="en-US" sz="2800" dirty="0"/>
          </a:p>
        </p:txBody>
      </p:sp>
      <p:sp>
        <p:nvSpPr>
          <p:cNvPr id="37" name="Rectangle 36"/>
          <p:cNvSpPr/>
          <p:nvPr/>
        </p:nvSpPr>
        <p:spPr>
          <a:xfrm>
            <a:off x="1212220" y="21564444"/>
            <a:ext cx="9159240" cy="6858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accent3">
                    <a:lumMod val="20000"/>
                    <a:lumOff val="80000"/>
                  </a:schemeClr>
                </a:solidFill>
              </a:rPr>
              <a:t>Methods and Materials</a:t>
            </a:r>
          </a:p>
        </p:txBody>
      </p:sp>
      <p:sp>
        <p:nvSpPr>
          <p:cNvPr id="42" name="Text Box 190"/>
          <p:cNvSpPr txBox="1">
            <a:spLocks noChangeArrowheads="1"/>
          </p:cNvSpPr>
          <p:nvPr/>
        </p:nvSpPr>
        <p:spPr bwMode="auto">
          <a:xfrm>
            <a:off x="1212220" y="22515931"/>
            <a:ext cx="9211940" cy="6270260"/>
          </a:xfrm>
          <a:prstGeom prst="rect">
            <a:avLst/>
          </a:prstGeom>
          <a:solidFill>
            <a:schemeClr val="bg1"/>
          </a:solidFill>
          <a:ln w="12700">
            <a:solidFill>
              <a:schemeClr val="accent1">
                <a:lumMod val="75000"/>
              </a:schemeClr>
            </a:solidFill>
          </a:ln>
          <a:effectLst/>
        </p:spPr>
        <p:txBody>
          <a:bodyPr wrap="square"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nSpc>
                <a:spcPct val="107000"/>
              </a:lnSpc>
            </a:pPr>
            <a:r>
              <a:rPr lang="en-US" sz="2800" dirty="0"/>
              <a:t>Materials: Hardware :</a:t>
            </a:r>
          </a:p>
          <a:p>
            <a:pPr>
              <a:lnSpc>
                <a:spcPct val="107000"/>
              </a:lnSpc>
            </a:pPr>
            <a:r>
              <a:rPr lang="en-US" sz="2800" dirty="0"/>
              <a:t>1-pc</a:t>
            </a:r>
          </a:p>
          <a:p>
            <a:pPr>
              <a:lnSpc>
                <a:spcPct val="107000"/>
              </a:lnSpc>
            </a:pPr>
            <a:r>
              <a:rPr lang="en-US" sz="2800" dirty="0"/>
              <a:t>2- camera (image  about status)</a:t>
            </a:r>
          </a:p>
          <a:p>
            <a:pPr>
              <a:lnSpc>
                <a:spcPct val="107000"/>
              </a:lnSpc>
            </a:pPr>
            <a:r>
              <a:rPr lang="en-US" sz="2800" dirty="0"/>
              <a:t>3- text</a:t>
            </a:r>
          </a:p>
          <a:p>
            <a:pPr>
              <a:lnSpc>
                <a:spcPct val="107000"/>
              </a:lnSpc>
            </a:pPr>
            <a:r>
              <a:rPr lang="en-US" sz="2800" dirty="0"/>
              <a:t>Give user some  information about statues</a:t>
            </a:r>
          </a:p>
          <a:p>
            <a:pPr>
              <a:lnSpc>
                <a:spcPct val="107000"/>
              </a:lnSpc>
            </a:pPr>
            <a:r>
              <a:rPr lang="en-US" sz="2800" dirty="0"/>
              <a:t>Methods :</a:t>
            </a:r>
          </a:p>
          <a:p>
            <a:pPr>
              <a:lnSpc>
                <a:spcPct val="107000"/>
              </a:lnSpc>
            </a:pPr>
            <a:r>
              <a:rPr lang="en-US" sz="2800" dirty="0"/>
              <a:t>Picture and data about most famous tourist sites all over Egypt  will be collected data and fed into app . To help tourist </a:t>
            </a:r>
            <a:r>
              <a:rPr lang="ar-EG" sz="2800" dirty="0"/>
              <a:t>.</a:t>
            </a:r>
          </a:p>
          <a:p>
            <a:pPr>
              <a:lnSpc>
                <a:spcPct val="107000"/>
              </a:lnSpc>
            </a:pPr>
            <a:endParaRPr lang="ar-EG" sz="2800" dirty="0"/>
          </a:p>
          <a:p>
            <a:pPr>
              <a:lnSpc>
                <a:spcPct val="107000"/>
              </a:lnSpc>
            </a:pPr>
            <a:endParaRPr lang="ar-EG" sz="2800" dirty="0"/>
          </a:p>
          <a:p>
            <a:pPr>
              <a:lnSpc>
                <a:spcPct val="107000"/>
              </a:lnSpc>
            </a:pPr>
            <a:endParaRPr lang="ar-EG" sz="2800" dirty="0"/>
          </a:p>
          <a:p>
            <a:pPr>
              <a:lnSpc>
                <a:spcPct val="107000"/>
              </a:lnSpc>
            </a:pPr>
            <a:endParaRPr lang="ar-EG" sz="2800" dirty="0"/>
          </a:p>
        </p:txBody>
      </p:sp>
      <p:pic>
        <p:nvPicPr>
          <p:cNvPr id="43" name="Picture 42" descr="Logo&#10;&#10;Description automatically generated">
            <a:extLst>
              <a:ext uri="{FF2B5EF4-FFF2-40B4-BE49-F238E27FC236}">
                <a16:creationId xmlns:a16="http://schemas.microsoft.com/office/drawing/2014/main" id="{D3FDF76E-33DC-8DD9-28E2-38A33C8CB32D}"/>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30956250" y="987791"/>
            <a:ext cx="3924300" cy="1383411"/>
          </a:xfrm>
          <a:prstGeom prst="rect">
            <a:avLst/>
          </a:prstGeom>
        </p:spPr>
      </p:pic>
      <p:graphicFrame>
        <p:nvGraphicFramePr>
          <p:cNvPr id="3" name="Table 2"/>
          <p:cNvGraphicFramePr>
            <a:graphicFrameLocks noGrp="1"/>
          </p:cNvGraphicFramePr>
          <p:nvPr>
            <p:extLst>
              <p:ext uri="{D42A27DB-BD31-4B8C-83A1-F6EECF244321}">
                <p14:modId xmlns:p14="http://schemas.microsoft.com/office/powerpoint/2010/main" val="2130334287"/>
              </p:ext>
            </p:extLst>
          </p:nvPr>
        </p:nvGraphicFramePr>
        <p:xfrm>
          <a:off x="11547188" y="14733128"/>
          <a:ext cx="21117211" cy="13999708"/>
        </p:xfrm>
        <a:graphic>
          <a:graphicData uri="http://schemas.openxmlformats.org/drawingml/2006/table">
            <a:tbl>
              <a:tblPr firstRow="1" firstCol="1" bandRow="1">
                <a:tableStyleId>{5940675A-B579-460E-94D1-54222C63F5DA}</a:tableStyleId>
              </a:tblPr>
              <a:tblGrid>
                <a:gridCol w="4272721">
                  <a:extLst>
                    <a:ext uri="{9D8B030D-6E8A-4147-A177-3AD203B41FA5}">
                      <a16:colId xmlns:a16="http://schemas.microsoft.com/office/drawing/2014/main" val="20000"/>
                    </a:ext>
                  </a:extLst>
                </a:gridCol>
                <a:gridCol w="4348088">
                  <a:extLst>
                    <a:ext uri="{9D8B030D-6E8A-4147-A177-3AD203B41FA5}">
                      <a16:colId xmlns:a16="http://schemas.microsoft.com/office/drawing/2014/main" val="20001"/>
                    </a:ext>
                  </a:extLst>
                </a:gridCol>
                <a:gridCol w="3984296">
                  <a:extLst>
                    <a:ext uri="{9D8B030D-6E8A-4147-A177-3AD203B41FA5}">
                      <a16:colId xmlns:a16="http://schemas.microsoft.com/office/drawing/2014/main" val="20002"/>
                    </a:ext>
                  </a:extLst>
                </a:gridCol>
                <a:gridCol w="4348088">
                  <a:extLst>
                    <a:ext uri="{9D8B030D-6E8A-4147-A177-3AD203B41FA5}">
                      <a16:colId xmlns:a16="http://schemas.microsoft.com/office/drawing/2014/main" val="20003"/>
                    </a:ext>
                  </a:extLst>
                </a:gridCol>
                <a:gridCol w="4164018">
                  <a:extLst>
                    <a:ext uri="{9D8B030D-6E8A-4147-A177-3AD203B41FA5}">
                      <a16:colId xmlns:a16="http://schemas.microsoft.com/office/drawing/2014/main" val="20004"/>
                    </a:ext>
                  </a:extLst>
                </a:gridCol>
              </a:tblGrid>
              <a:tr h="4459062">
                <a:tc rowSpan="2">
                  <a:txBody>
                    <a:bodyPr/>
                    <a:lstStyle/>
                    <a:p>
                      <a:pPr marL="0" marR="0">
                        <a:lnSpc>
                          <a:spcPct val="107000"/>
                        </a:lnSpc>
                        <a:spcBef>
                          <a:spcPts val="0"/>
                        </a:spcBef>
                        <a:spcAft>
                          <a:spcPts val="0"/>
                        </a:spcAft>
                      </a:pPr>
                      <a:r>
                        <a:rPr lang="en-US" sz="2800" dirty="0">
                          <a:effectLst/>
                        </a:rPr>
                        <a:t>Key Partners</a:t>
                      </a:r>
                      <a:endParaRPr lang="ar-EG" sz="2800" dirty="0">
                        <a:effectLst/>
                      </a:endParaRPr>
                    </a:p>
                    <a:p>
                      <a:pPr marL="0" marR="0">
                        <a:lnSpc>
                          <a:spcPct val="107000"/>
                        </a:lnSpc>
                        <a:spcBef>
                          <a:spcPts val="0"/>
                        </a:spcBef>
                        <a:spcAft>
                          <a:spcPts val="0"/>
                        </a:spcAft>
                      </a:pPr>
                      <a:r>
                        <a:rPr lang="en-US" sz="2800" b="0" dirty="0">
                          <a:effectLst/>
                          <a:latin typeface="Calibri" panose="020F0502020204030204" pitchFamily="34" charset="0"/>
                          <a:ea typeface="Calibri" panose="020F0502020204030204" pitchFamily="34" charset="0"/>
                          <a:cs typeface="Arial" panose="020B0604020202020204" pitchFamily="34" charset="0"/>
                        </a:rPr>
                        <a:t>1-ministry of tourism .</a:t>
                      </a:r>
                    </a:p>
                    <a:p>
                      <a:pPr marL="0" marR="0">
                        <a:lnSpc>
                          <a:spcPct val="107000"/>
                        </a:lnSpc>
                        <a:spcBef>
                          <a:spcPts val="0"/>
                        </a:spcBef>
                        <a:spcAft>
                          <a:spcPts val="0"/>
                        </a:spcAft>
                      </a:pPr>
                      <a:r>
                        <a:rPr lang="en-US" sz="2800" b="0" dirty="0">
                          <a:effectLst/>
                          <a:latin typeface="Calibri" panose="020F0502020204030204" pitchFamily="34" charset="0"/>
                          <a:ea typeface="Calibri" panose="020F0502020204030204" pitchFamily="34" charset="0"/>
                          <a:cs typeface="Arial" panose="020B0604020202020204" pitchFamily="34" charset="0"/>
                        </a:rPr>
                        <a:t>2-Data will be collected from all Egyptian historical places, tourism development authority  , Egyptian museum.</a:t>
                      </a:r>
                    </a:p>
                    <a:p>
                      <a:pPr marL="0" marR="0">
                        <a:lnSpc>
                          <a:spcPct val="107000"/>
                        </a:lnSpc>
                        <a:spcBef>
                          <a:spcPts val="0"/>
                        </a:spcBef>
                        <a:spcAft>
                          <a:spcPts val="0"/>
                        </a:spcAft>
                      </a:pPr>
                      <a:endParaRPr lang="en-US" sz="24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R w="28575" cap="flat" cmpd="sng" algn="ctr">
                      <a:solidFill>
                        <a:schemeClr val="tx2">
                          <a:lumMod val="60000"/>
                          <a:lumOff val="40000"/>
                        </a:schemeClr>
                      </a:solidFill>
                      <a:prstDash val="solid"/>
                      <a:round/>
                      <a:headEnd type="none" w="med" len="med"/>
                      <a:tailEnd type="none" w="med" len="med"/>
                    </a:lnR>
                    <a:lnB w="28575" cap="flat" cmpd="sng" algn="ctr">
                      <a:solidFill>
                        <a:schemeClr val="tx2">
                          <a:lumMod val="60000"/>
                          <a:lumOff val="40000"/>
                        </a:schemeClr>
                      </a:solidFill>
                      <a:prstDash val="solid"/>
                      <a:round/>
                      <a:headEnd type="none" w="med" len="med"/>
                      <a:tailEnd type="none" w="med" len="med"/>
                    </a:lnB>
                  </a:tcPr>
                </a:tc>
                <a:tc>
                  <a:txBody>
                    <a:bodyPr/>
                    <a:lstStyle/>
                    <a:p>
                      <a:pPr marL="0" marR="0">
                        <a:lnSpc>
                          <a:spcPct val="107000"/>
                        </a:lnSpc>
                        <a:spcBef>
                          <a:spcPts val="0"/>
                        </a:spcBef>
                        <a:spcAft>
                          <a:spcPts val="0"/>
                        </a:spcAft>
                      </a:pPr>
                      <a:r>
                        <a:rPr lang="en-US" sz="2800" dirty="0">
                          <a:effectLst/>
                        </a:rPr>
                        <a:t>Key Activities </a:t>
                      </a:r>
                      <a:endParaRPr lang="ar-EG" sz="2800" dirty="0">
                        <a:effectLst/>
                      </a:endParaRPr>
                    </a:p>
                    <a:p>
                      <a:pPr marL="342900" marR="0" indent="-342900">
                        <a:lnSpc>
                          <a:spcPct val="107000"/>
                        </a:lnSpc>
                        <a:spcBef>
                          <a:spcPts val="0"/>
                        </a:spcBef>
                        <a:spcAft>
                          <a:spcPts val="0"/>
                        </a:spcAft>
                        <a:buFont typeface="Wingdings" panose="05000000000000000000" pitchFamily="2" charset="2"/>
                        <a:buChar char="Ø"/>
                      </a:pPr>
                      <a:r>
                        <a:rPr lang="ar-SA" sz="2800" b="0" dirty="0">
                          <a:effectLst/>
                          <a:latin typeface="Calibri" panose="020F0502020204030204" pitchFamily="34" charset="0"/>
                          <a:ea typeface="Calibri" panose="020F0502020204030204" pitchFamily="34" charset="0"/>
                          <a:cs typeface="+mn-cs"/>
                        </a:rPr>
                        <a:t> </a:t>
                      </a:r>
                      <a:r>
                        <a:rPr lang="en-US" sz="2800" b="0" dirty="0">
                          <a:effectLst/>
                          <a:latin typeface="Calibri" panose="020F0502020204030204" pitchFamily="34" charset="0"/>
                          <a:ea typeface="Calibri" panose="020F0502020204030204" pitchFamily="34" charset="0"/>
                          <a:cs typeface="Arial" panose="020B0604020202020204" pitchFamily="34" charset="0"/>
                        </a:rPr>
                        <a:t>data collection.</a:t>
                      </a:r>
                    </a:p>
                    <a:p>
                      <a:pPr marL="342900" marR="0" indent="-342900">
                        <a:lnSpc>
                          <a:spcPct val="107000"/>
                        </a:lnSpc>
                        <a:spcBef>
                          <a:spcPts val="0"/>
                        </a:spcBef>
                        <a:spcAft>
                          <a:spcPts val="0"/>
                        </a:spcAft>
                        <a:buFont typeface="Wingdings" panose="05000000000000000000" pitchFamily="2" charset="2"/>
                        <a:buChar char="Ø"/>
                      </a:pPr>
                      <a:r>
                        <a:rPr lang="en-US" sz="2800" b="0" dirty="0">
                          <a:effectLst/>
                          <a:latin typeface="Calibri" panose="020F0502020204030204" pitchFamily="34" charset="0"/>
                          <a:ea typeface="Calibri" panose="020F0502020204030204" pitchFamily="34" charset="0"/>
                          <a:cs typeface="Arial" panose="020B0604020202020204" pitchFamily="34" charset="0"/>
                        </a:rPr>
                        <a:t>Application development.t </a:t>
                      </a:r>
                    </a:p>
                    <a:p>
                      <a:pPr marL="342900" marR="0" indent="-342900">
                        <a:lnSpc>
                          <a:spcPct val="107000"/>
                        </a:lnSpc>
                        <a:spcBef>
                          <a:spcPts val="0"/>
                        </a:spcBef>
                        <a:spcAft>
                          <a:spcPts val="0"/>
                        </a:spcAft>
                        <a:buFont typeface="Wingdings" panose="05000000000000000000" pitchFamily="2" charset="2"/>
                        <a:buChar char="Ø"/>
                      </a:pPr>
                      <a:r>
                        <a:rPr lang="en-US" sz="2800" b="0" dirty="0">
                          <a:effectLst/>
                          <a:latin typeface="Calibri" panose="020F0502020204030204" pitchFamily="34" charset="0"/>
                          <a:ea typeface="Calibri" panose="020F0502020204030204" pitchFamily="34" charset="0"/>
                          <a:cs typeface="Arial" panose="020B0604020202020204" pitchFamily="34" charset="0"/>
                        </a:rPr>
                        <a:t>(Google) about  </a:t>
                      </a:r>
                      <a:r>
                        <a:rPr lang="en-US" sz="2800" b="0" dirty="0">
                          <a:latin typeface="Calibri" pitchFamily="34" charset="0"/>
                        </a:rPr>
                        <a:t>great sphinx and Amenhotep. </a:t>
                      </a:r>
                      <a:endParaRPr lang="en-US" sz="2800" b="0" dirty="0">
                        <a:effectLst/>
                        <a:latin typeface="Calibri" panose="020F0502020204030204" pitchFamily="34" charset="0"/>
                        <a:ea typeface="Calibri" panose="020F0502020204030204" pitchFamily="34" charset="0"/>
                        <a:cs typeface="Arial" panose="020B0604020202020204" pitchFamily="34" charset="0"/>
                      </a:endParaRPr>
                    </a:p>
                    <a:p>
                      <a:pPr marL="342900" marR="0" indent="-342900">
                        <a:lnSpc>
                          <a:spcPct val="107000"/>
                        </a:lnSpc>
                        <a:spcBef>
                          <a:spcPts val="0"/>
                        </a:spcBef>
                        <a:spcAft>
                          <a:spcPts val="0"/>
                        </a:spcAft>
                        <a:buFont typeface="Wingdings" panose="05000000000000000000" pitchFamily="2" charset="2"/>
                        <a:buChar char="Ø"/>
                      </a:pPr>
                      <a:r>
                        <a:rPr lang="en-US" sz="2800" b="0" dirty="0">
                          <a:effectLst/>
                          <a:latin typeface="Calibri" panose="020F0502020204030204" pitchFamily="34" charset="0"/>
                          <a:ea typeface="Calibri" panose="020F0502020204030204" pitchFamily="34" charset="0"/>
                          <a:cs typeface="Arial" panose="020B0604020202020204" pitchFamily="34" charset="0"/>
                        </a:rPr>
                        <a:t>meeting </a:t>
                      </a:r>
                    </a:p>
                    <a:p>
                      <a:pPr marL="0" marR="0" indent="0">
                        <a:lnSpc>
                          <a:spcPct val="107000"/>
                        </a:lnSpc>
                        <a:spcBef>
                          <a:spcPts val="0"/>
                        </a:spcBef>
                        <a:spcAft>
                          <a:spcPts val="0"/>
                        </a:spcAft>
                        <a:buFont typeface="Wingdings" panose="05000000000000000000" pitchFamily="2" charset="2"/>
                        <a:buNone/>
                      </a:pPr>
                      <a:r>
                        <a:rPr lang="en-US" sz="2800" b="0" dirty="0">
                          <a:effectLst/>
                          <a:latin typeface="Calibri" panose="020F0502020204030204" pitchFamily="34" charset="0"/>
                          <a:ea typeface="Calibri" panose="020F0502020204030204" pitchFamily="34" charset="0"/>
                          <a:cs typeface="Arial" panose="020B0604020202020204" pitchFamily="34" charset="0"/>
                        </a:rPr>
                        <a:t>With  tourism companies </a:t>
                      </a:r>
                      <a:r>
                        <a:rPr lang="ar-EG" sz="2800" b="0" dirty="0">
                          <a:effectLst/>
                          <a:latin typeface="Calibri" panose="020F0502020204030204" pitchFamily="34" charset="0"/>
                          <a:ea typeface="Calibri" panose="020F0502020204030204" pitchFamily="34" charset="0"/>
                          <a:cs typeface="Arial" panose="020B0604020202020204" pitchFamily="34" charset="0"/>
                        </a:rPr>
                        <a:t>.</a:t>
                      </a:r>
                      <a:endParaRPr lang="en-US" sz="2800" b="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0"/>
                        </a:spcAft>
                      </a:pPr>
                      <a:endParaRPr lang="en-US" sz="24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28575" cap="flat" cmpd="sng" algn="ctr">
                      <a:solidFill>
                        <a:schemeClr val="tx2">
                          <a:lumMod val="60000"/>
                          <a:lumOff val="40000"/>
                        </a:schemeClr>
                      </a:solidFill>
                      <a:prstDash val="solid"/>
                      <a:round/>
                      <a:headEnd type="none" w="med" len="med"/>
                      <a:tailEnd type="none" w="med" len="med"/>
                    </a:lnL>
                    <a:lnB w="28575" cap="flat" cmpd="sng" algn="ctr">
                      <a:solidFill>
                        <a:schemeClr val="tx2">
                          <a:lumMod val="60000"/>
                          <a:lumOff val="40000"/>
                        </a:schemeClr>
                      </a:solidFill>
                      <a:prstDash val="solid"/>
                      <a:round/>
                      <a:headEnd type="none" w="med" len="med"/>
                      <a:tailEnd type="none" w="med" len="med"/>
                    </a:lnB>
                  </a:tcPr>
                </a:tc>
                <a:tc rowSpan="2">
                  <a:txBody>
                    <a:bodyPr/>
                    <a:lstStyle/>
                    <a:p>
                      <a:pPr marL="0" marR="0" algn="l">
                        <a:lnSpc>
                          <a:spcPct val="107000"/>
                        </a:lnSpc>
                        <a:spcBef>
                          <a:spcPts val="0"/>
                        </a:spcBef>
                        <a:spcAft>
                          <a:spcPts val="0"/>
                        </a:spcAft>
                      </a:pPr>
                      <a:r>
                        <a:rPr lang="en-US" sz="2800" dirty="0">
                          <a:effectLst/>
                        </a:rPr>
                        <a:t>Value Proposition </a:t>
                      </a:r>
                      <a:endParaRPr lang="ar-EG" sz="2800" dirty="0">
                        <a:effectLst/>
                      </a:endParaRPr>
                    </a:p>
                    <a:p>
                      <a:pPr marL="0" marR="0" algn="l">
                        <a:lnSpc>
                          <a:spcPct val="107000"/>
                        </a:lnSpc>
                        <a:spcBef>
                          <a:spcPts val="0"/>
                        </a:spcBef>
                        <a:spcAft>
                          <a:spcPts val="0"/>
                        </a:spcAft>
                      </a:pPr>
                      <a:r>
                        <a:rPr lang="ar-SA" sz="2800" b="0" baseline="0" dirty="0">
                          <a:effectLst/>
                          <a:latin typeface="Calibri" panose="020F0502020204030204" pitchFamily="34" charset="0"/>
                          <a:ea typeface="Calibri" panose="020F0502020204030204" pitchFamily="34" charset="0"/>
                          <a:cs typeface="+mn-cs"/>
                        </a:rPr>
                        <a:t>1</a:t>
                      </a:r>
                      <a:r>
                        <a:rPr lang="en-US" sz="2800" b="0" baseline="0" dirty="0">
                          <a:effectLst/>
                          <a:latin typeface="Calibri" panose="020F0502020204030204" pitchFamily="34" charset="0"/>
                          <a:ea typeface="Calibri" panose="020F0502020204030204" pitchFamily="34" charset="0"/>
                          <a:cs typeface="Arial" panose="020B0604020202020204" pitchFamily="34" charset="0"/>
                        </a:rPr>
                        <a:t>:</a:t>
                      </a:r>
                      <a:r>
                        <a:rPr lang="ar-SA" sz="2800" b="0" baseline="0" dirty="0">
                          <a:effectLst/>
                          <a:latin typeface="Calibri" panose="020F0502020204030204" pitchFamily="34" charset="0"/>
                          <a:ea typeface="Calibri" panose="020F0502020204030204" pitchFamily="34" charset="0"/>
                          <a:cs typeface="+mn-cs"/>
                        </a:rPr>
                        <a:t> </a:t>
                      </a:r>
                      <a:r>
                        <a:rPr lang="en-US" sz="2800" b="0" baseline="0" dirty="0">
                          <a:effectLst/>
                          <a:latin typeface="Calibri" panose="020F0502020204030204" pitchFamily="34" charset="0"/>
                          <a:ea typeface="Calibri" panose="020F0502020204030204" pitchFamily="34" charset="0"/>
                          <a:cs typeface="Arial" panose="020B0604020202020204" pitchFamily="34" charset="0"/>
                        </a:rPr>
                        <a:t>The name of the project is the smart tour guide.</a:t>
                      </a:r>
                    </a:p>
                    <a:p>
                      <a:pPr marL="0" marR="0" algn="l">
                        <a:lnSpc>
                          <a:spcPct val="107000"/>
                        </a:lnSpc>
                        <a:spcBef>
                          <a:spcPts val="0"/>
                        </a:spcBef>
                        <a:spcAft>
                          <a:spcPts val="0"/>
                        </a:spcAft>
                      </a:pPr>
                      <a:r>
                        <a:rPr lang="ar-SA" sz="2800" b="0" baseline="0" dirty="0">
                          <a:effectLst/>
                          <a:latin typeface="Calibri" panose="020F0502020204030204" pitchFamily="34" charset="0"/>
                          <a:ea typeface="Calibri" panose="020F0502020204030204" pitchFamily="34" charset="0"/>
                          <a:cs typeface="+mn-cs"/>
                        </a:rPr>
                        <a:t>2</a:t>
                      </a:r>
                      <a:r>
                        <a:rPr lang="en-US" sz="2800" b="0" baseline="0" dirty="0">
                          <a:effectLst/>
                          <a:latin typeface="Calibri" panose="020F0502020204030204" pitchFamily="34" charset="0"/>
                          <a:ea typeface="Calibri" panose="020F0502020204030204" pitchFamily="34" charset="0"/>
                          <a:cs typeface="Arial" panose="020B0604020202020204" pitchFamily="34" charset="0"/>
                        </a:rPr>
                        <a:t>: The idea is new.</a:t>
                      </a:r>
                    </a:p>
                    <a:p>
                      <a:pPr marL="0" marR="0" algn="l">
                        <a:lnSpc>
                          <a:spcPct val="107000"/>
                        </a:lnSpc>
                        <a:spcBef>
                          <a:spcPts val="0"/>
                        </a:spcBef>
                        <a:spcAft>
                          <a:spcPts val="0"/>
                        </a:spcAft>
                      </a:pPr>
                      <a:r>
                        <a:rPr lang="ar-SA" sz="2800" b="0" baseline="0" dirty="0">
                          <a:effectLst/>
                          <a:latin typeface="Calibri" panose="020F0502020204030204" pitchFamily="34" charset="0"/>
                          <a:ea typeface="Calibri" panose="020F0502020204030204" pitchFamily="34" charset="0"/>
                          <a:cs typeface="+mn-cs"/>
                        </a:rPr>
                        <a:t>3</a:t>
                      </a:r>
                      <a:r>
                        <a:rPr lang="en-US" sz="2800" b="0" baseline="0" dirty="0">
                          <a:effectLst/>
                          <a:latin typeface="Calibri" panose="020F0502020204030204" pitchFamily="34" charset="0"/>
                          <a:ea typeface="Calibri" panose="020F0502020204030204" pitchFamily="34" charset="0"/>
                          <a:cs typeface="Arial" panose="020B0604020202020204" pitchFamily="34" charset="0"/>
                        </a:rPr>
                        <a:t>:The problem is that the tourists do not know information about the  historical places  in Egypt, and they need guides to give them information about the tourist statues and determine two classes as a first prototype.</a:t>
                      </a:r>
                      <a:endParaRPr lang="ar-SA" sz="2800" b="0" baseline="0" dirty="0">
                        <a:effectLst/>
                        <a:latin typeface="Calibri" panose="020F0502020204030204" pitchFamily="34" charset="0"/>
                        <a:ea typeface="Calibri" panose="020F0502020204030204" pitchFamily="34" charset="0"/>
                        <a:cs typeface="+mn-cs"/>
                      </a:endParaRPr>
                    </a:p>
                    <a:p>
                      <a:pPr marL="0" marR="0" algn="l">
                        <a:lnSpc>
                          <a:spcPct val="107000"/>
                        </a:lnSpc>
                        <a:spcBef>
                          <a:spcPts val="0"/>
                        </a:spcBef>
                        <a:spcAft>
                          <a:spcPts val="0"/>
                        </a:spcAft>
                      </a:pPr>
                      <a:r>
                        <a:rPr lang="ar-EG" sz="2800" b="0" baseline="0" dirty="0">
                          <a:effectLst/>
                          <a:latin typeface="Calibri" panose="020F0502020204030204" pitchFamily="34" charset="0"/>
                          <a:ea typeface="Calibri" panose="020F0502020204030204" pitchFamily="34" charset="0"/>
                          <a:cs typeface="+mn-cs"/>
                        </a:rPr>
                        <a:t>:</a:t>
                      </a:r>
                      <a:r>
                        <a:rPr lang="ar-SA" sz="2800" b="0" baseline="0" dirty="0">
                          <a:effectLst/>
                          <a:latin typeface="Calibri" panose="020F0502020204030204" pitchFamily="34" charset="0"/>
                          <a:ea typeface="Calibri" panose="020F0502020204030204" pitchFamily="34" charset="0"/>
                          <a:cs typeface="+mn-cs"/>
                        </a:rPr>
                        <a:t>4</a:t>
                      </a:r>
                      <a:r>
                        <a:rPr lang="en-US" sz="2800" b="0" baseline="0" dirty="0">
                          <a:effectLst/>
                          <a:latin typeface="Calibri" panose="020F0502020204030204" pitchFamily="34" charset="0"/>
                          <a:ea typeface="Calibri" panose="020F0502020204030204" pitchFamily="34" charset="0"/>
                          <a:cs typeface="Arial" panose="020B0604020202020204" pitchFamily="34" charset="0"/>
                        </a:rPr>
                        <a:t> our goal is to increase the number of tourists coming </a:t>
                      </a:r>
                      <a:r>
                        <a:rPr lang="en-US" sz="2400" b="1" baseline="0" dirty="0">
                          <a:effectLst/>
                          <a:latin typeface="Calibri" panose="020F0502020204030204" pitchFamily="34" charset="0"/>
                          <a:ea typeface="Calibri" panose="020F0502020204030204" pitchFamily="34" charset="0"/>
                          <a:cs typeface="Arial" panose="020B0604020202020204" pitchFamily="34" charset="0"/>
                        </a:rPr>
                        <a:t>.</a:t>
                      </a:r>
                      <a:endParaRPr lang="en-US" sz="28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R w="28575" cap="flat" cmpd="sng" algn="ctr">
                      <a:solidFill>
                        <a:schemeClr val="tx2">
                          <a:lumMod val="60000"/>
                          <a:lumOff val="40000"/>
                        </a:schemeClr>
                      </a:solidFill>
                      <a:prstDash val="solid"/>
                      <a:round/>
                      <a:headEnd type="none" w="med" len="med"/>
                      <a:tailEnd type="none" w="med" len="med"/>
                    </a:lnR>
                    <a:lnB w="28575" cap="flat" cmpd="sng" algn="ctr">
                      <a:solidFill>
                        <a:schemeClr val="tx2">
                          <a:lumMod val="60000"/>
                          <a:lumOff val="40000"/>
                        </a:schemeClr>
                      </a:solidFill>
                      <a:prstDash val="solid"/>
                      <a:round/>
                      <a:headEnd type="none" w="med" len="med"/>
                      <a:tailEnd type="none" w="med" len="med"/>
                    </a:lnB>
                  </a:tcPr>
                </a:tc>
                <a:tc>
                  <a:txBody>
                    <a:bodyPr/>
                    <a:lstStyle/>
                    <a:p>
                      <a:pPr marL="0" marR="0">
                        <a:lnSpc>
                          <a:spcPct val="107000"/>
                        </a:lnSpc>
                        <a:spcBef>
                          <a:spcPts val="0"/>
                        </a:spcBef>
                        <a:spcAft>
                          <a:spcPts val="0"/>
                        </a:spcAft>
                      </a:pPr>
                      <a:r>
                        <a:rPr lang="en-US" sz="2800" dirty="0">
                          <a:effectLst/>
                        </a:rPr>
                        <a:t>Customer Relationship</a:t>
                      </a:r>
                      <a:endParaRPr lang="ar-EG" sz="2800" dirty="0">
                        <a:effectLst/>
                      </a:endParaRPr>
                    </a:p>
                    <a:p>
                      <a:pPr marL="0" marR="0">
                        <a:lnSpc>
                          <a:spcPct val="107000"/>
                        </a:lnSpc>
                        <a:spcBef>
                          <a:spcPts val="0"/>
                        </a:spcBef>
                        <a:spcAft>
                          <a:spcPts val="0"/>
                        </a:spcAft>
                      </a:pPr>
                      <a:r>
                        <a:rPr lang="en-US" sz="2800" b="0" dirty="0">
                          <a:effectLst/>
                        </a:rPr>
                        <a:t>Relationship </a:t>
                      </a:r>
                      <a:r>
                        <a:rPr lang="en-US" sz="2800" b="0" baseline="0" dirty="0">
                          <a:effectLst/>
                          <a:latin typeface="Calibri" panose="020F0502020204030204" pitchFamily="34" charset="0"/>
                          <a:ea typeface="Calibri" panose="020F0502020204030204" pitchFamily="34" charset="0"/>
                          <a:cs typeface="Arial" panose="020B0604020202020204" pitchFamily="34" charset="0"/>
                        </a:rPr>
                        <a:t> customer service</a:t>
                      </a:r>
                    </a:p>
                    <a:p>
                      <a:pPr marL="0" marR="0">
                        <a:lnSpc>
                          <a:spcPct val="107000"/>
                        </a:lnSpc>
                        <a:spcBef>
                          <a:spcPts val="0"/>
                        </a:spcBef>
                        <a:spcAft>
                          <a:spcPts val="0"/>
                        </a:spcAft>
                      </a:pPr>
                      <a:r>
                        <a:rPr lang="en-US" sz="2800" b="0" baseline="0" dirty="0">
                          <a:effectLst/>
                          <a:latin typeface="Calibri" panose="020F0502020204030204" pitchFamily="34" charset="0"/>
                          <a:ea typeface="Calibri" panose="020F0502020204030204" pitchFamily="34" charset="0"/>
                          <a:cs typeface="Arial" panose="020B0604020202020204" pitchFamily="34" charset="0"/>
                        </a:rPr>
                        <a:t>, give unique services</a:t>
                      </a:r>
                    </a:p>
                    <a:p>
                      <a:pPr marL="0" marR="0">
                        <a:lnSpc>
                          <a:spcPct val="107000"/>
                        </a:lnSpc>
                        <a:spcBef>
                          <a:spcPts val="0"/>
                        </a:spcBef>
                        <a:spcAft>
                          <a:spcPts val="0"/>
                        </a:spcAft>
                      </a:pPr>
                      <a:r>
                        <a:rPr lang="en-US" sz="2800" b="0" baseline="0" dirty="0">
                          <a:effectLst/>
                          <a:latin typeface="Calibri" panose="020F0502020204030204" pitchFamily="34" charset="0"/>
                          <a:ea typeface="Calibri" panose="020F0502020204030204" pitchFamily="34" charset="0"/>
                          <a:cs typeface="Arial" panose="020B0604020202020204" pitchFamily="34" charset="0"/>
                        </a:rPr>
                        <a:t>( free for two month after that by money)</a:t>
                      </a:r>
                    </a:p>
                    <a:p>
                      <a:pPr marL="0" marR="0">
                        <a:lnSpc>
                          <a:spcPct val="107000"/>
                        </a:lnSpc>
                        <a:spcBef>
                          <a:spcPts val="0"/>
                        </a:spcBef>
                        <a:spcAft>
                          <a:spcPts val="0"/>
                        </a:spcAft>
                      </a:pPr>
                      <a:r>
                        <a:rPr lang="en-US" sz="2800" b="0" baseline="0" dirty="0">
                          <a:effectLst/>
                          <a:latin typeface="Calibri" panose="020F0502020204030204" pitchFamily="34" charset="0"/>
                          <a:ea typeface="Calibri" panose="020F0502020204030204" pitchFamily="34" charset="0"/>
                          <a:cs typeface="Arial" panose="020B0604020202020204" pitchFamily="34" charset="0"/>
                        </a:rPr>
                        <a:t>monthly upgrade, </a:t>
                      </a:r>
                    </a:p>
                    <a:p>
                      <a:pPr marL="0" marR="0">
                        <a:lnSpc>
                          <a:spcPct val="107000"/>
                        </a:lnSpc>
                        <a:spcBef>
                          <a:spcPts val="0"/>
                        </a:spcBef>
                        <a:spcAft>
                          <a:spcPts val="0"/>
                        </a:spcAft>
                      </a:pPr>
                      <a:r>
                        <a:rPr lang="en-US" sz="2800" b="0" baseline="0" dirty="0">
                          <a:effectLst/>
                          <a:latin typeface="Calibri" panose="020F0502020204030204" pitchFamily="34" charset="0"/>
                          <a:ea typeface="Calibri" panose="020F0502020204030204" pitchFamily="34" charset="0"/>
                          <a:cs typeface="Arial" panose="020B0604020202020204" pitchFamily="34" charset="0"/>
                        </a:rPr>
                        <a:t>Video to help learn how to use the app.</a:t>
                      </a:r>
                      <a:endParaRPr lang="en-US" sz="24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28575" cap="flat" cmpd="sng" algn="ctr">
                      <a:solidFill>
                        <a:schemeClr val="tx2">
                          <a:lumMod val="60000"/>
                          <a:lumOff val="40000"/>
                        </a:schemeClr>
                      </a:solidFill>
                      <a:prstDash val="solid"/>
                      <a:round/>
                      <a:headEnd type="none" w="med" len="med"/>
                      <a:tailEnd type="none" w="med" len="med"/>
                    </a:lnL>
                    <a:lnR w="28575" cap="flat" cmpd="sng" algn="ctr">
                      <a:solidFill>
                        <a:schemeClr val="tx2">
                          <a:lumMod val="60000"/>
                          <a:lumOff val="40000"/>
                        </a:schemeClr>
                      </a:solidFill>
                      <a:prstDash val="solid"/>
                      <a:round/>
                      <a:headEnd type="none" w="med" len="med"/>
                      <a:tailEnd type="none" w="med" len="med"/>
                    </a:lnR>
                    <a:lnB w="28575" cap="flat" cmpd="sng" algn="ctr">
                      <a:solidFill>
                        <a:schemeClr val="tx2">
                          <a:lumMod val="60000"/>
                          <a:lumOff val="40000"/>
                        </a:schemeClr>
                      </a:solidFill>
                      <a:prstDash val="solid"/>
                      <a:round/>
                      <a:headEnd type="none" w="med" len="med"/>
                      <a:tailEnd type="none" w="med" len="med"/>
                    </a:lnB>
                  </a:tcPr>
                </a:tc>
                <a:tc rowSpan="2">
                  <a:txBody>
                    <a:bodyPr/>
                    <a:lstStyle/>
                    <a:p>
                      <a:pPr marL="0" marR="0">
                        <a:lnSpc>
                          <a:spcPct val="107000"/>
                        </a:lnSpc>
                        <a:spcBef>
                          <a:spcPts val="0"/>
                        </a:spcBef>
                        <a:spcAft>
                          <a:spcPts val="0"/>
                        </a:spcAft>
                      </a:pPr>
                      <a:r>
                        <a:rPr lang="en-US" sz="2800" dirty="0">
                          <a:effectLst/>
                        </a:rPr>
                        <a:t>Customer Segments </a:t>
                      </a:r>
                    </a:p>
                    <a:p>
                      <a:pPr marL="0" marR="0">
                        <a:lnSpc>
                          <a:spcPct val="107000"/>
                        </a:lnSpc>
                        <a:spcBef>
                          <a:spcPts val="0"/>
                        </a:spcBef>
                        <a:spcAft>
                          <a:spcPts val="0"/>
                        </a:spcAft>
                      </a:pPr>
                      <a:r>
                        <a:rPr lang="en-US" sz="2800" b="0" dirty="0">
                          <a:effectLst/>
                          <a:latin typeface="Calibri" panose="020F0502020204030204" pitchFamily="34" charset="0"/>
                          <a:ea typeface="Calibri" panose="020F0502020204030204" pitchFamily="34" charset="0"/>
                          <a:cs typeface="Arial" panose="020B0604020202020204" pitchFamily="34" charset="0"/>
                        </a:rPr>
                        <a:t>hybrid</a:t>
                      </a:r>
                      <a:r>
                        <a:rPr lang="en-US" sz="2800" b="0" dirty="0">
                          <a:effectLst/>
                        </a:rPr>
                        <a:t> </a:t>
                      </a:r>
                    </a:p>
                    <a:p>
                      <a:pPr marL="0" marR="0">
                        <a:lnSpc>
                          <a:spcPct val="107000"/>
                        </a:lnSpc>
                        <a:spcBef>
                          <a:spcPts val="0"/>
                        </a:spcBef>
                        <a:spcAft>
                          <a:spcPts val="0"/>
                        </a:spcAft>
                      </a:pPr>
                      <a:r>
                        <a:rPr lang="en-US" sz="2800" b="0" dirty="0">
                          <a:effectLst/>
                          <a:latin typeface="Calibri" panose="020F0502020204030204" pitchFamily="34" charset="0"/>
                          <a:ea typeface="Calibri" panose="020F0502020204030204" pitchFamily="34" charset="0"/>
                          <a:cs typeface="Arial" panose="020B0604020202020204" pitchFamily="34" charset="0"/>
                        </a:rPr>
                        <a:t>1-(b2c)</a:t>
                      </a:r>
                    </a:p>
                    <a:p>
                      <a:pPr marL="0" marR="0">
                        <a:lnSpc>
                          <a:spcPct val="107000"/>
                        </a:lnSpc>
                        <a:spcBef>
                          <a:spcPts val="0"/>
                        </a:spcBef>
                        <a:spcAft>
                          <a:spcPts val="0"/>
                        </a:spcAft>
                      </a:pPr>
                      <a:r>
                        <a:rPr lang="en-US" sz="2800" b="0" dirty="0">
                          <a:effectLst/>
                          <a:latin typeface="Calibri" panose="020F0502020204030204" pitchFamily="34" charset="0"/>
                          <a:ea typeface="Calibri" panose="020F0502020204030204" pitchFamily="34" charset="0"/>
                          <a:cs typeface="Arial" panose="020B0604020202020204" pitchFamily="34" charset="0"/>
                        </a:rPr>
                        <a:t>As tourists.</a:t>
                      </a:r>
                    </a:p>
                    <a:p>
                      <a:pPr marL="0" marR="0">
                        <a:lnSpc>
                          <a:spcPct val="107000"/>
                        </a:lnSpc>
                        <a:spcBef>
                          <a:spcPts val="0"/>
                        </a:spcBef>
                        <a:spcAft>
                          <a:spcPts val="0"/>
                        </a:spcAft>
                      </a:pPr>
                      <a:r>
                        <a:rPr lang="en-US" sz="2800" b="0" dirty="0">
                          <a:effectLst/>
                          <a:latin typeface="Calibri" panose="020F0502020204030204" pitchFamily="34" charset="0"/>
                          <a:ea typeface="Calibri" panose="020F0502020204030204" pitchFamily="34" charset="0"/>
                          <a:cs typeface="Arial" panose="020B0604020202020204" pitchFamily="34" charset="0"/>
                        </a:rPr>
                        <a:t>2- (b2b) </a:t>
                      </a:r>
                    </a:p>
                    <a:p>
                      <a:pPr marL="0" marR="0">
                        <a:lnSpc>
                          <a:spcPct val="107000"/>
                        </a:lnSpc>
                        <a:spcBef>
                          <a:spcPts val="0"/>
                        </a:spcBef>
                        <a:spcAft>
                          <a:spcPts val="0"/>
                        </a:spcAft>
                      </a:pPr>
                      <a:r>
                        <a:rPr lang="en-US" sz="2800" b="0" dirty="0">
                          <a:effectLst/>
                          <a:latin typeface="Calibri" panose="020F0502020204030204" pitchFamily="34" charset="0"/>
                          <a:ea typeface="Calibri" panose="020F0502020204030204" pitchFamily="34" charset="0"/>
                          <a:cs typeface="Arial" panose="020B0604020202020204" pitchFamily="34" charset="0"/>
                        </a:rPr>
                        <a:t>Tourist companies.</a:t>
                      </a:r>
                    </a:p>
                    <a:p>
                      <a:pPr marL="0" marR="0">
                        <a:lnSpc>
                          <a:spcPct val="107000"/>
                        </a:lnSpc>
                        <a:spcBef>
                          <a:spcPts val="0"/>
                        </a:spcBef>
                        <a:spcAft>
                          <a:spcPts val="0"/>
                        </a:spcAft>
                      </a:pPr>
                      <a:endParaRPr lang="en-US" sz="24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28575" cap="flat" cmpd="sng" algn="ctr">
                      <a:solidFill>
                        <a:schemeClr val="tx2">
                          <a:lumMod val="60000"/>
                          <a:lumOff val="40000"/>
                        </a:schemeClr>
                      </a:solidFill>
                      <a:prstDash val="solid"/>
                      <a:round/>
                      <a:headEnd type="none" w="med" len="med"/>
                      <a:tailEnd type="none" w="med" len="med"/>
                    </a:lnL>
                    <a:lnB w="28575" cap="flat" cmpd="sng" algn="ctr">
                      <a:solidFill>
                        <a:schemeClr val="tx2">
                          <a:lumMod val="60000"/>
                          <a:lumOff val="40000"/>
                        </a:schemeClr>
                      </a:solidFill>
                      <a:prstDash val="solid"/>
                      <a:round/>
                      <a:headEnd type="none" w="med" len="med"/>
                      <a:tailEnd type="none" w="med" len="med"/>
                    </a:lnB>
                  </a:tcPr>
                </a:tc>
                <a:extLst>
                  <a:ext uri="{0D108BD9-81ED-4DB2-BD59-A6C34878D82A}">
                    <a16:rowId xmlns:a16="http://schemas.microsoft.com/office/drawing/2014/main" val="10000"/>
                  </a:ext>
                </a:extLst>
              </a:tr>
              <a:tr h="5207960">
                <a:tc vMerge="1">
                  <a:txBody>
                    <a:bodyPr/>
                    <a:lstStyle/>
                    <a:p>
                      <a:endParaRPr lang="en-US"/>
                    </a:p>
                  </a:txBody>
                  <a:tcPr/>
                </a:tc>
                <a:tc>
                  <a:txBody>
                    <a:bodyPr/>
                    <a:lstStyle/>
                    <a:p>
                      <a:pPr marL="0" marR="0">
                        <a:lnSpc>
                          <a:spcPct val="107000"/>
                        </a:lnSpc>
                        <a:spcBef>
                          <a:spcPts val="0"/>
                        </a:spcBef>
                        <a:spcAft>
                          <a:spcPts val="0"/>
                        </a:spcAft>
                      </a:pPr>
                      <a:r>
                        <a:rPr lang="en-US" sz="2800" dirty="0">
                          <a:effectLst/>
                        </a:rPr>
                        <a:t>Key Resources</a:t>
                      </a:r>
                    </a:p>
                    <a:p>
                      <a:pPr marL="0" marR="0">
                        <a:lnSpc>
                          <a:spcPct val="107000"/>
                        </a:lnSpc>
                        <a:spcBef>
                          <a:spcPts val="0"/>
                        </a:spcBef>
                        <a:spcAft>
                          <a:spcPts val="0"/>
                        </a:spcAft>
                      </a:pPr>
                      <a:r>
                        <a:rPr lang="en-US" sz="2800" b="0" i="0" dirty="0">
                          <a:effectLst/>
                        </a:rPr>
                        <a:t>Hardware :</a:t>
                      </a:r>
                    </a:p>
                    <a:p>
                      <a:pPr marL="0" marR="0">
                        <a:lnSpc>
                          <a:spcPct val="107000"/>
                        </a:lnSpc>
                        <a:spcBef>
                          <a:spcPts val="0"/>
                        </a:spcBef>
                        <a:spcAft>
                          <a:spcPts val="0"/>
                        </a:spcAft>
                      </a:pPr>
                      <a:r>
                        <a:rPr lang="en-US" sz="2800" b="0" i="0" dirty="0">
                          <a:effectLst/>
                        </a:rPr>
                        <a:t>1-pc </a:t>
                      </a:r>
                    </a:p>
                    <a:p>
                      <a:pPr marL="0" marR="0">
                        <a:lnSpc>
                          <a:spcPct val="107000"/>
                        </a:lnSpc>
                        <a:spcBef>
                          <a:spcPts val="0"/>
                        </a:spcBef>
                        <a:spcAft>
                          <a:spcPts val="0"/>
                        </a:spcAft>
                      </a:pPr>
                      <a:r>
                        <a:rPr lang="en-US" sz="2800" b="0" i="0" dirty="0">
                          <a:effectLst/>
                        </a:rPr>
                        <a:t>For programing </a:t>
                      </a:r>
                    </a:p>
                    <a:p>
                      <a:pPr marL="0" marR="0">
                        <a:lnSpc>
                          <a:spcPct val="107000"/>
                        </a:lnSpc>
                        <a:spcBef>
                          <a:spcPts val="0"/>
                        </a:spcBef>
                        <a:spcAft>
                          <a:spcPts val="0"/>
                        </a:spcAft>
                      </a:pPr>
                      <a:r>
                        <a:rPr lang="en-US" sz="2800" b="0" i="0" dirty="0">
                          <a:effectLst/>
                        </a:rPr>
                        <a:t>2- camera (image  about status)</a:t>
                      </a:r>
                    </a:p>
                    <a:p>
                      <a:pPr marL="0" marR="0">
                        <a:lnSpc>
                          <a:spcPct val="107000"/>
                        </a:lnSpc>
                        <a:spcBef>
                          <a:spcPts val="0"/>
                        </a:spcBef>
                        <a:spcAft>
                          <a:spcPts val="0"/>
                        </a:spcAft>
                      </a:pPr>
                      <a:r>
                        <a:rPr lang="en-US" sz="2800" b="0" i="0" dirty="0">
                          <a:effectLst/>
                        </a:rPr>
                        <a:t>3- data information’s</a:t>
                      </a:r>
                    </a:p>
                    <a:p>
                      <a:pPr marL="0" marR="0">
                        <a:lnSpc>
                          <a:spcPct val="107000"/>
                        </a:lnSpc>
                        <a:spcBef>
                          <a:spcPts val="0"/>
                        </a:spcBef>
                        <a:spcAft>
                          <a:spcPts val="0"/>
                        </a:spcAft>
                      </a:pPr>
                      <a:r>
                        <a:rPr lang="en-US" sz="2800" b="0" i="0" dirty="0">
                          <a:effectLst/>
                        </a:rPr>
                        <a:t>Software :</a:t>
                      </a:r>
                    </a:p>
                    <a:p>
                      <a:pPr marL="0" marR="0">
                        <a:lnSpc>
                          <a:spcPct val="107000"/>
                        </a:lnSpc>
                        <a:spcBef>
                          <a:spcPts val="0"/>
                        </a:spcBef>
                        <a:spcAft>
                          <a:spcPts val="0"/>
                        </a:spcAft>
                      </a:pPr>
                      <a:r>
                        <a:rPr lang="en-US" sz="2800" b="0" i="0" dirty="0">
                          <a:effectLst/>
                        </a:rPr>
                        <a:t>Jupiter </a:t>
                      </a:r>
                    </a:p>
                    <a:p>
                      <a:pPr marL="0" marR="0">
                        <a:lnSpc>
                          <a:spcPct val="107000"/>
                        </a:lnSpc>
                        <a:spcBef>
                          <a:spcPts val="0"/>
                        </a:spcBef>
                        <a:spcAft>
                          <a:spcPts val="0"/>
                        </a:spcAft>
                      </a:pPr>
                      <a:endParaRPr lang="en-US" sz="2400" b="1"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0"/>
                        </a:spcAft>
                      </a:pPr>
                      <a:r>
                        <a:rPr lang="en-US" sz="2800" dirty="0">
                          <a:effectLst/>
                        </a:rPr>
                        <a:t> </a:t>
                      </a:r>
                      <a:endParaRPr lang="en-US" sz="24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28575" cap="flat" cmpd="sng" algn="ctr">
                      <a:solidFill>
                        <a:schemeClr val="tx2">
                          <a:lumMod val="60000"/>
                          <a:lumOff val="40000"/>
                        </a:schemeClr>
                      </a:solidFill>
                      <a:prstDash val="solid"/>
                      <a:round/>
                      <a:headEnd type="none" w="med" len="med"/>
                      <a:tailEnd type="none" w="med" len="med"/>
                    </a:lnL>
                    <a:lnR w="28575" cap="flat" cmpd="sng" algn="ctr">
                      <a:solidFill>
                        <a:schemeClr val="tx2">
                          <a:lumMod val="60000"/>
                          <a:lumOff val="40000"/>
                        </a:schemeClr>
                      </a:solidFill>
                      <a:prstDash val="solid"/>
                      <a:round/>
                      <a:headEnd type="none" w="med" len="med"/>
                      <a:tailEnd type="none" w="med" len="med"/>
                    </a:lnR>
                    <a:lnT w="28575" cap="flat" cmpd="sng" algn="ctr">
                      <a:solidFill>
                        <a:schemeClr val="tx2">
                          <a:lumMod val="60000"/>
                          <a:lumOff val="40000"/>
                        </a:schemeClr>
                      </a:solidFill>
                      <a:prstDash val="solid"/>
                      <a:round/>
                      <a:headEnd type="none" w="med" len="med"/>
                      <a:tailEnd type="none" w="med" len="med"/>
                    </a:lnT>
                    <a:lnB w="28575" cap="flat" cmpd="sng" algn="ctr">
                      <a:solidFill>
                        <a:schemeClr val="tx2">
                          <a:lumMod val="60000"/>
                          <a:lumOff val="40000"/>
                        </a:schemeClr>
                      </a:solidFill>
                      <a:prstDash val="solid"/>
                      <a:round/>
                      <a:headEnd type="none" w="med" len="med"/>
                      <a:tailEnd type="none" w="med" len="med"/>
                    </a:lnB>
                  </a:tcPr>
                </a:tc>
                <a:tc vMerge="1">
                  <a:txBody>
                    <a:bodyPr/>
                    <a:lstStyle/>
                    <a:p>
                      <a:endParaRPr lang="en-US"/>
                    </a:p>
                  </a:txBody>
                  <a:tcPr/>
                </a:tc>
                <a:tc>
                  <a:txBody>
                    <a:bodyPr/>
                    <a:lstStyle/>
                    <a:p>
                      <a:pPr marL="0" marR="0">
                        <a:lnSpc>
                          <a:spcPct val="107000"/>
                        </a:lnSpc>
                        <a:spcBef>
                          <a:spcPts val="0"/>
                        </a:spcBef>
                        <a:spcAft>
                          <a:spcPts val="0"/>
                        </a:spcAft>
                      </a:pPr>
                      <a:r>
                        <a:rPr lang="en-US" sz="2800" dirty="0">
                          <a:effectLst/>
                        </a:rPr>
                        <a:t>Channels </a:t>
                      </a:r>
                    </a:p>
                    <a:p>
                      <a:pPr marL="0" marR="0">
                        <a:lnSpc>
                          <a:spcPct val="107000"/>
                        </a:lnSpc>
                        <a:spcBef>
                          <a:spcPts val="0"/>
                        </a:spcBef>
                        <a:spcAft>
                          <a:spcPts val="0"/>
                        </a:spcAft>
                      </a:pPr>
                      <a:r>
                        <a:rPr lang="en-US" sz="2800" dirty="0">
                          <a:effectLst/>
                        </a:rPr>
                        <a:t>1- adverts .</a:t>
                      </a:r>
                    </a:p>
                    <a:p>
                      <a:pPr marL="0" marR="0">
                        <a:lnSpc>
                          <a:spcPct val="107000"/>
                        </a:lnSpc>
                        <a:spcBef>
                          <a:spcPts val="0"/>
                        </a:spcBef>
                        <a:spcAft>
                          <a:spcPts val="0"/>
                        </a:spcAft>
                      </a:pPr>
                      <a:r>
                        <a:rPr lang="en-US" sz="2800" dirty="0">
                          <a:effectLst/>
                        </a:rPr>
                        <a:t>2- social media .</a:t>
                      </a:r>
                    </a:p>
                    <a:p>
                      <a:pPr marL="0" marR="0">
                        <a:lnSpc>
                          <a:spcPct val="107000"/>
                        </a:lnSpc>
                        <a:spcBef>
                          <a:spcPts val="0"/>
                        </a:spcBef>
                        <a:spcAft>
                          <a:spcPts val="0"/>
                        </a:spcAft>
                      </a:pPr>
                      <a:r>
                        <a:rPr lang="en-US" sz="2800" dirty="0">
                          <a:effectLst/>
                        </a:rPr>
                        <a:t>3- visiting tourist companies. </a:t>
                      </a:r>
                    </a:p>
                    <a:p>
                      <a:pPr marL="0" marR="0">
                        <a:lnSpc>
                          <a:spcPct val="107000"/>
                        </a:lnSpc>
                        <a:spcBef>
                          <a:spcPts val="0"/>
                        </a:spcBef>
                        <a:spcAft>
                          <a:spcPts val="0"/>
                        </a:spcAft>
                      </a:pPr>
                      <a:endParaRPr lang="en-US" sz="24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28575" cap="flat" cmpd="sng" algn="ctr">
                      <a:solidFill>
                        <a:schemeClr val="tx2">
                          <a:lumMod val="60000"/>
                          <a:lumOff val="40000"/>
                        </a:schemeClr>
                      </a:solidFill>
                      <a:prstDash val="solid"/>
                      <a:round/>
                      <a:headEnd type="none" w="med" len="med"/>
                      <a:tailEnd type="none" w="med" len="med"/>
                    </a:lnL>
                    <a:lnR w="28575" cap="flat" cmpd="sng" algn="ctr">
                      <a:solidFill>
                        <a:schemeClr val="tx2">
                          <a:lumMod val="60000"/>
                          <a:lumOff val="40000"/>
                        </a:schemeClr>
                      </a:solidFill>
                      <a:prstDash val="solid"/>
                      <a:round/>
                      <a:headEnd type="none" w="med" len="med"/>
                      <a:tailEnd type="none" w="med" len="med"/>
                    </a:lnR>
                    <a:lnT w="28575" cap="flat" cmpd="sng" algn="ctr">
                      <a:solidFill>
                        <a:schemeClr val="tx2">
                          <a:lumMod val="60000"/>
                          <a:lumOff val="40000"/>
                        </a:schemeClr>
                      </a:solidFill>
                      <a:prstDash val="solid"/>
                      <a:round/>
                      <a:headEnd type="none" w="med" len="med"/>
                      <a:tailEnd type="none" w="med" len="med"/>
                    </a:lnT>
                    <a:lnB w="28575" cap="flat" cmpd="sng" algn="ctr">
                      <a:solidFill>
                        <a:schemeClr val="tx2">
                          <a:lumMod val="60000"/>
                          <a:lumOff val="40000"/>
                        </a:schemeClr>
                      </a:solidFill>
                      <a:prstDash val="solid"/>
                      <a:round/>
                      <a:headEnd type="none" w="med" len="med"/>
                      <a:tailEnd type="none" w="med" len="med"/>
                    </a:lnB>
                  </a:tcPr>
                </a:tc>
                <a:tc vMerge="1">
                  <a:txBody>
                    <a:bodyPr/>
                    <a:lstStyle/>
                    <a:p>
                      <a:endParaRPr lang="en-US"/>
                    </a:p>
                  </a:txBody>
                  <a:tcPr/>
                </a:tc>
                <a:extLst>
                  <a:ext uri="{0D108BD9-81ED-4DB2-BD59-A6C34878D82A}">
                    <a16:rowId xmlns:a16="http://schemas.microsoft.com/office/drawing/2014/main" val="10001"/>
                  </a:ext>
                </a:extLst>
              </a:tr>
              <a:tr h="4332686">
                <a:tc gridSpan="3">
                  <a:txBody>
                    <a:bodyPr/>
                    <a:lstStyle/>
                    <a:p>
                      <a:pPr marL="0" marR="0">
                        <a:lnSpc>
                          <a:spcPct val="107000"/>
                        </a:lnSpc>
                        <a:spcBef>
                          <a:spcPts val="0"/>
                        </a:spcBef>
                        <a:spcAft>
                          <a:spcPts val="0"/>
                        </a:spcAft>
                      </a:pPr>
                      <a:r>
                        <a:rPr lang="en-US" sz="2800" dirty="0">
                          <a:effectLst/>
                        </a:rPr>
                        <a:t>Cost Structure </a:t>
                      </a:r>
                      <a:endParaRPr lang="ar-EG" sz="2800" dirty="0">
                        <a:effectLst/>
                      </a:endParaRPr>
                    </a:p>
                    <a:p>
                      <a:pPr marL="0" marR="0">
                        <a:lnSpc>
                          <a:spcPct val="107000"/>
                        </a:lnSpc>
                        <a:spcBef>
                          <a:spcPts val="0"/>
                        </a:spcBef>
                        <a:spcAft>
                          <a:spcPts val="0"/>
                        </a:spcAft>
                      </a:pPr>
                      <a:r>
                        <a:rPr lang="en-US" sz="2800" b="0" dirty="0">
                          <a:effectLst/>
                          <a:latin typeface="Calibri" panose="020F0502020204030204" pitchFamily="34" charset="0"/>
                          <a:ea typeface="Calibri" panose="020F0502020204030204" pitchFamily="34" charset="0"/>
                          <a:cs typeface="Arial" panose="020B0604020202020204" pitchFamily="34" charset="0"/>
                        </a:rPr>
                        <a:t>fixed </a:t>
                      </a:r>
                    </a:p>
                    <a:p>
                      <a:pPr marL="0" marR="0">
                        <a:lnSpc>
                          <a:spcPct val="107000"/>
                        </a:lnSpc>
                        <a:spcBef>
                          <a:spcPts val="0"/>
                        </a:spcBef>
                        <a:spcAft>
                          <a:spcPts val="0"/>
                        </a:spcAft>
                      </a:pPr>
                      <a:r>
                        <a:rPr lang="en-US" sz="2800" b="0" dirty="0">
                          <a:effectLst/>
                          <a:latin typeface="Calibri" panose="020F0502020204030204" pitchFamily="34" charset="0"/>
                          <a:ea typeface="Calibri" panose="020F0502020204030204" pitchFamily="34" charset="0"/>
                          <a:cs typeface="Arial" panose="020B0604020202020204" pitchFamily="34" charset="0"/>
                        </a:rPr>
                        <a:t>1) Developer salaries</a:t>
                      </a:r>
                      <a:r>
                        <a:rPr lang="ar-EG" sz="2800" b="0" dirty="0">
                          <a:effectLst/>
                          <a:latin typeface="Calibri" panose="020F0502020204030204" pitchFamily="34" charset="0"/>
                          <a:ea typeface="Calibri" panose="020F0502020204030204" pitchFamily="34" charset="0"/>
                          <a:cs typeface="Arial" panose="020B0604020202020204" pitchFamily="34" charset="0"/>
                        </a:rPr>
                        <a:t>.</a:t>
                      </a:r>
                      <a:endParaRPr lang="en-US" sz="2800" b="0" dirty="0">
                        <a:effectLst/>
                        <a:latin typeface="Calibri" panose="020F0502020204030204" pitchFamily="34" charset="0"/>
                        <a:ea typeface="Calibri" panose="020F0502020204030204" pitchFamily="34" charset="0"/>
                        <a:cs typeface="Arial" panose="020B0604020202020204" pitchFamily="34" charset="0"/>
                      </a:endParaRPr>
                    </a:p>
                    <a:p>
                      <a:pPr marL="0" marR="0" lvl="0" indent="0" algn="l" defTabSz="3291279" rtl="0" eaLnBrk="1" fontAlgn="auto" latinLnBrk="0" hangingPunct="1">
                        <a:lnSpc>
                          <a:spcPct val="107000"/>
                        </a:lnSpc>
                        <a:spcBef>
                          <a:spcPts val="0"/>
                        </a:spcBef>
                        <a:spcAft>
                          <a:spcPts val="0"/>
                        </a:spcAft>
                        <a:buClrTx/>
                        <a:buSzTx/>
                        <a:buFontTx/>
                        <a:buNone/>
                        <a:tabLst/>
                        <a:defRPr/>
                      </a:pPr>
                      <a:r>
                        <a:rPr lang="en-US" sz="2800" b="0" dirty="0">
                          <a:effectLst/>
                          <a:latin typeface="Calibri" panose="020F0502020204030204" pitchFamily="34" charset="0"/>
                          <a:ea typeface="Calibri" panose="020F0502020204030204" pitchFamily="34" charset="0"/>
                          <a:cs typeface="Arial" panose="020B0604020202020204" pitchFamily="34" charset="0"/>
                        </a:rPr>
                        <a:t>2) Marketing </a:t>
                      </a:r>
                      <a:r>
                        <a:rPr lang="ar-EG" sz="2800" b="0" dirty="0">
                          <a:effectLst/>
                          <a:latin typeface="Calibri" panose="020F0502020204030204" pitchFamily="34" charset="0"/>
                          <a:ea typeface="Calibri" panose="020F0502020204030204" pitchFamily="34" charset="0"/>
                          <a:cs typeface="Arial" panose="020B0604020202020204" pitchFamily="34" charset="0"/>
                        </a:rPr>
                        <a:t>.</a:t>
                      </a:r>
                      <a:endParaRPr lang="en-US" sz="2800" b="0" dirty="0">
                        <a:effectLst/>
                        <a:latin typeface="Calibri" panose="020F0502020204030204" pitchFamily="34" charset="0"/>
                        <a:ea typeface="Calibri" panose="020F0502020204030204" pitchFamily="34" charset="0"/>
                        <a:cs typeface="Arial" panose="020B0604020202020204" pitchFamily="34" charset="0"/>
                      </a:endParaRPr>
                    </a:p>
                    <a:p>
                      <a:pPr marL="0" marR="0" lvl="0" indent="0" algn="l" defTabSz="3291279" rtl="0" eaLnBrk="1" fontAlgn="auto" latinLnBrk="0" hangingPunct="1">
                        <a:lnSpc>
                          <a:spcPct val="107000"/>
                        </a:lnSpc>
                        <a:spcBef>
                          <a:spcPts val="0"/>
                        </a:spcBef>
                        <a:spcAft>
                          <a:spcPts val="0"/>
                        </a:spcAft>
                        <a:buClrTx/>
                        <a:buSzTx/>
                        <a:buFontTx/>
                        <a:buNone/>
                        <a:tabLst/>
                        <a:defRPr/>
                      </a:pPr>
                      <a:r>
                        <a:rPr lang="en-US" sz="2800" b="0" dirty="0">
                          <a:effectLst/>
                        </a:rPr>
                        <a:t>3) Ads. </a:t>
                      </a:r>
                      <a:endParaRPr lang="en-US" sz="2800" b="0" dirty="0">
                        <a:effectLst/>
                        <a:latin typeface="Calibri" panose="020F0502020204030204" pitchFamily="34" charset="0"/>
                        <a:ea typeface="Calibri" panose="020F0502020204030204" pitchFamily="34" charset="0"/>
                        <a:cs typeface="Arial" panose="020B0604020202020204" pitchFamily="34" charset="0"/>
                      </a:endParaRPr>
                    </a:p>
                    <a:p>
                      <a:pPr marL="0" marR="0" lvl="0" indent="0" algn="l" defTabSz="3291279" rtl="0" eaLnBrk="1" fontAlgn="auto" latinLnBrk="0" hangingPunct="1">
                        <a:lnSpc>
                          <a:spcPct val="107000"/>
                        </a:lnSpc>
                        <a:spcBef>
                          <a:spcPts val="0"/>
                        </a:spcBef>
                        <a:spcAft>
                          <a:spcPts val="0"/>
                        </a:spcAft>
                        <a:buClrTx/>
                        <a:buSzTx/>
                        <a:buFontTx/>
                        <a:buNone/>
                        <a:tabLst/>
                        <a:defRPr/>
                      </a:pPr>
                      <a:r>
                        <a:rPr lang="en-US" sz="2800" b="0" dirty="0">
                          <a:effectLst/>
                          <a:latin typeface="Calibri" panose="020F0502020204030204" pitchFamily="34" charset="0"/>
                          <a:ea typeface="Calibri" panose="020F0502020204030204" pitchFamily="34" charset="0"/>
                          <a:cs typeface="Arial" panose="020B0604020202020204" pitchFamily="34" charset="0"/>
                        </a:rPr>
                        <a:t>Non fixed </a:t>
                      </a:r>
                    </a:p>
                    <a:p>
                      <a:pPr marL="514350" marR="0" lvl="0" indent="-514350" algn="l" defTabSz="3291279" rtl="0" eaLnBrk="1" fontAlgn="auto" latinLnBrk="0" hangingPunct="1">
                        <a:lnSpc>
                          <a:spcPct val="107000"/>
                        </a:lnSpc>
                        <a:spcBef>
                          <a:spcPts val="0"/>
                        </a:spcBef>
                        <a:spcAft>
                          <a:spcPts val="0"/>
                        </a:spcAft>
                        <a:buClrTx/>
                        <a:buSzTx/>
                        <a:buFontTx/>
                        <a:buAutoNum type="arabicParenR"/>
                        <a:tabLst/>
                        <a:defRPr/>
                      </a:pPr>
                      <a:r>
                        <a:rPr lang="en-US" sz="2800" b="0" dirty="0">
                          <a:effectLst/>
                        </a:rPr>
                        <a:t>Hardware materials .</a:t>
                      </a:r>
                    </a:p>
                  </a:txBody>
                  <a:tcPr marL="68580" marR="68580" marT="0" marB="0">
                    <a:lnR w="28575" cap="flat" cmpd="sng" algn="ctr">
                      <a:solidFill>
                        <a:schemeClr val="tx2">
                          <a:lumMod val="60000"/>
                          <a:lumOff val="40000"/>
                        </a:schemeClr>
                      </a:solidFill>
                      <a:prstDash val="solid"/>
                      <a:round/>
                      <a:headEnd type="none" w="med" len="med"/>
                      <a:tailEnd type="none" w="med" len="med"/>
                    </a:lnR>
                    <a:lnT w="28575" cap="flat" cmpd="sng" algn="ctr">
                      <a:solidFill>
                        <a:schemeClr val="tx2">
                          <a:lumMod val="60000"/>
                          <a:lumOff val="40000"/>
                        </a:schemeClr>
                      </a:solidFill>
                      <a:prstDash val="solid"/>
                      <a:round/>
                      <a:headEnd type="none" w="med" len="med"/>
                      <a:tailEnd type="none" w="med" len="med"/>
                    </a:lnT>
                  </a:tcPr>
                </a:tc>
                <a:tc hMerge="1">
                  <a:txBody>
                    <a:bodyPr/>
                    <a:lstStyle/>
                    <a:p>
                      <a:endParaRPr lang="en-US"/>
                    </a:p>
                  </a:txBody>
                  <a:tcPr/>
                </a:tc>
                <a:tc hMerge="1">
                  <a:txBody>
                    <a:bodyPr/>
                    <a:lstStyle/>
                    <a:p>
                      <a:endParaRPr lang="en-US"/>
                    </a:p>
                  </a:txBody>
                  <a:tcPr/>
                </a:tc>
                <a:tc gridSpan="2">
                  <a:txBody>
                    <a:bodyPr/>
                    <a:lstStyle/>
                    <a:p>
                      <a:pPr marL="0" marR="0">
                        <a:lnSpc>
                          <a:spcPct val="107000"/>
                        </a:lnSpc>
                        <a:spcBef>
                          <a:spcPts val="0"/>
                        </a:spcBef>
                        <a:spcAft>
                          <a:spcPts val="0"/>
                        </a:spcAft>
                      </a:pPr>
                      <a:r>
                        <a:rPr lang="en-US" sz="2800" dirty="0">
                          <a:effectLst/>
                        </a:rPr>
                        <a:t>Revenue Streams</a:t>
                      </a:r>
                      <a:endParaRPr lang="ar-EG" sz="2800" dirty="0">
                        <a:effectLst/>
                      </a:endParaRPr>
                    </a:p>
                    <a:p>
                      <a:pPr marL="0" marR="0">
                        <a:lnSpc>
                          <a:spcPct val="107000"/>
                        </a:lnSpc>
                        <a:spcBef>
                          <a:spcPts val="0"/>
                        </a:spcBef>
                        <a:spcAft>
                          <a:spcPts val="0"/>
                        </a:spcAft>
                      </a:pPr>
                      <a:r>
                        <a:rPr lang="en-US" sz="2800" b="0" dirty="0">
                          <a:effectLst/>
                        </a:rPr>
                        <a:t>1- By adding the ads in our application</a:t>
                      </a:r>
                      <a:r>
                        <a:rPr lang="ar-EG" sz="2800" b="0" dirty="0">
                          <a:effectLst/>
                        </a:rPr>
                        <a:t>.</a:t>
                      </a:r>
                      <a:r>
                        <a:rPr lang="en-US" sz="2800" b="0" dirty="0">
                          <a:effectLst/>
                        </a:rPr>
                        <a:t> </a:t>
                      </a:r>
                    </a:p>
                    <a:p>
                      <a:pPr marL="0" marR="0" lvl="0" indent="0" algn="l" defTabSz="3291279" rtl="0" eaLnBrk="1" fontAlgn="auto" latinLnBrk="0" hangingPunct="1">
                        <a:lnSpc>
                          <a:spcPct val="107000"/>
                        </a:lnSpc>
                        <a:spcBef>
                          <a:spcPts val="0"/>
                        </a:spcBef>
                        <a:spcAft>
                          <a:spcPts val="0"/>
                        </a:spcAft>
                        <a:buClrTx/>
                        <a:buSzTx/>
                        <a:buFontTx/>
                        <a:buNone/>
                        <a:tabLst/>
                        <a:defRPr/>
                      </a:pPr>
                      <a:r>
                        <a:rPr lang="en-US" sz="2800" b="0" dirty="0">
                          <a:effectLst/>
                        </a:rPr>
                        <a:t>2- Sells the app to </a:t>
                      </a:r>
                      <a:r>
                        <a:rPr lang="en-US" sz="2800" b="0" dirty="0">
                          <a:effectLst/>
                          <a:latin typeface="Calibri" panose="020F0502020204030204" pitchFamily="34" charset="0"/>
                          <a:ea typeface="Calibri" panose="020F0502020204030204" pitchFamily="34" charset="0"/>
                          <a:cs typeface="Arial" panose="020B0604020202020204" pitchFamily="34" charset="0"/>
                        </a:rPr>
                        <a:t>companies  </a:t>
                      </a:r>
                      <a:r>
                        <a:rPr lang="ar-EG" sz="2800" b="0" dirty="0">
                          <a:effectLst/>
                          <a:latin typeface="Calibri" panose="020F0502020204030204" pitchFamily="34" charset="0"/>
                          <a:ea typeface="Calibri" panose="020F0502020204030204" pitchFamily="34" charset="0"/>
                          <a:cs typeface="Arial" panose="020B0604020202020204" pitchFamily="34" charset="0"/>
                        </a:rPr>
                        <a:t>.</a:t>
                      </a:r>
                      <a:endParaRPr lang="en-US" sz="2800" b="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0"/>
                        </a:spcAft>
                      </a:pPr>
                      <a:r>
                        <a:rPr lang="en-US" sz="2800" dirty="0">
                          <a:effectLst/>
                        </a:rPr>
                        <a:t> </a:t>
                      </a:r>
                    </a:p>
                    <a:p>
                      <a:pPr marL="0" marR="0">
                        <a:lnSpc>
                          <a:spcPct val="107000"/>
                        </a:lnSpc>
                        <a:spcBef>
                          <a:spcPts val="0"/>
                        </a:spcBef>
                        <a:spcAft>
                          <a:spcPts val="0"/>
                        </a:spcAft>
                      </a:pPr>
                      <a:endParaRPr lang="en-US" sz="24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lnL w="28575" cap="flat" cmpd="sng" algn="ctr">
                      <a:solidFill>
                        <a:schemeClr val="tx2">
                          <a:lumMod val="60000"/>
                          <a:lumOff val="40000"/>
                        </a:schemeClr>
                      </a:solidFill>
                      <a:prstDash val="solid"/>
                      <a:round/>
                      <a:headEnd type="none" w="med" len="med"/>
                      <a:tailEnd type="none" w="med" len="med"/>
                    </a:lnL>
                    <a:lnT w="28575" cap="flat" cmpd="sng" algn="ctr">
                      <a:solidFill>
                        <a:schemeClr val="tx2">
                          <a:lumMod val="60000"/>
                          <a:lumOff val="40000"/>
                        </a:schemeClr>
                      </a:solidFill>
                      <a:prstDash val="solid"/>
                      <a:round/>
                      <a:headEnd type="none" w="med" len="med"/>
                      <a:tailEnd type="none" w="med" len="med"/>
                    </a:lnT>
                  </a:tcPr>
                </a:tc>
                <a:tc hMerge="1">
                  <a:txBody>
                    <a:bodyPr/>
                    <a:lstStyle/>
                    <a:p>
                      <a:endParaRPr lang="en-US"/>
                    </a:p>
                  </a:txBody>
                  <a:tcPr/>
                </a:tc>
                <a:extLst>
                  <a:ext uri="{0D108BD9-81ED-4DB2-BD59-A6C34878D82A}">
                    <a16:rowId xmlns:a16="http://schemas.microsoft.com/office/drawing/2014/main" val="10002"/>
                  </a:ext>
                </a:extLst>
              </a:tr>
            </a:tbl>
          </a:graphicData>
        </a:graphic>
      </p:graphicFrame>
      <p:pic>
        <p:nvPicPr>
          <p:cNvPr id="206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027105" y="14736462"/>
            <a:ext cx="643583" cy="631883"/>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364808" y="14818217"/>
            <a:ext cx="585076" cy="577275"/>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352851" y="14763765"/>
            <a:ext cx="733296" cy="604580"/>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853817" y="14764936"/>
            <a:ext cx="581175" cy="495366"/>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914908" y="14834536"/>
            <a:ext cx="690392" cy="631883"/>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212687" y="19262287"/>
            <a:ext cx="737197" cy="600678"/>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736800" y="19216851"/>
            <a:ext cx="698192" cy="561673"/>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770591" y="24467104"/>
            <a:ext cx="834709" cy="78790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1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3164800" y="24467104"/>
            <a:ext cx="920520" cy="68258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14"/>
          <a:stretch>
            <a:fillRect/>
          </a:stretch>
        </p:blipFill>
        <p:spPr>
          <a:xfrm>
            <a:off x="8064827" y="22906176"/>
            <a:ext cx="2085013" cy="1743607"/>
          </a:xfrm>
          <a:prstGeom prst="rect">
            <a:avLst/>
          </a:prstGeom>
        </p:spPr>
      </p:pic>
      <p:pic>
        <p:nvPicPr>
          <p:cNvPr id="7" name="Picture 6"/>
          <p:cNvPicPr>
            <a:picLocks noChangeAspect="1"/>
          </p:cNvPicPr>
          <p:nvPr/>
        </p:nvPicPr>
        <p:blipFill>
          <a:blip r:embed="rId15"/>
          <a:stretch>
            <a:fillRect/>
          </a:stretch>
        </p:blipFill>
        <p:spPr>
          <a:xfrm>
            <a:off x="22626848" y="7949631"/>
            <a:ext cx="9453352" cy="4389886"/>
          </a:xfrm>
          <a:prstGeom prst="rect">
            <a:avLst/>
          </a:prstGeom>
        </p:spPr>
      </p:pic>
      <p:pic>
        <p:nvPicPr>
          <p:cNvPr id="15" name="Picture 14"/>
          <p:cNvPicPr>
            <a:picLocks noChangeAspect="1"/>
          </p:cNvPicPr>
          <p:nvPr/>
        </p:nvPicPr>
        <p:blipFill>
          <a:blip r:embed="rId16"/>
          <a:stretch>
            <a:fillRect/>
          </a:stretch>
        </p:blipFill>
        <p:spPr>
          <a:xfrm>
            <a:off x="5582300" y="644494"/>
            <a:ext cx="2670079" cy="2403508"/>
          </a:xfrm>
          <a:prstGeom prst="rect">
            <a:avLst/>
          </a:prstGeom>
        </p:spPr>
      </p:pic>
      <p:pic>
        <p:nvPicPr>
          <p:cNvPr id="17" name="Picture 16">
            <a:extLst>
              <a:ext uri="{FF2B5EF4-FFF2-40B4-BE49-F238E27FC236}">
                <a16:creationId xmlns:a16="http://schemas.microsoft.com/office/drawing/2014/main" id="{CDA2AD59-4832-EEFA-B40B-0C181BC80558}"/>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2218861" y="8363116"/>
            <a:ext cx="9886932" cy="3976401"/>
          </a:xfrm>
          <a:prstGeom prst="rect">
            <a:avLst/>
          </a:prstGeom>
        </p:spPr>
      </p:pic>
    </p:spTree>
    <p:extLst>
      <p:ext uri="{BB962C8B-B14F-4D97-AF65-F5344CB8AC3E}">
        <p14:creationId xmlns:p14="http://schemas.microsoft.com/office/powerpoint/2010/main" val="22512518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3209</TotalTime>
  <Words>839</Words>
  <Application>Microsoft Office PowerPoint</Application>
  <PresentationFormat>Custom</PresentationFormat>
  <Paragraphs>98</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Times New Roman</vt:lpstr>
      <vt:lpstr>Wingdings</vt:lpstr>
      <vt:lpstr>Office Theme</vt:lpstr>
      <vt:lpstr>PowerPoint Presentation</vt:lpstr>
    </vt:vector>
  </TitlesOfParts>
  <Company>Genigraphics LLC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36x48 Tri-Fold</dc:title>
  <dc:creator>Jay Larson</dc:creator>
  <dc:description>Quality poster printing
www.genigraphics.com
1-800-790-4001</dc:description>
  <cp:lastModifiedBy>TheGenius</cp:lastModifiedBy>
  <cp:revision>131</cp:revision>
  <cp:lastPrinted>2013-02-12T02:21:55Z</cp:lastPrinted>
  <dcterms:created xsi:type="dcterms:W3CDTF">2013-02-10T21:14:48Z</dcterms:created>
  <dcterms:modified xsi:type="dcterms:W3CDTF">2023-06-07T05:50:18Z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2023-05-31T11:31:03Z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bcf0ad35-6e8a-47f1-8492-914acc5a09ac</vt:lpwstr>
  </property>
  <property fmtid="{D5CDD505-2E9C-101B-9397-08002B2CF9AE}" pid="7" name="MSIP_Label_defa4170-0d19-0005-0004-bc88714345d2_ActionId">
    <vt:lpwstr>7d0ca177-c266-4d75-b0d4-5a490737c659</vt:lpwstr>
  </property>
  <property fmtid="{D5CDD505-2E9C-101B-9397-08002B2CF9AE}" pid="8" name="MSIP_Label_defa4170-0d19-0005-0004-bc88714345d2_ContentBits">
    <vt:lpwstr>0</vt:lpwstr>
  </property>
</Properties>
</file>