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8" r:id="rId2"/>
    <p:sldId id="259" r:id="rId3"/>
    <p:sldId id="262" r:id="rId4"/>
    <p:sldId id="263" r:id="rId5"/>
    <p:sldId id="265" r:id="rId6"/>
    <p:sldId id="266" r:id="rId7"/>
    <p:sldId id="267" r:id="rId8"/>
    <p:sldId id="269" r:id="rId9"/>
    <p:sldId id="271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96" autoAdjust="0"/>
    <p:restoredTop sz="91088" autoAdjust="0"/>
  </p:normalViewPr>
  <p:slideViewPr>
    <p:cSldViewPr snapToGrid="0">
      <p:cViewPr varScale="1">
        <p:scale>
          <a:sx n="107" d="100"/>
          <a:sy n="107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45280-4CCA-41FB-B617-14A9948FA80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6C80-D7AC-461D-B7FF-510BC0D5C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</a:t>
            </a:r>
            <a:r>
              <a:rPr lang="en-US" baseline="0" dirty="0"/>
              <a:t>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76C80-D7AC-461D-B7FF-510BC0D5C9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2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7E6F4D-C84D-4F9C-819D-FD772A2FF4A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FD7756C-DE48-4AB2-8396-68C235F1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1055"/>
            <a:ext cx="9143999" cy="731934"/>
          </a:xfrm>
          <a:noFill/>
        </p:spPr>
        <p:txBody>
          <a:bodyPr>
            <a:normAutofit fontScale="90000"/>
          </a:bodyPr>
          <a:lstStyle/>
          <a:p>
            <a:r>
              <a:rPr lang="en-US" sz="3300" dirty="0">
                <a:latin typeface="Agency FB" panose="020B0503020202020204" pitchFamily="34" charset="0"/>
              </a:rPr>
              <a:t>Credit Card Digital Detective </a:t>
            </a:r>
            <a:r>
              <a:rPr lang="en-US" sz="2250" dirty="0">
                <a:latin typeface="Agency FB" panose="020B0503020202020204" pitchFamily="34" charset="0"/>
              </a:rPr>
              <a:t>1.0.1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sz="1500" dirty="0">
                <a:latin typeface="Agency FB" panose="020B0503020202020204" pitchFamily="34" charset="0"/>
              </a:rPr>
              <a:t>© Mohamed Abdi &amp; Timothy Ayoade Co.</a:t>
            </a:r>
          </a:p>
        </p:txBody>
      </p:sp>
      <p:sp>
        <p:nvSpPr>
          <p:cNvPr id="4" name="AutoShape 4" descr="A pair of Apple AirPods Pro earphones"/>
          <p:cNvSpPr>
            <a:spLocks noChangeAspect="1" noChangeArrowheads="1"/>
          </p:cNvSpPr>
          <p:nvPr/>
        </p:nvSpPr>
        <p:spPr bwMode="auto">
          <a:xfrm>
            <a:off x="116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AutoShape 8" descr="A pair of Apple AirPods Pro earphones"/>
          <p:cNvSpPr>
            <a:spLocks noChangeAspect="1" noChangeArrowheads="1"/>
          </p:cNvSpPr>
          <p:nvPr/>
        </p:nvSpPr>
        <p:spPr bwMode="auto">
          <a:xfrm>
            <a:off x="230981" y="8632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034" name="Picture 10" descr="http://www.cutoday.info/var/ezdemo_site/storage/images/media/images/virtual-credit-card/754290-1-eng-US/virtual-credit-card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8" y="843280"/>
            <a:ext cx="7970330" cy="49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A12BFD-94E8-4C40-A06E-E74B167CA06B}"/>
              </a:ext>
            </a:extLst>
          </p:cNvPr>
          <p:cNvSpPr txBox="1">
            <a:spLocks/>
          </p:cNvSpPr>
          <p:nvPr/>
        </p:nvSpPr>
        <p:spPr>
          <a:xfrm>
            <a:off x="1" y="5842188"/>
            <a:ext cx="9143999" cy="73193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latin typeface="Agency FB" panose="020B0503020202020204" pitchFamily="34" charset="0"/>
              </a:rPr>
              <a:t>No Foul, No Harm </a:t>
            </a:r>
          </a:p>
          <a:p>
            <a:r>
              <a:rPr lang="en-US" sz="800" dirty="0">
                <a:latin typeface="Agency FB" panose="020B0503020202020204" pitchFamily="34" charset="0"/>
              </a:rPr>
              <a:t>Security only guaranteed with good data </a:t>
            </a:r>
          </a:p>
        </p:txBody>
      </p:sp>
    </p:spTree>
    <p:extLst>
      <p:ext uri="{BB962C8B-B14F-4D97-AF65-F5344CB8AC3E}">
        <p14:creationId xmlns:p14="http://schemas.microsoft.com/office/powerpoint/2010/main" val="276511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" y="71328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ML Random Forest </a:t>
            </a:r>
            <a:r>
              <a:rPr lang="en-US" dirty="0" err="1"/>
              <a:t>Adj.Data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656C6-2D9A-EE49-9BBE-16A51998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9" y="2130365"/>
            <a:ext cx="39878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2D870-8B63-0443-A0BC-AB3E20A5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901" y="2130365"/>
            <a:ext cx="2506684" cy="4563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C0012-0474-F848-B64D-8CA64291DD0B}"/>
              </a:ext>
            </a:extLst>
          </p:cNvPr>
          <p:cNvSpPr txBox="1"/>
          <p:nvPr/>
        </p:nvSpPr>
        <p:spPr>
          <a:xfrm>
            <a:off x="345539" y="1120819"/>
            <a:ext cx="269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Random Forest with adjusted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ED490-D0E9-8748-9DEB-0BAFD88F747A}"/>
              </a:ext>
            </a:extLst>
          </p:cNvPr>
          <p:cNvSpPr txBox="1"/>
          <p:nvPr/>
        </p:nvSpPr>
        <p:spPr>
          <a:xfrm>
            <a:off x="5949538" y="1120819"/>
            <a:ext cx="2731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features sorted by their importance </a:t>
            </a:r>
          </a:p>
        </p:txBody>
      </p:sp>
    </p:spTree>
    <p:extLst>
      <p:ext uri="{BB962C8B-B14F-4D97-AF65-F5344CB8AC3E}">
        <p14:creationId xmlns:p14="http://schemas.microsoft.com/office/powerpoint/2010/main" val="43155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81" y="105145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ML  - Results Compared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E59CC-4D88-C54D-882F-D6CE0E1C89F6}"/>
              </a:ext>
            </a:extLst>
          </p:cNvPr>
          <p:cNvSpPr txBox="1"/>
          <p:nvPr/>
        </p:nvSpPr>
        <p:spPr>
          <a:xfrm>
            <a:off x="201881" y="1175657"/>
            <a:ext cx="22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12E6E-22C5-ED47-B808-502F34D84B8D}"/>
              </a:ext>
            </a:extLst>
          </p:cNvPr>
          <p:cNvSpPr txBox="1"/>
          <p:nvPr/>
        </p:nvSpPr>
        <p:spPr>
          <a:xfrm>
            <a:off x="0" y="3244334"/>
            <a:ext cx="229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734E-C8F0-B949-BB86-F3050B4EFC43}"/>
              </a:ext>
            </a:extLst>
          </p:cNvPr>
          <p:cNvSpPr txBox="1"/>
          <p:nvPr/>
        </p:nvSpPr>
        <p:spPr>
          <a:xfrm>
            <a:off x="-77190" y="4792575"/>
            <a:ext cx="24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89180-A733-2F44-89A7-3455287F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58" y="1124181"/>
            <a:ext cx="3777712" cy="686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775F4-0385-2340-9C44-33C24443A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9" y="3220465"/>
            <a:ext cx="3529284" cy="329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8E93C-50ED-FE4C-B591-228FBBB22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58" y="4946007"/>
            <a:ext cx="228600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F83DE-A65B-034D-B957-79C95544C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9" y="3788883"/>
            <a:ext cx="3529284" cy="314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ACB2CB-80BB-944D-9773-A7FEA8EA7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58" y="1822772"/>
            <a:ext cx="4427790" cy="550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BD8ECC-55B3-4244-B482-C5FCB6ED9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58" y="5501289"/>
            <a:ext cx="2273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" y="71328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ML  - Conclusion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434" y="765233"/>
            <a:ext cx="55817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concluded that for our particular dataset that the  Random Forest Algorithm was the most accurate and useful. It not only returned a higher score but also shows us which features had the most impact on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15965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33" y="683831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33" y="1857193"/>
            <a:ext cx="8664340" cy="356983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Problem Definition</a:t>
            </a:r>
            <a:r>
              <a:rPr lang="en-US" b="1" dirty="0"/>
              <a:t>: </a:t>
            </a:r>
            <a:r>
              <a:rPr lang="en-US" dirty="0"/>
              <a:t>Create a proactive model that is able detect and block fraudulent transactions so our clients are not charged for purchase they are not responsible for. </a:t>
            </a:r>
          </a:p>
          <a:p>
            <a:endParaRPr lang="en-US" dirty="0"/>
          </a:p>
          <a:p>
            <a:r>
              <a:rPr lang="en-US" b="1" u="sng" dirty="0"/>
              <a:t>Process Steps</a:t>
            </a:r>
            <a:r>
              <a:rPr lang="en-US" b="1" dirty="0"/>
              <a:t>: </a:t>
            </a:r>
            <a:r>
              <a:rPr lang="en-US" dirty="0"/>
              <a:t>Using Several Machine Learning Algorithms to classify if a Credit card transactions is fraudulent or not. </a:t>
            </a:r>
          </a:p>
          <a:p>
            <a:pPr lvl="1"/>
            <a:r>
              <a:rPr lang="en-US" dirty="0"/>
              <a:t>Pandas was used for data cleansing and exploration. </a:t>
            </a:r>
          </a:p>
          <a:p>
            <a:pPr lvl="1"/>
            <a:r>
              <a:rPr lang="en-US" dirty="0"/>
              <a:t>Tableau was used for visualization </a:t>
            </a:r>
          </a:p>
          <a:p>
            <a:pPr lvl="1"/>
            <a:r>
              <a:rPr lang="en-US" dirty="0" err="1"/>
              <a:t>SciKitLearn</a:t>
            </a:r>
            <a:r>
              <a:rPr lang="en-US" dirty="0"/>
              <a:t> was used for the Machine learning library, we used the Logistic regression, Random Forest, and Support Vector Machine algorithms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39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3" y="335796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33" y="1022073"/>
            <a:ext cx="7886700" cy="5156994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US" sz="2900" b="1" dirty="0"/>
              <a:t>Meta-data :</a:t>
            </a:r>
            <a:endParaRPr lang="en-US" sz="2900" dirty="0"/>
          </a:p>
          <a:p>
            <a:pPr lvl="1" fontAlgn="base"/>
            <a:r>
              <a:rPr lang="en-US" sz="2500" dirty="0"/>
              <a:t>Time - Number of seconds elapsed between this transaction and the first transaction in the dataset </a:t>
            </a:r>
          </a:p>
          <a:p>
            <a:pPr lvl="1" fontAlgn="base"/>
            <a:r>
              <a:rPr lang="en-US" sz="2500" dirty="0"/>
              <a:t>V1 - V28 -  PCA Dimensionality reduction to protect user identities and sensitive features(V1-V28)</a:t>
            </a:r>
          </a:p>
          <a:p>
            <a:pPr lvl="1" fontAlgn="base"/>
            <a:r>
              <a:rPr lang="en-US" sz="2500" dirty="0"/>
              <a:t>Amount  -  Amount Charged on Card</a:t>
            </a:r>
          </a:p>
          <a:p>
            <a:pPr lvl="1" fontAlgn="base"/>
            <a:r>
              <a:rPr lang="en-US" sz="2500" dirty="0"/>
              <a:t>Class – “0” Valid Transaction, “1” Fraudulent</a:t>
            </a:r>
          </a:p>
          <a:p>
            <a:pPr marL="457200" lvl="1" indent="0" fontAlgn="base">
              <a:buNone/>
            </a:pPr>
            <a:endParaRPr lang="en-US" sz="2500" dirty="0"/>
          </a:p>
          <a:p>
            <a:r>
              <a:rPr lang="en-US" sz="2900" b="1" dirty="0"/>
              <a:t>PCA</a:t>
            </a:r>
            <a:r>
              <a:rPr lang="en-US" sz="2900" dirty="0"/>
              <a:t> </a:t>
            </a:r>
            <a:r>
              <a:rPr lang="en-US" sz="2000" dirty="0"/>
              <a:t>– </a:t>
            </a:r>
            <a:r>
              <a:rPr lang="en-US" sz="2500" dirty="0"/>
              <a:t>Principal Component Analysis - performs a linear mapping of the data to a lower-dimensional space in such a way that the variance of the data in the low-dimensional representation is maximized</a:t>
            </a:r>
          </a:p>
          <a:p>
            <a:endParaRPr lang="en-US" sz="2500" dirty="0"/>
          </a:p>
          <a:p>
            <a:r>
              <a:rPr lang="en-US" sz="2900" b="1" dirty="0"/>
              <a:t>Data Overview </a:t>
            </a:r>
          </a:p>
          <a:p>
            <a:pPr lvl="1"/>
            <a:r>
              <a:rPr lang="en-US" sz="2000" dirty="0"/>
              <a:t>Class :- 492 frauds out of 284,807 transactions. The dataset is highly unbalanced, the positive class (frauds) account for 0.172% of all transactions.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900" b="1" dirty="0"/>
              <a:t>Data Adjustment :-</a:t>
            </a:r>
          </a:p>
          <a:p>
            <a:pPr lvl="1"/>
            <a:r>
              <a:rPr lang="en-US" sz="2500" dirty="0"/>
              <a:t>The original dataset was too large to import into </a:t>
            </a:r>
            <a:r>
              <a:rPr lang="en-US" sz="2500" dirty="0" err="1"/>
              <a:t>Jupyter</a:t>
            </a:r>
            <a:r>
              <a:rPr lang="en-US" sz="2500" dirty="0"/>
              <a:t> so we extracted 50,492 rows to run data In </a:t>
            </a:r>
            <a:r>
              <a:rPr lang="en-US" sz="2500" dirty="0" err="1"/>
              <a:t>Scikit</a:t>
            </a:r>
            <a:r>
              <a:rPr lang="en-US" sz="2500" dirty="0"/>
              <a:t> Learn</a:t>
            </a:r>
          </a:p>
          <a:p>
            <a:pPr lvl="1"/>
            <a:r>
              <a:rPr lang="en-US" sz="2500" dirty="0"/>
              <a:t>Adjusted the data with 1000 rows to see what a 50/50 fraud to normal transactions dataset would predict</a:t>
            </a:r>
          </a:p>
          <a:p>
            <a:endParaRPr lang="en-US" sz="2900" dirty="0"/>
          </a:p>
          <a:p>
            <a:pPr marL="457200" lvl="1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548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D3F784-B004-4F68-8F57-ABDBC704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5" y="923368"/>
            <a:ext cx="8736465" cy="55845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225BAD-1491-0C46-8160-36C10171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" y="71328"/>
            <a:ext cx="8830198" cy="686276"/>
          </a:xfrm>
        </p:spPr>
        <p:txBody>
          <a:bodyPr>
            <a:normAutofit/>
          </a:bodyPr>
          <a:lstStyle/>
          <a:p>
            <a:r>
              <a:rPr lang="en-US" dirty="0"/>
              <a:t>Data Visualization #1</a:t>
            </a:r>
          </a:p>
        </p:txBody>
      </p:sp>
    </p:spTree>
    <p:extLst>
      <p:ext uri="{BB962C8B-B14F-4D97-AF65-F5344CB8AC3E}">
        <p14:creationId xmlns:p14="http://schemas.microsoft.com/office/powerpoint/2010/main" val="340347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A4AF5-7FBA-43B1-83D6-62EBAB0D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" y="779809"/>
            <a:ext cx="8954279" cy="57922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832F45-6B37-8240-A224-BA6ACD2A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" y="71328"/>
            <a:ext cx="8830198" cy="686276"/>
          </a:xfrm>
        </p:spPr>
        <p:txBody>
          <a:bodyPr>
            <a:normAutofit/>
          </a:bodyPr>
          <a:lstStyle/>
          <a:p>
            <a:r>
              <a:rPr lang="en-US" dirty="0"/>
              <a:t>Data Visualization #2</a:t>
            </a:r>
          </a:p>
        </p:txBody>
      </p:sp>
    </p:spTree>
    <p:extLst>
      <p:ext uri="{BB962C8B-B14F-4D97-AF65-F5344CB8AC3E}">
        <p14:creationId xmlns:p14="http://schemas.microsoft.com/office/powerpoint/2010/main" val="23105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" y="71328"/>
            <a:ext cx="8830198" cy="686276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7" y="1436914"/>
            <a:ext cx="5350541" cy="27517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9287" y="638021"/>
            <a:ext cx="839477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Cleansing: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Reduced total data to 50,492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columns with incomplete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99287" y="4337684"/>
            <a:ext cx="65765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 Adjustments:</a:t>
            </a:r>
            <a:endParaRPr lang="en-US" sz="1400" dirty="0"/>
          </a:p>
          <a:p>
            <a:r>
              <a:rPr lang="en-US" sz="1400" dirty="0"/>
              <a:t>Original Data:- 492 frauds out of 284,807 transactions. The dataset is highly unbalanced, the positive class (frauds) account for 0.172% of all transactions.</a:t>
            </a:r>
          </a:p>
          <a:p>
            <a:endParaRPr lang="en-US" sz="1400" dirty="0"/>
          </a:p>
          <a:p>
            <a:r>
              <a:rPr lang="en-US" sz="1400" dirty="0"/>
              <a:t>First Adjustment: 492 frauds out of 50,492, still unbalanced at 0.97% of the total data</a:t>
            </a:r>
          </a:p>
          <a:p>
            <a:endParaRPr lang="en-US" sz="1400" dirty="0"/>
          </a:p>
          <a:p>
            <a:r>
              <a:rPr lang="en-US" sz="1400" dirty="0"/>
              <a:t>Final Adjustment: 492 frauds out of 1000, much more balanced at 49.2% of the data</a:t>
            </a:r>
          </a:p>
        </p:txBody>
      </p:sp>
    </p:spTree>
    <p:extLst>
      <p:ext uri="{BB962C8B-B14F-4D97-AF65-F5344CB8AC3E}">
        <p14:creationId xmlns:p14="http://schemas.microsoft.com/office/powerpoint/2010/main" val="211803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" y="71328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ML Logistic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434" y="765233"/>
            <a:ext cx="5581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Split data into Train and Test set, scale the data and Predict if transaction is fraud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0304-7458-F34D-A7CE-F443FA366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13" y="1729215"/>
            <a:ext cx="4394200" cy="58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22D64-983B-A64A-A62A-BAE8F1E2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23" y="2580610"/>
            <a:ext cx="2375065" cy="4206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4DF4C4-0FAB-E947-9FFC-8CBAD289A54D}"/>
              </a:ext>
            </a:extLst>
          </p:cNvPr>
          <p:cNvSpPr txBox="1"/>
          <p:nvPr/>
        </p:nvSpPr>
        <p:spPr>
          <a:xfrm>
            <a:off x="678151" y="2505670"/>
            <a:ext cx="39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was able to predict whether a transaction was fraudulent or not 99.7% of the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0F3B-F804-6949-91A2-4FE4DBE41B71}"/>
              </a:ext>
            </a:extLst>
          </p:cNvPr>
          <p:cNvSpPr txBox="1"/>
          <p:nvPr/>
        </p:nvSpPr>
        <p:spPr>
          <a:xfrm>
            <a:off x="6282047" y="1635352"/>
            <a:ext cx="293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comparing actual vs 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D40B1-9207-CA43-B547-D5844E2E09CC}"/>
              </a:ext>
            </a:extLst>
          </p:cNvPr>
          <p:cNvSpPr txBox="1"/>
          <p:nvPr/>
        </p:nvSpPr>
        <p:spPr>
          <a:xfrm>
            <a:off x="238434" y="1805049"/>
            <a:ext cx="39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 </a:t>
            </a:r>
          </a:p>
        </p:txBody>
      </p:sp>
    </p:spTree>
    <p:extLst>
      <p:ext uri="{BB962C8B-B14F-4D97-AF65-F5344CB8AC3E}">
        <p14:creationId xmlns:p14="http://schemas.microsoft.com/office/powerpoint/2010/main" val="339301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" y="71328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ML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B6883-80F1-D940-8DB2-BC4A23B1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98237"/>
            <a:ext cx="40767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BEA1C-3311-2D46-8362-AB21CA6B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30" y="1971862"/>
            <a:ext cx="2714140" cy="4814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268B-61E6-7741-8BA5-725142ACA6C6}"/>
              </a:ext>
            </a:extLst>
          </p:cNvPr>
          <p:cNvSpPr txBox="1"/>
          <p:nvPr/>
        </p:nvSpPr>
        <p:spPr>
          <a:xfrm>
            <a:off x="6139545" y="1041567"/>
            <a:ext cx="304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features in the data sorted by their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0762B-D5DB-2442-9D89-F2E50A10283A}"/>
              </a:ext>
            </a:extLst>
          </p:cNvPr>
          <p:cNvSpPr txBox="1"/>
          <p:nvPr/>
        </p:nvSpPr>
        <p:spPr>
          <a:xfrm>
            <a:off x="285008" y="1151906"/>
            <a:ext cx="271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Random Forest Analysis: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6A30A-C3C1-1845-93B6-D0296A592C5D}"/>
              </a:ext>
            </a:extLst>
          </p:cNvPr>
          <p:cNvSpPr txBox="1"/>
          <p:nvPr/>
        </p:nvSpPr>
        <p:spPr>
          <a:xfrm>
            <a:off x="213755" y="2967335"/>
            <a:ext cx="286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Random Forest Algorithm returned a slightly higher score </a:t>
            </a:r>
          </a:p>
        </p:txBody>
      </p:sp>
    </p:spTree>
    <p:extLst>
      <p:ext uri="{BB962C8B-B14F-4D97-AF65-F5344CB8AC3E}">
        <p14:creationId xmlns:p14="http://schemas.microsoft.com/office/powerpoint/2010/main" val="364376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73" y="71328"/>
            <a:ext cx="7886700" cy="686276"/>
          </a:xfrm>
        </p:spPr>
        <p:txBody>
          <a:bodyPr>
            <a:normAutofit/>
          </a:bodyPr>
          <a:lstStyle/>
          <a:p>
            <a:r>
              <a:rPr lang="en-US" dirty="0"/>
              <a:t>ML Logistic Regression </a:t>
            </a:r>
            <a:r>
              <a:rPr lang="en-US" dirty="0" err="1"/>
              <a:t>Adj.Data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434" y="765233"/>
            <a:ext cx="5581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Split data into Train and Test set, scale the data and Predict if transaction is fraud or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0DDEE-48F2-3347-875B-6BF8DF680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790287"/>
            <a:ext cx="43942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712E3-A759-4640-BC01-4506B99A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94" y="2743200"/>
            <a:ext cx="2277006" cy="4043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96900-5E63-A645-879C-B3F275783D06}"/>
              </a:ext>
            </a:extLst>
          </p:cNvPr>
          <p:cNvSpPr txBox="1"/>
          <p:nvPr/>
        </p:nvSpPr>
        <p:spPr>
          <a:xfrm>
            <a:off x="356260" y="2743200"/>
            <a:ext cx="2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made the dataset smaller our accuracy decreased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39D25-1682-DF4A-A99D-365D5BC816FF}"/>
              </a:ext>
            </a:extLst>
          </p:cNvPr>
          <p:cNvSpPr txBox="1"/>
          <p:nvPr/>
        </p:nvSpPr>
        <p:spPr>
          <a:xfrm>
            <a:off x="6292665" y="859059"/>
            <a:ext cx="2612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comparing the actual vs the predicted the machine made more errors with the smaller dataset</a:t>
            </a:r>
          </a:p>
        </p:txBody>
      </p:sp>
    </p:spTree>
    <p:extLst>
      <p:ext uri="{BB962C8B-B14F-4D97-AF65-F5344CB8AC3E}">
        <p14:creationId xmlns:p14="http://schemas.microsoft.com/office/powerpoint/2010/main" val="328172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{81C8615A-881D-CF4A-8998-9E43D9F221D2}tf10001063</Template>
  <TotalTime>4204</TotalTime>
  <Words>465</Words>
  <Application>Microsoft Macintosh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Arial</vt:lpstr>
      <vt:lpstr>Calibri</vt:lpstr>
      <vt:lpstr>Century Gothic</vt:lpstr>
      <vt:lpstr>Mesh</vt:lpstr>
      <vt:lpstr>Credit Card Digital Detective 1.0.1 © Mohamed Abdi &amp; Timothy Ayoade Co.</vt:lpstr>
      <vt:lpstr>Objective </vt:lpstr>
      <vt:lpstr>Source Data</vt:lpstr>
      <vt:lpstr>Data Visualization #1</vt:lpstr>
      <vt:lpstr>Data Visualization #2</vt:lpstr>
      <vt:lpstr>Data Analysis</vt:lpstr>
      <vt:lpstr>ML Logistic Regression</vt:lpstr>
      <vt:lpstr>ML Random Forest</vt:lpstr>
      <vt:lpstr>ML Logistic Regression Adj.Data</vt:lpstr>
      <vt:lpstr>ML Random Forest Adj.Data</vt:lpstr>
      <vt:lpstr>ML  - Results Compared</vt:lpstr>
      <vt:lpstr>ML  -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pods Pro</dc:title>
  <dc:creator>Adeniyi Ayoade</dc:creator>
  <cp:lastModifiedBy>Mohamed A Abdi</cp:lastModifiedBy>
  <cp:revision>55</cp:revision>
  <dcterms:created xsi:type="dcterms:W3CDTF">2019-11-16T18:35:26Z</dcterms:created>
  <dcterms:modified xsi:type="dcterms:W3CDTF">2019-11-20T00:06:35Z</dcterms:modified>
</cp:coreProperties>
</file>