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Merriweather"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C3F087-19B0-4984-8D8B-8E573A94A0CC}">
  <a:tblStyle styleId="{FCC3F087-19B0-4984-8D8B-8E573A94A0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3" d="100"/>
          <a:sy n="93" d="100"/>
        </p:scale>
        <p:origin x="62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9778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40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1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66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6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87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8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69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remainder of today’s class will comprise the </a:t>
            </a:r>
            <a:r>
              <a:rPr lang="en" b="1" i="1">
                <a:solidFill>
                  <a:srgbClr val="FF0000"/>
                </a:solidFill>
              </a:rPr>
              <a:t>problem solving session</a:t>
            </a:r>
            <a:r>
              <a:rPr lang="en"/>
              <a:t> (</a:t>
            </a:r>
            <a:r>
              <a:rPr lang="en" b="1" i="1">
                <a:solidFill>
                  <a:srgbClr val="FF0000"/>
                </a:solidFill>
              </a:rPr>
              <a:t>PSS</a:t>
            </a:r>
            <a:r>
              <a:rPr lang="en"/>
              <a:t>).</a:t>
            </a:r>
            <a:endParaRPr/>
          </a:p>
          <a:p>
            <a:pPr marL="457200" lvl="0" indent="-311150" algn="l" rtl="0">
              <a:spcBef>
                <a:spcPts val="0"/>
              </a:spcBef>
              <a:spcAft>
                <a:spcPts val="0"/>
              </a:spcAft>
              <a:buSzPts val="1300"/>
              <a:buChar char="●"/>
            </a:pPr>
            <a:r>
              <a:rPr lang="en"/>
              <a:t>Your instructor will divide you into </a:t>
            </a:r>
            <a:r>
              <a:rPr lang="en" b="1" i="1">
                <a:solidFill>
                  <a:srgbClr val="FF0000"/>
                </a:solidFill>
              </a:rPr>
              <a:t>teams of 3 or 4 students</a:t>
            </a:r>
            <a:r>
              <a:rPr lang="en"/>
              <a:t>.</a:t>
            </a:r>
            <a:endParaRPr/>
          </a:p>
          <a:p>
            <a:pPr marL="457200" lvl="0" indent="-311150" algn="l" rtl="0">
              <a:spcBef>
                <a:spcPts val="0"/>
              </a:spcBef>
              <a:spcAft>
                <a:spcPts val="0"/>
              </a:spcAft>
              <a:buSzPts val="1300"/>
              <a:buChar char="●"/>
            </a:pPr>
            <a:r>
              <a:rPr lang="en"/>
              <a:t>Each team will </a:t>
            </a:r>
            <a:r>
              <a:rPr lang="en" b="1" i="1">
                <a:solidFill>
                  <a:srgbClr val="FF0000"/>
                </a:solidFill>
              </a:rPr>
              <a:t>work together</a:t>
            </a:r>
            <a:r>
              <a:rPr lang="en"/>
              <a:t> to solve the following problems over the course of </a:t>
            </a:r>
            <a:r>
              <a:rPr lang="en" b="1" i="1">
                <a:solidFill>
                  <a:srgbClr val="FF0000"/>
                </a:solidFill>
              </a:rPr>
              <a:t>20-30 minutes</a:t>
            </a:r>
            <a:r>
              <a:rPr lang="en"/>
              <a:t>.</a:t>
            </a:r>
            <a:endParaRPr/>
          </a:p>
          <a:p>
            <a:pPr marL="914400" lvl="1" indent="-298450" algn="l" rtl="0">
              <a:spcBef>
                <a:spcPts val="0"/>
              </a:spcBef>
              <a:spcAft>
                <a:spcPts val="0"/>
              </a:spcAft>
              <a:buSzPts val="1100"/>
              <a:buChar char="○"/>
            </a:pPr>
            <a:r>
              <a:rPr lang="en"/>
              <a:t>You may work on paper, a white board, or digitally as determined by your instructor.</a:t>
            </a:r>
            <a:endParaRPr/>
          </a:p>
          <a:p>
            <a:pPr marL="914400" lvl="1" indent="-298450" algn="l" rtl="0">
              <a:spcBef>
                <a:spcPts val="0"/>
              </a:spcBef>
              <a:spcAft>
                <a:spcPts val="0"/>
              </a:spcAft>
              <a:buSzPts val="1100"/>
              <a:buChar char="○"/>
            </a:pPr>
            <a:r>
              <a:rPr lang="en"/>
              <a:t>You will submit your solution by pushing it to GitHub before the end of class.</a:t>
            </a:r>
            <a:endParaRPr/>
          </a:p>
          <a:p>
            <a:pPr marL="457200" lvl="0" indent="-311150" algn="l" rtl="0">
              <a:spcBef>
                <a:spcPts val="0"/>
              </a:spcBef>
              <a:spcAft>
                <a:spcPts val="0"/>
              </a:spcAft>
              <a:buSzPts val="1300"/>
              <a:buChar char="●"/>
            </a:pPr>
            <a:r>
              <a:rPr lang="en"/>
              <a:t>Your instructor will go over the solution before the end of class.</a:t>
            </a:r>
            <a:endParaRPr/>
          </a:p>
          <a:p>
            <a:pPr marL="457200" lvl="0" indent="-311150" algn="l" rtl="0">
              <a:spcBef>
                <a:spcPts val="0"/>
              </a:spcBef>
              <a:spcAft>
                <a:spcPts val="0"/>
              </a:spcAft>
              <a:buSzPts val="1300"/>
              <a:buChar char="●"/>
            </a:pPr>
            <a:r>
              <a:rPr lang="en"/>
              <a:t>If there is any time remaining, you will begin work on your homework assignment.</a:t>
            </a:r>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function</a:t>
            </a:r>
            <a:endParaRPr lang="en-US"/>
          </a:p>
        </p:txBody>
      </p:sp>
      <p:sp>
        <p:nvSpPr>
          <p:cNvPr id="3" name="Text Placeholder 2"/>
          <p:cNvSpPr>
            <a:spLocks noGrp="1"/>
          </p:cNvSpPr>
          <p:nvPr>
            <p:ph type="body" idx="1"/>
          </p:nvPr>
        </p:nvSpPr>
        <p:spPr/>
        <p:txBody>
          <a:bodyPr/>
          <a:lstStyle/>
          <a:p>
            <a:r>
              <a:rPr lang="en-US" sz="1000" dirty="0" err="1"/>
              <a:t>def</a:t>
            </a:r>
            <a:r>
              <a:rPr lang="en-US" sz="1000" dirty="0"/>
              <a:t> main():</a:t>
            </a:r>
          </a:p>
          <a:p>
            <a:r>
              <a:rPr lang="en-US" sz="1000" dirty="0"/>
              <a:t>    print("PRESS 1 FOR GETTING YOUR AGE IN MONTHS:")</a:t>
            </a:r>
          </a:p>
          <a:p>
            <a:r>
              <a:rPr lang="en-US" sz="1000" dirty="0"/>
              <a:t>    print()</a:t>
            </a:r>
          </a:p>
          <a:p>
            <a:r>
              <a:rPr lang="en-US" sz="1000" dirty="0"/>
              <a:t>    print("PRESS 2 FOR ANSWERING SOME QUESTIONS: ")</a:t>
            </a:r>
          </a:p>
          <a:p>
            <a:r>
              <a:rPr lang="en-US" sz="1000" dirty="0"/>
              <a:t>    print()</a:t>
            </a:r>
          </a:p>
          <a:p>
            <a:r>
              <a:rPr lang="en-US" sz="1000" dirty="0"/>
              <a:t>    print("PRESS 3 FOR FINDING THE NUMBER OF DAYS IN A YEAR \</a:t>
            </a:r>
            <a:r>
              <a:rPr lang="en-US" sz="1000" dirty="0" err="1"/>
              <a:t>nWITH</a:t>
            </a:r>
            <a:r>
              <a:rPr lang="en-US" sz="1000" dirty="0"/>
              <a:t> ACCORDANCE WITH THE GIVEN MONTH")</a:t>
            </a:r>
          </a:p>
          <a:p>
            <a:r>
              <a:rPr lang="en-US" sz="1000" dirty="0"/>
              <a:t>    print()</a:t>
            </a:r>
          </a:p>
          <a:p>
            <a:r>
              <a:rPr lang="en-US" sz="1000" dirty="0"/>
              <a:t>    print("FOR EXITING PRESS E:")</a:t>
            </a:r>
          </a:p>
          <a:p>
            <a:r>
              <a:rPr lang="en-US" sz="1000" dirty="0"/>
              <a:t>    print()</a:t>
            </a:r>
          </a:p>
          <a:p>
            <a:r>
              <a:rPr lang="en-US" sz="1000" dirty="0"/>
              <a:t>    choice=input("ENTER YOUR CHOICE:")</a:t>
            </a:r>
          </a:p>
          <a:p>
            <a:r>
              <a:rPr lang="en-US" sz="1000" dirty="0"/>
              <a:t>    if choice =="1":</a:t>
            </a:r>
          </a:p>
          <a:p>
            <a:r>
              <a:rPr lang="en-US" sz="1000" dirty="0"/>
              <a:t>        </a:t>
            </a:r>
            <a:r>
              <a:rPr lang="en-US" sz="1000" dirty="0" err="1"/>
              <a:t>monthage</a:t>
            </a:r>
            <a:r>
              <a:rPr lang="en-US" sz="1000" dirty="0"/>
              <a:t>()</a:t>
            </a:r>
          </a:p>
          <a:p>
            <a:r>
              <a:rPr lang="en-US" sz="1000" dirty="0"/>
              <a:t>    </a:t>
            </a:r>
            <a:r>
              <a:rPr lang="en-US" sz="1000" dirty="0" err="1"/>
              <a:t>elif</a:t>
            </a:r>
            <a:r>
              <a:rPr lang="en-US" sz="1000" dirty="0"/>
              <a:t> choice =="2":</a:t>
            </a:r>
          </a:p>
          <a:p>
            <a:r>
              <a:rPr lang="en-US" sz="1000" dirty="0"/>
              <a:t>        question()</a:t>
            </a:r>
          </a:p>
          <a:p>
            <a:r>
              <a:rPr lang="en-US" sz="1000" dirty="0"/>
              <a:t>    </a:t>
            </a:r>
            <a:r>
              <a:rPr lang="en-US" sz="1000" dirty="0" err="1"/>
              <a:t>elif</a:t>
            </a:r>
            <a:r>
              <a:rPr lang="en-US" sz="1000" dirty="0"/>
              <a:t> choice =="3":</a:t>
            </a:r>
          </a:p>
          <a:p>
            <a:r>
              <a:rPr lang="en-US" sz="1000" dirty="0"/>
              <a:t>        year()</a:t>
            </a:r>
          </a:p>
          <a:p>
            <a:r>
              <a:rPr lang="en-US" sz="1000" dirty="0"/>
              <a:t>    </a:t>
            </a:r>
            <a:r>
              <a:rPr lang="en-US" sz="1000" dirty="0" err="1"/>
              <a:t>elif</a:t>
            </a:r>
            <a:r>
              <a:rPr lang="en-US" sz="1000" dirty="0"/>
              <a:t> choice in ("</a:t>
            </a:r>
            <a:r>
              <a:rPr lang="en-US" sz="1000" dirty="0" err="1"/>
              <a:t>E","e</a:t>
            </a:r>
            <a:r>
              <a:rPr lang="en-US" sz="1000" dirty="0"/>
              <a:t>"):</a:t>
            </a:r>
          </a:p>
          <a:p>
            <a:r>
              <a:rPr lang="en-US" sz="1000" dirty="0"/>
              <a:t>        print("THANK YOU FOR USING THIS PROGRAM...")</a:t>
            </a:r>
          </a:p>
          <a:p>
            <a:r>
              <a:rPr lang="en-US" sz="1000" dirty="0"/>
              <a:t>    else:</a:t>
            </a:r>
          </a:p>
          <a:p>
            <a:r>
              <a:rPr lang="en-US" sz="1000" dirty="0"/>
              <a:t>        print("WARNING: WRONG CHOICE TRY AGAIN")</a:t>
            </a:r>
          </a:p>
          <a:p>
            <a:r>
              <a:rPr lang="en-US" sz="1000" dirty="0"/>
              <a:t>        main()</a:t>
            </a:r>
          </a:p>
          <a:p>
            <a:r>
              <a:rPr lang="en-US" sz="1000" dirty="0"/>
              <a:t>main()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 Placeholder 4"/>
          <p:cNvSpPr>
            <a:spLocks noGrp="1"/>
          </p:cNvSpPr>
          <p:nvPr>
            <p:ph type="body" idx="2"/>
          </p:nvPr>
        </p:nvSpPr>
        <p:spPr/>
        <p:txBody>
          <a:bodyPr/>
          <a:lstStyle/>
          <a:p>
            <a:endParaRPr lang="en-US"/>
          </a:p>
        </p:txBody>
      </p:sp>
      <p:sp>
        <p:nvSpPr>
          <p:cNvPr id="6" name="Text Placeholder 5"/>
          <p:cNvSpPr>
            <a:spLocks noGrp="1"/>
          </p:cNvSpPr>
          <p:nvPr>
            <p:ph type="body" idx="3"/>
          </p:nvPr>
        </p:nvSpPr>
        <p:spPr/>
        <p:txBody>
          <a:bodyPr/>
          <a:lstStyle/>
          <a:p>
            <a:endParaRPr lang="en-US"/>
          </a:p>
        </p:txBody>
      </p:sp>
    </p:spTree>
    <p:extLst>
      <p:ext uri="{BB962C8B-B14F-4D97-AF65-F5344CB8AC3E}">
        <p14:creationId xmlns:p14="http://schemas.microsoft.com/office/powerpoint/2010/main" val="36592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3866021424"/>
              </p:ext>
            </p:extLst>
          </p:nvPr>
        </p:nvGraphicFramePr>
        <p:xfrm>
          <a:off x="4665300" y="1445175"/>
          <a:ext cx="3999900" cy="3467050"/>
        </p:xfrm>
        <a:graphic>
          <a:graphicData uri="http://schemas.openxmlformats.org/drawingml/2006/table">
            <a:tbl>
              <a:tblPr>
                <a:noFill/>
                <a:tableStyleId>{FCC3F087-19B0-4984-8D8B-8E573A94A0CC}</a:tableStyleId>
              </a:tblPr>
              <a:tblGrid>
                <a:gridCol w="3999900"/>
              </a:tblGrid>
              <a:tr h="570250">
                <a:tc>
                  <a:txBody>
                    <a:bodyPr/>
                    <a:lstStyle/>
                    <a:p>
                      <a:pPr marL="0" lvl="0" indent="0" algn="l" rtl="0">
                        <a:spcBef>
                          <a:spcPts val="0"/>
                        </a:spcBef>
                        <a:spcAft>
                          <a:spcPts val="0"/>
                        </a:spcAft>
                        <a:buNone/>
                      </a:pPr>
                      <a:r>
                        <a:rPr lang="en-US" sz="1400" b="0" i="0" u="none" strike="noStrike" cap="none" dirty="0" err="1" smtClean="0">
                          <a:solidFill>
                            <a:srgbClr val="000000"/>
                          </a:solidFill>
                          <a:effectLst/>
                          <a:latin typeface="Arial"/>
                          <a:ea typeface="Arial"/>
                          <a:cs typeface="Arial"/>
                          <a:sym typeface="Arial"/>
                        </a:rPr>
                        <a:t>Hritish</a:t>
                      </a:r>
                      <a:r>
                        <a:rPr lang="en-US" sz="1400" b="0" i="0" u="none" strike="noStrike" cap="none" dirty="0" smtClean="0">
                          <a:solidFill>
                            <a:srgbClr val="000000"/>
                          </a:solidFill>
                          <a:effectLst/>
                          <a:latin typeface="Arial"/>
                          <a:ea typeface="Arial"/>
                          <a:cs typeface="Arial"/>
                          <a:sym typeface="Arial"/>
                        </a:rPr>
                        <a:t> Mahajan</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570250">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Mohammad </a:t>
                      </a:r>
                      <a:r>
                        <a:rPr lang="en-US" sz="1400" b="0" i="0" u="none" strike="noStrike" cap="none" dirty="0" err="1" smtClean="0">
                          <a:solidFill>
                            <a:srgbClr val="000000"/>
                          </a:solidFill>
                          <a:effectLst/>
                          <a:latin typeface="Arial"/>
                          <a:ea typeface="Arial"/>
                          <a:cs typeface="Arial"/>
                          <a:sym typeface="Arial"/>
                        </a:rPr>
                        <a:t>Anas</a:t>
                      </a:r>
                      <a:r>
                        <a:rPr lang="en-US" sz="1400" b="0" i="0" u="none" strike="noStrike" cap="none" dirty="0" smtClean="0">
                          <a:solidFill>
                            <a:srgbClr val="000000"/>
                          </a:solidFill>
                          <a:effectLst/>
                          <a:latin typeface="Arial"/>
                          <a:ea typeface="Arial"/>
                          <a:cs typeface="Arial"/>
                          <a:sym typeface="Arial"/>
                        </a:rPr>
                        <a:t> Khan</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570250">
                <a:tc>
                  <a:txBody>
                    <a:bodyPr/>
                    <a:lstStyle/>
                    <a:p>
                      <a:pPr marL="0" lvl="0" indent="0" algn="l"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Mohammed </a:t>
                      </a:r>
                      <a:r>
                        <a:rPr lang="en-US" sz="1400" b="0" i="0" u="none" strike="noStrike" cap="none" dirty="0" err="1" smtClean="0">
                          <a:solidFill>
                            <a:srgbClr val="000000"/>
                          </a:solidFill>
                          <a:effectLst/>
                          <a:latin typeface="Arial"/>
                          <a:ea typeface="Arial"/>
                          <a:cs typeface="Arial"/>
                          <a:sym typeface="Arial"/>
                        </a:rPr>
                        <a:t>Mekoua</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extLst>
              <p:ext uri="{D42A27DB-BD31-4B8C-83A1-F6EECF244321}">
                <p14:modId xmlns:p14="http://schemas.microsoft.com/office/powerpoint/2010/main" val="3480093701"/>
              </p:ext>
            </p:extLst>
          </p:nvPr>
        </p:nvGraphicFramePr>
        <p:xfrm>
          <a:off x="4572000" y="127625"/>
          <a:ext cx="4449150" cy="4693500"/>
        </p:xfrm>
        <a:graphic>
          <a:graphicData uri="http://schemas.openxmlformats.org/drawingml/2006/table">
            <a:tbl>
              <a:tblPr>
                <a:noFill/>
                <a:tableStyleId>{FCC3F087-19B0-4984-8D8B-8E573A94A0CC}</a:tableStyleId>
              </a:tblPr>
              <a:tblGrid>
                <a:gridCol w="2224575"/>
                <a:gridCol w="2224575"/>
              </a:tblGrid>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smtClean="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0">
                <a:tc>
                  <a:txBody>
                    <a:bodyPr/>
                    <a:lstStyle/>
                    <a:p>
                      <a:pPr marL="0" lvl="0" indent="0" algn="l" rtl="0">
                        <a:spcBef>
                          <a:spcPts val="0"/>
                        </a:spcBef>
                        <a:spcAft>
                          <a:spcPts val="0"/>
                        </a:spcAft>
                        <a:buNone/>
                      </a:pPr>
                      <a:r>
                        <a:rPr lang="en-US" sz="1000" dirty="0" err="1" smtClean="0">
                          <a:latin typeface="Consolas"/>
                          <a:ea typeface="Consolas"/>
                          <a:cs typeface="Consolas"/>
                          <a:sym typeface="Consolas"/>
                        </a:rPr>
                        <a:t>str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extLst>
              <p:ext uri="{D42A27DB-BD31-4B8C-83A1-F6EECF244321}">
                <p14:modId xmlns:p14="http://schemas.microsoft.com/office/powerpoint/2010/main" val="2010718617"/>
              </p:ext>
            </p:extLst>
          </p:nvPr>
        </p:nvGraphicFramePr>
        <p:xfrm>
          <a:off x="154125" y="150475"/>
          <a:ext cx="4578950" cy="4581000"/>
        </p:xfrm>
        <a:graphic>
          <a:graphicData uri="http://schemas.openxmlformats.org/drawingml/2006/table">
            <a:tbl>
              <a:tblPr>
                <a:noFill/>
                <a:tableStyleId>{FCC3F087-19B0-4984-8D8B-8E573A94A0CC}</a:tableStyleId>
              </a:tblPr>
              <a:tblGrid>
                <a:gridCol w="2183525"/>
                <a:gridCol w="2395425"/>
              </a:tblGrid>
              <a:tr h="458100">
                <a:tc>
                  <a:txBody>
                    <a:bodyPr/>
                    <a:lstStyle/>
                    <a:p>
                      <a:pPr marL="0" lvl="0" indent="0" algn="l" rtl="0">
                        <a:spcBef>
                          <a:spcPts val="0"/>
                        </a:spcBef>
                        <a:spcAft>
                          <a:spcPts val="0"/>
                        </a:spcAft>
                        <a:buNone/>
                      </a:pPr>
                      <a:r>
                        <a:rPr lang="en" dirty="0">
                          <a:latin typeface="Consolas"/>
                          <a:ea typeface="Consolas"/>
                          <a:cs typeface="Consolas"/>
                          <a:sym typeface="Consolas"/>
                        </a:rPr>
                        <a:t>3 * 4 + 6 - 2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10 / 4 * 3 + 4</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11.5</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10 // 4 * 3 + 4</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12 // 2 / 3</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2.0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4 * 3 + 2.0 * 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24.0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4 + 3 * 2 + 6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4 / 2 * 6 / 3</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4.0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4 + 2 * 3 ** 3</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58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4 * 2 ** 3</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32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58100">
                <a:tc>
                  <a:txBody>
                    <a:bodyPr/>
                    <a:lstStyle/>
                    <a:p>
                      <a:pPr marL="0" lvl="0" indent="0" algn="l" rtl="0">
                        <a:spcBef>
                          <a:spcPts val="0"/>
                        </a:spcBef>
                        <a:spcAft>
                          <a:spcPts val="0"/>
                        </a:spcAft>
                        <a:buNone/>
                      </a:pPr>
                      <a:r>
                        <a:rPr lang="en" dirty="0">
                          <a:latin typeface="Consolas"/>
                          <a:ea typeface="Consolas"/>
                          <a:cs typeface="Consolas"/>
                          <a:sym typeface="Consolas"/>
                        </a:rPr>
                        <a:t>4 ** 2 * 3</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latin typeface="Consolas"/>
                          <a:ea typeface="Consolas"/>
                          <a:cs typeface="Consolas"/>
                          <a:sym typeface="Consolas"/>
                        </a:rPr>
                        <a:t>48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3</a:t>
            </a:r>
            <a:endParaRPr/>
          </a:p>
        </p:txBody>
      </p:sp>
      <p:sp>
        <p:nvSpPr>
          <p:cNvPr id="105" name="Google Shape;105;p17"/>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sz="1000" dirty="0" err="1">
                <a:latin typeface="Consolas"/>
                <a:ea typeface="Consolas"/>
                <a:cs typeface="Consolas"/>
                <a:sym typeface="Consolas"/>
              </a:rPr>
              <a:t>def</a:t>
            </a:r>
            <a:r>
              <a:rPr lang="en-US" sz="1000" dirty="0">
                <a:latin typeface="Consolas"/>
                <a:ea typeface="Consolas"/>
                <a:cs typeface="Consolas"/>
                <a:sym typeface="Consolas"/>
              </a:rPr>
              <a:t> </a:t>
            </a:r>
            <a:r>
              <a:rPr lang="en-US" sz="1000" dirty="0" err="1">
                <a:latin typeface="Consolas"/>
                <a:ea typeface="Consolas"/>
                <a:cs typeface="Consolas"/>
                <a:sym typeface="Consolas"/>
              </a:rPr>
              <a:t>monthage</a:t>
            </a:r>
            <a:r>
              <a:rPr lang="en-US" sz="1000" dirty="0">
                <a:latin typeface="Consolas"/>
                <a:ea typeface="Consolas"/>
                <a:cs typeface="Consolas"/>
                <a:sym typeface="Consolas"/>
              </a:rPr>
              <a:t>():</a:t>
            </a:r>
          </a:p>
          <a:p>
            <a:pPr marL="0" lv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cyear</a:t>
            </a:r>
            <a:r>
              <a:rPr lang="en-US" sz="1000" dirty="0">
                <a:latin typeface="Consolas"/>
                <a:ea typeface="Consolas"/>
                <a:cs typeface="Consolas"/>
                <a:sym typeface="Consolas"/>
              </a:rPr>
              <a:t>=</a:t>
            </a:r>
            <a:r>
              <a:rPr lang="en-US" sz="1000" dirty="0" err="1">
                <a:latin typeface="Consolas"/>
                <a:ea typeface="Consolas"/>
                <a:cs typeface="Consolas"/>
                <a:sym typeface="Consolas"/>
              </a:rPr>
              <a:t>int</a:t>
            </a:r>
            <a:r>
              <a:rPr lang="en-US" sz="1000" dirty="0">
                <a:latin typeface="Consolas"/>
                <a:ea typeface="Consolas"/>
                <a:cs typeface="Consolas"/>
                <a:sym typeface="Consolas"/>
              </a:rPr>
              <a:t>(input("ENTER THE CURRENT YEAR:"))</a:t>
            </a:r>
          </a:p>
          <a:p>
            <a:pPr marL="0" lvl="0" indent="0">
              <a:buNone/>
            </a:pPr>
            <a:r>
              <a:rPr lang="en-US" sz="1000" dirty="0">
                <a:latin typeface="Consolas"/>
                <a:ea typeface="Consolas"/>
                <a:cs typeface="Consolas"/>
                <a:sym typeface="Consolas"/>
              </a:rPr>
              <a:t>    print()</a:t>
            </a:r>
          </a:p>
          <a:p>
            <a:pPr marL="0" lv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cmonth</a:t>
            </a:r>
            <a:r>
              <a:rPr lang="en-US" sz="1000" dirty="0">
                <a:latin typeface="Consolas"/>
                <a:ea typeface="Consolas"/>
                <a:cs typeface="Consolas"/>
                <a:sym typeface="Consolas"/>
              </a:rPr>
              <a:t>=</a:t>
            </a:r>
            <a:r>
              <a:rPr lang="en-US" sz="1000" dirty="0" err="1">
                <a:latin typeface="Consolas"/>
                <a:ea typeface="Consolas"/>
                <a:cs typeface="Consolas"/>
                <a:sym typeface="Consolas"/>
              </a:rPr>
              <a:t>int</a:t>
            </a:r>
            <a:r>
              <a:rPr lang="en-US" sz="1000" dirty="0">
                <a:latin typeface="Consolas"/>
                <a:ea typeface="Consolas"/>
                <a:cs typeface="Consolas"/>
                <a:sym typeface="Consolas"/>
              </a:rPr>
              <a:t>(input("ENTER THE CURRENT MONTH:"))</a:t>
            </a:r>
          </a:p>
          <a:p>
            <a:pPr marL="0" lvl="0" indent="0">
              <a:buNone/>
            </a:pPr>
            <a:r>
              <a:rPr lang="en-US" sz="1000" dirty="0">
                <a:latin typeface="Consolas"/>
                <a:ea typeface="Consolas"/>
                <a:cs typeface="Consolas"/>
                <a:sym typeface="Consolas"/>
              </a:rPr>
              <a:t>    print()</a:t>
            </a:r>
          </a:p>
          <a:p>
            <a:pPr marL="0" lv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byear</a:t>
            </a:r>
            <a:r>
              <a:rPr lang="en-US" sz="1000" dirty="0">
                <a:latin typeface="Consolas"/>
                <a:ea typeface="Consolas"/>
                <a:cs typeface="Consolas"/>
                <a:sym typeface="Consolas"/>
              </a:rPr>
              <a:t>=</a:t>
            </a:r>
            <a:r>
              <a:rPr lang="en-US" sz="1000" dirty="0" err="1">
                <a:latin typeface="Consolas"/>
                <a:ea typeface="Consolas"/>
                <a:cs typeface="Consolas"/>
                <a:sym typeface="Consolas"/>
              </a:rPr>
              <a:t>int</a:t>
            </a:r>
            <a:r>
              <a:rPr lang="en-US" sz="1000" dirty="0">
                <a:latin typeface="Consolas"/>
                <a:ea typeface="Consolas"/>
                <a:cs typeface="Consolas"/>
                <a:sym typeface="Consolas"/>
              </a:rPr>
              <a:t>(input("ENTER THE YEAR OF YOUR BIRTH:"))</a:t>
            </a:r>
          </a:p>
          <a:p>
            <a:pPr marL="0" lvl="0" indent="0">
              <a:buNone/>
            </a:pPr>
            <a:r>
              <a:rPr lang="en-US" sz="1000" dirty="0">
                <a:latin typeface="Consolas"/>
                <a:ea typeface="Consolas"/>
                <a:cs typeface="Consolas"/>
                <a:sym typeface="Consolas"/>
              </a:rPr>
              <a:t>    print()</a:t>
            </a:r>
          </a:p>
          <a:p>
            <a:pPr marL="0" lv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bmonth</a:t>
            </a:r>
            <a:r>
              <a:rPr lang="en-US" sz="1000" dirty="0">
                <a:latin typeface="Consolas"/>
                <a:ea typeface="Consolas"/>
                <a:cs typeface="Consolas"/>
                <a:sym typeface="Consolas"/>
              </a:rPr>
              <a:t>=</a:t>
            </a:r>
            <a:r>
              <a:rPr lang="en-US" sz="1000" dirty="0" err="1">
                <a:latin typeface="Consolas"/>
                <a:ea typeface="Consolas"/>
                <a:cs typeface="Consolas"/>
                <a:sym typeface="Consolas"/>
              </a:rPr>
              <a:t>int</a:t>
            </a:r>
            <a:r>
              <a:rPr lang="en-US" sz="1000" dirty="0">
                <a:latin typeface="Consolas"/>
                <a:ea typeface="Consolas"/>
                <a:cs typeface="Consolas"/>
                <a:sym typeface="Consolas"/>
              </a:rPr>
              <a:t>(input("ENTER THE NUMBER </a:t>
            </a:r>
            <a:r>
              <a:rPr lang="en-US" sz="1000" dirty="0" smtClean="0">
                <a:latin typeface="Consolas"/>
                <a:ea typeface="Consolas"/>
                <a:cs typeface="Consolas"/>
                <a:sym typeface="Consolas"/>
              </a:rPr>
              <a:t>OF </a:t>
            </a:r>
            <a:r>
              <a:rPr lang="en-US" sz="1000" dirty="0">
                <a:latin typeface="Consolas"/>
                <a:ea typeface="Consolas"/>
                <a:cs typeface="Consolas"/>
                <a:sym typeface="Consolas"/>
              </a:rPr>
              <a:t>YOUR BIRTH MONTH:"))</a:t>
            </a:r>
          </a:p>
          <a:p>
            <a:pPr marL="0" lvl="0" indent="0">
              <a:buNone/>
            </a:pPr>
            <a:r>
              <a:rPr lang="en-US" sz="1000" dirty="0">
                <a:latin typeface="Consolas"/>
                <a:ea typeface="Consolas"/>
                <a:cs typeface="Consolas"/>
                <a:sym typeface="Consolas"/>
              </a:rPr>
              <a:t>    print()</a:t>
            </a:r>
          </a:p>
          <a:p>
            <a:pPr marL="0" lvl="0" indent="0">
              <a:buNone/>
            </a:pPr>
            <a:r>
              <a:rPr lang="en-US" sz="1000" dirty="0">
                <a:latin typeface="Consolas"/>
                <a:ea typeface="Consolas"/>
                <a:cs typeface="Consolas"/>
                <a:sym typeface="Consolas"/>
              </a:rPr>
              <a:t>    mage=(</a:t>
            </a:r>
            <a:r>
              <a:rPr lang="en-US" sz="1000" dirty="0" err="1">
                <a:latin typeface="Consolas"/>
                <a:ea typeface="Consolas"/>
                <a:cs typeface="Consolas"/>
                <a:sym typeface="Consolas"/>
              </a:rPr>
              <a:t>cyear-byear</a:t>
            </a:r>
            <a:r>
              <a:rPr lang="en-US" sz="1000" dirty="0">
                <a:latin typeface="Consolas"/>
                <a:ea typeface="Consolas"/>
                <a:cs typeface="Consolas"/>
                <a:sym typeface="Consolas"/>
              </a:rPr>
              <a:t>)*12 + (</a:t>
            </a:r>
            <a:r>
              <a:rPr lang="en-US" sz="1000" dirty="0" err="1">
                <a:latin typeface="Consolas"/>
                <a:ea typeface="Consolas"/>
                <a:cs typeface="Consolas"/>
                <a:sym typeface="Consolas"/>
              </a:rPr>
              <a:t>cmonth</a:t>
            </a:r>
            <a:r>
              <a:rPr lang="en-US" sz="1000" dirty="0">
                <a:latin typeface="Consolas"/>
                <a:ea typeface="Consolas"/>
                <a:cs typeface="Consolas"/>
                <a:sym typeface="Consolas"/>
              </a:rPr>
              <a:t> - </a:t>
            </a:r>
            <a:r>
              <a:rPr lang="en-US" sz="1000" dirty="0" err="1">
                <a:latin typeface="Consolas"/>
                <a:ea typeface="Consolas"/>
                <a:cs typeface="Consolas"/>
                <a:sym typeface="Consolas"/>
              </a:rPr>
              <a:t>bmonth</a:t>
            </a:r>
            <a:r>
              <a:rPr lang="en-US" sz="1000" dirty="0">
                <a:latin typeface="Consolas"/>
                <a:ea typeface="Consolas"/>
                <a:cs typeface="Consolas"/>
                <a:sym typeface="Consolas"/>
              </a:rPr>
              <a:t>)</a:t>
            </a:r>
          </a:p>
          <a:p>
            <a:pPr marL="0" lvl="0" indent="0">
              <a:buNone/>
            </a:pPr>
            <a:r>
              <a:rPr lang="en-US" sz="1000" dirty="0">
                <a:latin typeface="Consolas"/>
                <a:ea typeface="Consolas"/>
                <a:cs typeface="Consolas"/>
                <a:sym typeface="Consolas"/>
              </a:rPr>
              <a:t>    print("---------------------------")</a:t>
            </a:r>
          </a:p>
          <a:p>
            <a:pPr marL="0" lvl="0" indent="0">
              <a:buNone/>
            </a:pPr>
            <a:r>
              <a:rPr lang="en-US" sz="1000" dirty="0">
                <a:latin typeface="Consolas"/>
                <a:ea typeface="Consolas"/>
                <a:cs typeface="Consolas"/>
                <a:sym typeface="Consolas"/>
              </a:rPr>
              <a:t>    print("YOUR AGE IN MONTHS :",mage)</a:t>
            </a:r>
          </a:p>
          <a:p>
            <a:pPr marL="0" lvl="0" indent="0">
              <a:buNone/>
            </a:pPr>
            <a:r>
              <a:rPr lang="en-US" sz="1000" dirty="0">
                <a:latin typeface="Consolas"/>
                <a:ea typeface="Consolas"/>
                <a:cs typeface="Consolas"/>
                <a:sym typeface="Consolas"/>
              </a:rPr>
              <a:t>    print("---------------------------")</a:t>
            </a:r>
          </a:p>
          <a:p>
            <a:pPr marL="0" lvl="0" indent="0">
              <a:buNone/>
            </a:pPr>
            <a:r>
              <a:rPr lang="en-US" sz="1000" dirty="0" err="1">
                <a:latin typeface="Consolas"/>
                <a:ea typeface="Consolas"/>
                <a:cs typeface="Consolas"/>
                <a:sym typeface="Consolas"/>
              </a:rPr>
              <a:t>monthage</a:t>
            </a:r>
            <a:r>
              <a:rPr lang="en-US" sz="1000" dirty="0">
                <a:latin typeface="Consolas"/>
                <a:ea typeface="Consolas"/>
                <a:cs typeface="Consolas"/>
                <a:sym typeface="Consolas"/>
              </a:rPr>
              <a:t>()</a:t>
            </a:r>
          </a:p>
          <a:p>
            <a:pPr marL="0" lvl="0" indent="0" algn="l" rtl="0">
              <a:spcBef>
                <a:spcPts val="0"/>
              </a:spcBef>
              <a:spcAft>
                <a:spcPts val="0"/>
              </a:spcAft>
              <a:buNone/>
            </a:pPr>
            <a:endParaRPr sz="1000" dirty="0">
              <a:latin typeface="Consolas"/>
              <a:ea typeface="Consolas"/>
              <a:cs typeface="Consolas"/>
              <a:sym typeface="Consolas"/>
            </a:endParaRPr>
          </a:p>
        </p:txBody>
      </p:sp>
      <p:sp>
        <p:nvSpPr>
          <p:cNvPr id="106" name="Google Shape;106;p17"/>
          <p:cNvSpPr txBox="1">
            <a:spLocks noGrp="1"/>
          </p:cNvSpPr>
          <p:nvPr>
            <p:ph type="body" idx="2"/>
          </p:nvPr>
        </p:nvSpPr>
        <p:spPr>
          <a:xfrm>
            <a:off x="315425" y="1286175"/>
            <a:ext cx="3706500" cy="21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to enter:</a:t>
            </a:r>
            <a:endParaRPr/>
          </a:p>
          <a:p>
            <a:pPr marL="457200" lvl="0" indent="-311150" algn="l" rtl="0">
              <a:spcBef>
                <a:spcPts val="0"/>
              </a:spcBef>
              <a:spcAft>
                <a:spcPts val="0"/>
              </a:spcAft>
              <a:buSzPts val="1300"/>
              <a:buAutoNum type="arabicPeriod"/>
            </a:pPr>
            <a:r>
              <a:rPr lang="en"/>
              <a:t>The current year</a:t>
            </a:r>
            <a:endParaRPr/>
          </a:p>
          <a:p>
            <a:pPr marL="457200" lvl="0" indent="-311150" algn="l" rtl="0">
              <a:spcBef>
                <a:spcPts val="0"/>
              </a:spcBef>
              <a:spcAft>
                <a:spcPts val="0"/>
              </a:spcAft>
              <a:buSzPts val="1300"/>
              <a:buAutoNum type="arabicPeriod"/>
            </a:pPr>
            <a:r>
              <a:rPr lang="en"/>
              <a:t>The number of the current month</a:t>
            </a:r>
            <a:endParaRPr/>
          </a:p>
          <a:p>
            <a:pPr marL="914400" lvl="1" indent="-298450" algn="l" rtl="0">
              <a:spcBef>
                <a:spcPts val="0"/>
              </a:spcBef>
              <a:spcAft>
                <a:spcPts val="0"/>
              </a:spcAft>
              <a:buSzPts val="1100"/>
              <a:buAutoNum type="alphaLcPeriod"/>
            </a:pPr>
            <a:r>
              <a:rPr lang="en"/>
              <a:t>e.g. August = 8, March = 3</a:t>
            </a:r>
            <a:endParaRPr/>
          </a:p>
          <a:p>
            <a:pPr marL="457200" lvl="0" indent="-311150" algn="l" rtl="0">
              <a:spcBef>
                <a:spcPts val="0"/>
              </a:spcBef>
              <a:spcAft>
                <a:spcPts val="0"/>
              </a:spcAft>
              <a:buSzPts val="1300"/>
              <a:buAutoNum type="arabicPeriod"/>
            </a:pPr>
            <a:r>
              <a:rPr lang="en"/>
              <a:t>Their birth year</a:t>
            </a:r>
            <a:endParaRPr/>
          </a:p>
          <a:p>
            <a:pPr marL="457200" lvl="0" indent="-311150" algn="l" rtl="0">
              <a:spcBef>
                <a:spcPts val="0"/>
              </a:spcBef>
              <a:spcAft>
                <a:spcPts val="0"/>
              </a:spcAft>
              <a:buSzPts val="1300"/>
              <a:buAutoNum type="arabicPeriod"/>
            </a:pPr>
            <a:r>
              <a:rPr lang="en"/>
              <a:t>The number of their birth month</a:t>
            </a:r>
            <a:endParaRPr/>
          </a:p>
          <a:p>
            <a:pPr marL="0" lvl="0" indent="0" algn="l" rtl="0">
              <a:spcBef>
                <a:spcPts val="1600"/>
              </a:spcBef>
              <a:spcAft>
                <a:spcPts val="1600"/>
              </a:spcAft>
              <a:buNone/>
            </a:pPr>
            <a:r>
              <a:rPr lang="en"/>
              <a:t>Calculate and print their age in months. Do not worry overmuch about precision to the day.</a:t>
            </a:r>
            <a:endParaRPr/>
          </a:p>
        </p:txBody>
      </p:sp>
      <p:sp>
        <p:nvSpPr>
          <p:cNvPr id="107" name="Google Shape;10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8" name="Google Shape;108;p17"/>
          <p:cNvSpPr txBox="1"/>
          <p:nvPr/>
        </p:nvSpPr>
        <p:spPr>
          <a:xfrm>
            <a:off x="452175" y="3576000"/>
            <a:ext cx="3419700" cy="11235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Current year: 2020</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Current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Birth year: 1980</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Birth month: 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age in months: 481</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4</a:t>
            </a:r>
            <a:endParaRPr/>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100" dirty="0" err="1">
                <a:latin typeface="Consolas"/>
                <a:ea typeface="Consolas"/>
                <a:cs typeface="Consolas"/>
                <a:sym typeface="Consolas"/>
              </a:rPr>
              <a:t>def</a:t>
            </a:r>
            <a:r>
              <a:rPr lang="en-US" sz="1100" dirty="0">
                <a:latin typeface="Consolas"/>
                <a:ea typeface="Consolas"/>
                <a:cs typeface="Consolas"/>
                <a:sym typeface="Consolas"/>
              </a:rPr>
              <a:t> </a:t>
            </a:r>
            <a:r>
              <a:rPr lang="en-US" sz="1100" dirty="0" err="1">
                <a:latin typeface="Consolas"/>
                <a:ea typeface="Consolas"/>
                <a:cs typeface="Consolas"/>
                <a:sym typeface="Consolas"/>
              </a:rPr>
              <a:t>namev</a:t>
            </a:r>
            <a:r>
              <a:rPr lang="en-US" sz="1100" dirty="0">
                <a:latin typeface="Consolas"/>
                <a:ea typeface="Consolas"/>
                <a:cs typeface="Consolas"/>
                <a:sym typeface="Consolas"/>
              </a:rPr>
              <a:t>(</a:t>
            </a:r>
            <a:r>
              <a:rPr lang="en-US" sz="1100" dirty="0" err="1">
                <a:latin typeface="Consolas"/>
                <a:ea typeface="Consolas"/>
                <a:cs typeface="Consolas"/>
                <a:sym typeface="Consolas"/>
              </a:rPr>
              <a:t>name,value</a:t>
            </a:r>
            <a:r>
              <a:rPr lang="en-US" sz="1100" dirty="0">
                <a:latin typeface="Consolas"/>
                <a:ea typeface="Consolas"/>
                <a:cs typeface="Consolas"/>
                <a:sym typeface="Consolas"/>
              </a:rPr>
              <a:t>):</a:t>
            </a:r>
          </a:p>
          <a:p>
            <a:pPr marL="0" lvl="0" indent="0">
              <a:spcAft>
                <a:spcPts val="1600"/>
              </a:spcAft>
              <a:buNone/>
            </a:pPr>
            <a:r>
              <a:rPr lang="en-US" sz="1100" dirty="0">
                <a:latin typeface="Consolas"/>
                <a:ea typeface="Consolas"/>
                <a:cs typeface="Consolas"/>
                <a:sym typeface="Consolas"/>
              </a:rPr>
              <a:t>    print(name,"=",value)</a:t>
            </a:r>
          </a:p>
          <a:p>
            <a:pPr marL="0" lvl="0" indent="0">
              <a:spcAft>
                <a:spcPts val="1600"/>
              </a:spcAft>
              <a:buNone/>
            </a:pPr>
            <a:endParaRPr lang="en-US" sz="1100" dirty="0">
              <a:latin typeface="Consolas"/>
              <a:ea typeface="Consolas"/>
              <a:cs typeface="Consolas"/>
              <a:sym typeface="Consolas"/>
            </a:endParaRPr>
          </a:p>
          <a:p>
            <a:pPr marL="0" lvl="0" indent="0">
              <a:spcAft>
                <a:spcPts val="1600"/>
              </a:spcAft>
              <a:buNone/>
            </a:pPr>
            <a:r>
              <a:rPr lang="en-US" sz="1100" dirty="0" err="1">
                <a:latin typeface="Consolas"/>
                <a:ea typeface="Consolas"/>
                <a:cs typeface="Consolas"/>
                <a:sym typeface="Consolas"/>
              </a:rPr>
              <a:t>def</a:t>
            </a:r>
            <a:r>
              <a:rPr lang="en-US" sz="1100" dirty="0">
                <a:latin typeface="Consolas"/>
                <a:ea typeface="Consolas"/>
                <a:cs typeface="Consolas"/>
                <a:sym typeface="Consolas"/>
              </a:rPr>
              <a:t> question():</a:t>
            </a:r>
          </a:p>
          <a:p>
            <a:pPr marL="0" lvl="0" indent="0">
              <a:spcAft>
                <a:spcPts val="1600"/>
              </a:spcAft>
              <a:buNone/>
            </a:pPr>
            <a:r>
              <a:rPr lang="en-US" sz="1100" dirty="0">
                <a:latin typeface="Consolas"/>
                <a:ea typeface="Consolas"/>
                <a:cs typeface="Consolas"/>
                <a:sym typeface="Consolas"/>
              </a:rPr>
              <a:t>    qn1=input("WHAT'S YOUR NAME:")</a:t>
            </a:r>
          </a:p>
          <a:p>
            <a:pPr marL="0" lvl="0" indent="0">
              <a:spcAft>
                <a:spcPts val="1600"/>
              </a:spcAft>
              <a:buNone/>
            </a:pPr>
            <a:r>
              <a:rPr lang="en-US" sz="1100" dirty="0">
                <a:latin typeface="Consolas"/>
                <a:ea typeface="Consolas"/>
                <a:cs typeface="Consolas"/>
                <a:sym typeface="Consolas"/>
              </a:rPr>
              <a:t>    qn2=input("WHAT'S YOUR MAJOR:")</a:t>
            </a:r>
          </a:p>
          <a:p>
            <a:pPr marL="0" lvl="0" indent="0">
              <a:spcAft>
                <a:spcPts val="1600"/>
              </a:spcAft>
              <a:buNone/>
            </a:pPr>
            <a:r>
              <a:rPr lang="en-US" sz="1100" dirty="0">
                <a:latin typeface="Consolas"/>
                <a:ea typeface="Consolas"/>
                <a:cs typeface="Consolas"/>
                <a:sym typeface="Consolas"/>
              </a:rPr>
              <a:t>    qn3=input("DO YOU LIKE PYTHON:")</a:t>
            </a:r>
          </a:p>
          <a:p>
            <a:pPr marL="0" lvl="0" indent="0">
              <a:spcAft>
                <a:spcPts val="1600"/>
              </a:spcAft>
              <a:buNone/>
            </a:pPr>
            <a:r>
              <a:rPr lang="en-US" sz="1100" dirty="0">
                <a:latin typeface="Consolas"/>
                <a:ea typeface="Consolas"/>
                <a:cs typeface="Consolas"/>
                <a:sym typeface="Consolas"/>
              </a:rPr>
              <a:t>    print(</a:t>
            </a:r>
            <a:r>
              <a:rPr lang="en-US" sz="1100" dirty="0" err="1">
                <a:latin typeface="Consolas"/>
                <a:ea typeface="Consolas"/>
                <a:cs typeface="Consolas"/>
                <a:sym typeface="Consolas"/>
              </a:rPr>
              <a:t>namev</a:t>
            </a:r>
            <a:r>
              <a:rPr lang="en-US" sz="1100" dirty="0">
                <a:latin typeface="Consolas"/>
                <a:ea typeface="Consolas"/>
                <a:cs typeface="Consolas"/>
                <a:sym typeface="Consolas"/>
              </a:rPr>
              <a:t>("YOUR NAME IS:",qn1))</a:t>
            </a:r>
          </a:p>
          <a:p>
            <a:pPr marL="0" lvl="0" indent="0">
              <a:spcAft>
                <a:spcPts val="1600"/>
              </a:spcAft>
              <a:buNone/>
            </a:pPr>
            <a:r>
              <a:rPr lang="en-US" sz="1100" dirty="0">
                <a:latin typeface="Consolas"/>
                <a:ea typeface="Consolas"/>
                <a:cs typeface="Consolas"/>
                <a:sym typeface="Consolas"/>
              </a:rPr>
              <a:t>    print(</a:t>
            </a:r>
            <a:r>
              <a:rPr lang="en-US" sz="1100" dirty="0" err="1">
                <a:latin typeface="Consolas"/>
                <a:ea typeface="Consolas"/>
                <a:cs typeface="Consolas"/>
                <a:sym typeface="Consolas"/>
              </a:rPr>
              <a:t>namev</a:t>
            </a:r>
            <a:r>
              <a:rPr lang="en-US" sz="1100" dirty="0">
                <a:latin typeface="Consolas"/>
                <a:ea typeface="Consolas"/>
                <a:cs typeface="Consolas"/>
                <a:sym typeface="Consolas"/>
              </a:rPr>
              <a:t>("YOUR MAJOR IS:",qn2))</a:t>
            </a:r>
          </a:p>
          <a:p>
            <a:pPr marL="0" lvl="0" indent="0">
              <a:spcAft>
                <a:spcPts val="1600"/>
              </a:spcAft>
              <a:buNone/>
            </a:pPr>
            <a:r>
              <a:rPr lang="en-US" sz="1100" dirty="0">
                <a:latin typeface="Consolas"/>
                <a:ea typeface="Consolas"/>
                <a:cs typeface="Consolas"/>
                <a:sym typeface="Consolas"/>
              </a:rPr>
              <a:t>    print(</a:t>
            </a:r>
            <a:r>
              <a:rPr lang="en-US" sz="1100" dirty="0" err="1">
                <a:latin typeface="Consolas"/>
                <a:ea typeface="Consolas"/>
                <a:cs typeface="Consolas"/>
                <a:sym typeface="Consolas"/>
              </a:rPr>
              <a:t>namev</a:t>
            </a:r>
            <a:r>
              <a:rPr lang="en-US" sz="1100" dirty="0">
                <a:latin typeface="Consolas"/>
                <a:ea typeface="Consolas"/>
                <a:cs typeface="Consolas"/>
                <a:sym typeface="Consolas"/>
              </a:rPr>
              <a:t>("LIKES PYTHON:",qn3))</a:t>
            </a:r>
          </a:p>
          <a:p>
            <a:pPr marL="0" lvl="0" indent="0">
              <a:spcAft>
                <a:spcPts val="1600"/>
              </a:spcAft>
              <a:buNone/>
            </a:pPr>
            <a:r>
              <a:rPr lang="en-US" sz="1100" dirty="0">
                <a:latin typeface="Consolas"/>
                <a:ea typeface="Consolas"/>
                <a:cs typeface="Consolas"/>
                <a:sym typeface="Consolas"/>
              </a:rPr>
              <a:t>question()</a:t>
            </a:r>
          </a:p>
          <a:p>
            <a:pPr marL="0" lvl="0" indent="0">
              <a:spcAft>
                <a:spcPts val="1600"/>
              </a:spcAft>
              <a:buNone/>
            </a:pPr>
            <a:endParaRPr lang="en-US" sz="8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5</a:t>
            </a:r>
            <a:endParaRPr/>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sz="1000" dirty="0" err="1">
                <a:latin typeface="Consolas"/>
                <a:ea typeface="Consolas"/>
                <a:cs typeface="Consolas"/>
                <a:sym typeface="Consolas"/>
              </a:rPr>
              <a:t>def</a:t>
            </a:r>
            <a:r>
              <a:rPr lang="en-US" sz="1000" dirty="0">
                <a:latin typeface="Consolas"/>
                <a:ea typeface="Consolas"/>
                <a:cs typeface="Consolas"/>
                <a:sym typeface="Consolas"/>
              </a:rPr>
              <a:t> year():</a:t>
            </a:r>
          </a:p>
          <a:p>
            <a:pPr marL="0" lvl="0" indent="0">
              <a:buNone/>
            </a:pPr>
            <a:r>
              <a:rPr lang="en-US" sz="1000" dirty="0">
                <a:latin typeface="Consolas"/>
                <a:ea typeface="Consolas"/>
                <a:cs typeface="Consolas"/>
                <a:sym typeface="Consolas"/>
              </a:rPr>
              <a:t>    month=</a:t>
            </a:r>
            <a:r>
              <a:rPr lang="en-US" sz="1000" dirty="0" err="1">
                <a:latin typeface="Consolas"/>
                <a:ea typeface="Consolas"/>
                <a:cs typeface="Consolas"/>
                <a:sym typeface="Consolas"/>
              </a:rPr>
              <a:t>int</a:t>
            </a:r>
            <a:r>
              <a:rPr lang="en-US" sz="1000" dirty="0">
                <a:latin typeface="Consolas"/>
                <a:ea typeface="Consolas"/>
                <a:cs typeface="Consolas"/>
                <a:sym typeface="Consolas"/>
              </a:rPr>
              <a:t>(input("ENTER THE MONTH NUMBER"))</a:t>
            </a:r>
          </a:p>
          <a:p>
            <a:pPr marL="0" lvl="0" indent="0">
              <a:buNone/>
            </a:pPr>
            <a:r>
              <a:rPr lang="en-US" sz="1000" dirty="0">
                <a:latin typeface="Consolas"/>
                <a:ea typeface="Consolas"/>
                <a:cs typeface="Consolas"/>
                <a:sym typeface="Consolas"/>
              </a:rPr>
              <a:t>    day=</a:t>
            </a:r>
            <a:r>
              <a:rPr lang="en-US" sz="1000" dirty="0" err="1">
                <a:latin typeface="Consolas"/>
                <a:ea typeface="Consolas"/>
                <a:cs typeface="Consolas"/>
                <a:sym typeface="Consolas"/>
              </a:rPr>
              <a:t>int</a:t>
            </a:r>
            <a:r>
              <a:rPr lang="en-US" sz="1000" dirty="0">
                <a:latin typeface="Consolas"/>
                <a:ea typeface="Consolas"/>
                <a:cs typeface="Consolas"/>
                <a:sym typeface="Consolas"/>
              </a:rPr>
              <a:t>(input("ENTER THE NUMBER OF THE DAY:"))</a:t>
            </a:r>
          </a:p>
          <a:p>
            <a:pPr marL="0" lvl="0" indent="0">
              <a:buNone/>
            </a:pPr>
            <a:r>
              <a:rPr lang="en-US" sz="1000" dirty="0">
                <a:latin typeface="Consolas"/>
                <a:ea typeface="Consolas"/>
                <a:cs typeface="Consolas"/>
                <a:sym typeface="Consolas"/>
              </a:rPr>
              <a:t>    </a:t>
            </a:r>
            <a:r>
              <a:rPr lang="en-US" sz="1000" dirty="0" err="1">
                <a:latin typeface="Consolas"/>
                <a:ea typeface="Consolas"/>
                <a:cs typeface="Consolas"/>
                <a:sym typeface="Consolas"/>
              </a:rPr>
              <a:t>daysy</a:t>
            </a:r>
            <a:r>
              <a:rPr lang="en-US" sz="1000" dirty="0">
                <a:latin typeface="Consolas"/>
                <a:ea typeface="Consolas"/>
                <a:cs typeface="Consolas"/>
                <a:sym typeface="Consolas"/>
              </a:rPr>
              <a:t>=(month*30.4) -(30.4-day)</a:t>
            </a:r>
          </a:p>
          <a:p>
            <a:pPr marL="0" lvl="0" indent="0">
              <a:buNone/>
            </a:pPr>
            <a:r>
              <a:rPr lang="en-US" sz="1000" dirty="0">
                <a:latin typeface="Consolas"/>
                <a:ea typeface="Consolas"/>
                <a:cs typeface="Consolas"/>
                <a:sym typeface="Consolas"/>
              </a:rPr>
              <a:t>    print("THE APPROX. DAYS OF THE YEAR:",</a:t>
            </a:r>
            <a:r>
              <a:rPr lang="en-US" sz="1000" dirty="0" err="1">
                <a:latin typeface="Consolas"/>
                <a:ea typeface="Consolas"/>
                <a:cs typeface="Consolas"/>
                <a:sym typeface="Consolas"/>
              </a:rPr>
              <a:t>daysy</a:t>
            </a:r>
            <a:r>
              <a:rPr lang="en-US" sz="1000" dirty="0">
                <a:latin typeface="Consolas"/>
                <a:ea typeface="Consolas"/>
                <a:cs typeface="Consolas"/>
                <a:sym typeface="Consolas"/>
              </a:rPr>
              <a:t>)</a:t>
            </a:r>
          </a:p>
          <a:p>
            <a:pPr marL="0" lvl="0" indent="0">
              <a:buNone/>
            </a:pPr>
            <a:r>
              <a:rPr lang="en-US" sz="1000" dirty="0">
                <a:latin typeface="Consolas"/>
                <a:ea typeface="Consolas"/>
                <a:cs typeface="Consolas"/>
                <a:sym typeface="Consolas"/>
              </a:rPr>
              <a:t>year</a:t>
            </a:r>
            <a:r>
              <a:rPr lang="en-US" sz="1000" dirty="0" smtClean="0">
                <a:latin typeface="Consolas"/>
                <a:ea typeface="Consolas"/>
                <a:cs typeface="Consolas"/>
                <a:sym typeface="Consolas"/>
              </a:rPr>
              <a:t>()</a:t>
            </a:r>
          </a:p>
          <a:p>
            <a:pPr marL="0" lvl="0" indent="0">
              <a:buNone/>
            </a:pPr>
            <a:endParaRPr lang="en-US" sz="1000" dirty="0">
              <a:latin typeface="Consolas"/>
              <a:ea typeface="Consolas"/>
              <a:cs typeface="Consolas"/>
              <a:sym typeface="Consolas"/>
            </a:endParaRPr>
          </a:p>
          <a:p>
            <a:pPr marL="0" lvl="0" indent="0">
              <a:buNone/>
            </a:pPr>
            <a:r>
              <a:rPr lang="en-US" sz="1000" dirty="0" smtClean="0">
                <a:latin typeface="Consolas"/>
                <a:ea typeface="Consolas"/>
                <a:cs typeface="Consolas"/>
                <a:sym typeface="Consolas"/>
              </a:rPr>
              <a:t>MAIN FUMCYION STARTS FROM NEXT SLIDE</a:t>
            </a:r>
            <a:endParaRPr lang="en-US" sz="1000" dirty="0" smtClean="0">
              <a:latin typeface="Consolas"/>
              <a:ea typeface="Consolas"/>
              <a:cs typeface="Consolas"/>
              <a:sym typeface="Consolas"/>
            </a:endParaRPr>
          </a:p>
          <a:p>
            <a:pPr marL="0" lvl="0" indent="0">
              <a:buNone/>
            </a:pPr>
            <a:endParaRPr lang="en-US"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Write a function that prompts the user for the month number (e.g. August = 8) and day of the month and then prints the approximate day of the year (assuming an average of 30.4 days per month).</a:t>
            </a:r>
            <a:endParaRPr dirty="0"/>
          </a:p>
          <a:p>
            <a:pPr marL="0" lvl="0" indent="0" algn="l" rtl="0">
              <a:spcBef>
                <a:spcPts val="1600"/>
              </a:spcBef>
              <a:spcAft>
                <a:spcPts val="1600"/>
              </a:spcAft>
              <a:buNone/>
            </a:pPr>
            <a:r>
              <a:rPr lang="en" dirty="0"/>
              <a:t>Imagine that you implemented your answer to this and the previous two questions in the same program, write a </a:t>
            </a:r>
            <a:r>
              <a:rPr lang="en" dirty="0">
                <a:latin typeface="Consolas"/>
                <a:ea typeface="Consolas"/>
                <a:cs typeface="Consolas"/>
                <a:sym typeface="Consolas"/>
              </a:rPr>
              <a:t>main</a:t>
            </a:r>
            <a:r>
              <a:rPr lang="en" dirty="0"/>
              <a:t> function that calls all three.</a:t>
            </a:r>
            <a:endParaRPr dirty="0"/>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3" name="Text Placeholder 2"/>
          <p:cNvSpPr>
            <a:spLocks noGrp="1"/>
          </p:cNvSpPr>
          <p:nvPr>
            <p:ph type="body" idx="1"/>
          </p:nvPr>
        </p:nvSpPr>
        <p:spPr/>
        <p:txBody>
          <a:bodyPr/>
          <a:lstStyle/>
          <a:p>
            <a:pPr marL="146050" indent="0">
              <a:buNone/>
            </a:pPr>
            <a:r>
              <a:rPr lang="en-US" sz="1100" dirty="0" err="1"/>
              <a:t>def</a:t>
            </a:r>
            <a:r>
              <a:rPr lang="en-US" sz="1100" dirty="0"/>
              <a:t> </a:t>
            </a:r>
            <a:r>
              <a:rPr lang="en-US" sz="1100" dirty="0" err="1"/>
              <a:t>monthage</a:t>
            </a:r>
            <a:r>
              <a:rPr lang="en-US" sz="1100" dirty="0"/>
              <a:t>():</a:t>
            </a:r>
          </a:p>
          <a:p>
            <a:pPr marL="146050" indent="0">
              <a:buNone/>
            </a:pPr>
            <a:r>
              <a:rPr lang="en-US" sz="1100" dirty="0"/>
              <a:t>    </a:t>
            </a:r>
            <a:r>
              <a:rPr lang="en-US" sz="1100" dirty="0" err="1"/>
              <a:t>cyear</a:t>
            </a:r>
            <a:r>
              <a:rPr lang="en-US" sz="1100" dirty="0"/>
              <a:t>=</a:t>
            </a:r>
            <a:r>
              <a:rPr lang="en-US" sz="1100" dirty="0" err="1"/>
              <a:t>int</a:t>
            </a:r>
            <a:r>
              <a:rPr lang="en-US" sz="1100" dirty="0"/>
              <a:t>(input("ENTER THE CURRENT YEAR:"))</a:t>
            </a:r>
          </a:p>
          <a:p>
            <a:pPr marL="146050" indent="0">
              <a:buNone/>
            </a:pPr>
            <a:r>
              <a:rPr lang="en-US" sz="1100" dirty="0"/>
              <a:t>    print()</a:t>
            </a:r>
          </a:p>
          <a:p>
            <a:pPr marL="146050" indent="0">
              <a:buNone/>
            </a:pPr>
            <a:r>
              <a:rPr lang="en-US" sz="1100" dirty="0"/>
              <a:t>    </a:t>
            </a:r>
            <a:r>
              <a:rPr lang="en-US" sz="1100" dirty="0" err="1"/>
              <a:t>cmonth</a:t>
            </a:r>
            <a:r>
              <a:rPr lang="en-US" sz="1100" dirty="0"/>
              <a:t>=</a:t>
            </a:r>
            <a:r>
              <a:rPr lang="en-US" sz="1100" dirty="0" err="1"/>
              <a:t>int</a:t>
            </a:r>
            <a:r>
              <a:rPr lang="en-US" sz="1100" dirty="0"/>
              <a:t>(input("ENTER THE CURRENT MONTH:"))</a:t>
            </a:r>
          </a:p>
          <a:p>
            <a:pPr marL="146050" indent="0">
              <a:buNone/>
            </a:pPr>
            <a:r>
              <a:rPr lang="en-US" sz="1100" dirty="0"/>
              <a:t>    print()</a:t>
            </a:r>
          </a:p>
          <a:p>
            <a:pPr marL="146050" indent="0">
              <a:buNone/>
            </a:pPr>
            <a:r>
              <a:rPr lang="en-US" sz="1100" dirty="0"/>
              <a:t>    </a:t>
            </a:r>
            <a:r>
              <a:rPr lang="en-US" sz="1100" dirty="0" err="1"/>
              <a:t>byear</a:t>
            </a:r>
            <a:r>
              <a:rPr lang="en-US" sz="1100" dirty="0"/>
              <a:t>=</a:t>
            </a:r>
            <a:r>
              <a:rPr lang="en-US" sz="1100" dirty="0" err="1"/>
              <a:t>int</a:t>
            </a:r>
            <a:r>
              <a:rPr lang="en-US" sz="1100" dirty="0"/>
              <a:t>(input("ENTER THE YEAR OF YOUR BIRTH:"))</a:t>
            </a:r>
          </a:p>
          <a:p>
            <a:pPr marL="146050" indent="0">
              <a:buNone/>
            </a:pPr>
            <a:r>
              <a:rPr lang="en-US" sz="1100" dirty="0"/>
              <a:t>    print()</a:t>
            </a:r>
          </a:p>
          <a:p>
            <a:pPr marL="146050" indent="0">
              <a:buNone/>
            </a:pPr>
            <a:r>
              <a:rPr lang="en-US" sz="1100" dirty="0"/>
              <a:t>    </a:t>
            </a:r>
            <a:r>
              <a:rPr lang="en-US" sz="1100" dirty="0" err="1"/>
              <a:t>bmonth</a:t>
            </a:r>
            <a:r>
              <a:rPr lang="en-US" sz="1100" dirty="0"/>
              <a:t>=</a:t>
            </a:r>
            <a:r>
              <a:rPr lang="en-US" sz="1100" dirty="0" err="1"/>
              <a:t>int</a:t>
            </a:r>
            <a:r>
              <a:rPr lang="en-US" sz="1100" dirty="0"/>
              <a:t>(input("ENTER THE NUMBER OF YOUR BIRTH MONTH:"))</a:t>
            </a:r>
          </a:p>
          <a:p>
            <a:pPr marL="146050" indent="0">
              <a:buNone/>
            </a:pPr>
            <a:r>
              <a:rPr lang="en-US" sz="1100" dirty="0"/>
              <a:t>    print()</a:t>
            </a:r>
          </a:p>
          <a:p>
            <a:pPr marL="146050" indent="0">
              <a:buNone/>
            </a:pPr>
            <a:r>
              <a:rPr lang="en-US" sz="1100" dirty="0"/>
              <a:t>    mage=(</a:t>
            </a:r>
            <a:r>
              <a:rPr lang="en-US" sz="1100" dirty="0" err="1"/>
              <a:t>cyear-byear</a:t>
            </a:r>
            <a:r>
              <a:rPr lang="en-US" sz="1100" dirty="0"/>
              <a:t>)*12 + (</a:t>
            </a:r>
            <a:r>
              <a:rPr lang="en-US" sz="1100" dirty="0" err="1"/>
              <a:t>cmonth</a:t>
            </a:r>
            <a:r>
              <a:rPr lang="en-US" sz="1100" dirty="0"/>
              <a:t> - </a:t>
            </a:r>
            <a:r>
              <a:rPr lang="en-US" sz="1100" dirty="0" err="1"/>
              <a:t>bmonth</a:t>
            </a:r>
            <a:r>
              <a:rPr lang="en-US" sz="1100" dirty="0"/>
              <a:t>)</a:t>
            </a:r>
          </a:p>
          <a:p>
            <a:pPr marL="146050" indent="0">
              <a:buNone/>
            </a:pPr>
            <a:r>
              <a:rPr lang="en-US" sz="1100" dirty="0"/>
              <a:t>    print("---------------------------")</a:t>
            </a:r>
          </a:p>
          <a:p>
            <a:pPr marL="146050" indent="0">
              <a:buNone/>
            </a:pPr>
            <a:r>
              <a:rPr lang="en-US" sz="1100" dirty="0"/>
              <a:t>    print("YOUR AGE IN MONTHS :",mage)</a:t>
            </a:r>
          </a:p>
          <a:p>
            <a:pPr marL="146050" indent="0">
              <a:buNone/>
            </a:pPr>
            <a:r>
              <a:rPr lang="en-US" sz="1100" dirty="0"/>
              <a:t>    print("---------------------------")</a:t>
            </a:r>
          </a:p>
          <a:p>
            <a:pPr marL="146050" indent="0">
              <a:buNone/>
            </a:pPr>
            <a:r>
              <a:rPr lang="en-US" sz="1100" dirty="0"/>
              <a:t>    main()</a:t>
            </a:r>
          </a:p>
          <a:p>
            <a:pPr marL="146050" indent="0">
              <a:buNone/>
            </a:pPr>
            <a:endParaRPr lang="en-US" sz="1100" dirty="0"/>
          </a:p>
          <a:p>
            <a:pPr marL="146050" indent="0">
              <a:buNone/>
            </a:pPr>
            <a:endParaRPr lang="en-US" sz="1100" dirty="0"/>
          </a:p>
          <a:p>
            <a:pPr marL="146050" indent="0">
              <a:buNone/>
            </a:pPr>
            <a:r>
              <a:rPr lang="en-US" sz="1100" dirty="0" err="1"/>
              <a:t>def</a:t>
            </a:r>
            <a:r>
              <a:rPr lang="en-US" sz="1100" dirty="0"/>
              <a:t> </a:t>
            </a:r>
            <a:r>
              <a:rPr lang="en-US" sz="1100" dirty="0" err="1"/>
              <a:t>namev</a:t>
            </a:r>
            <a:r>
              <a:rPr lang="en-US" sz="1100" dirty="0"/>
              <a:t>(</a:t>
            </a:r>
            <a:r>
              <a:rPr lang="en-US" sz="1100" dirty="0" err="1"/>
              <a:t>name,value</a:t>
            </a:r>
            <a:r>
              <a:rPr lang="en-US" sz="1100" dirty="0"/>
              <a:t>):</a:t>
            </a:r>
          </a:p>
          <a:p>
            <a:pPr marL="146050" indent="0">
              <a:buNone/>
            </a:pPr>
            <a:r>
              <a:rPr lang="en-US" sz="1100" dirty="0"/>
              <a:t>    print(name,"=",value)</a:t>
            </a:r>
          </a:p>
          <a:p>
            <a:pPr marL="146050" indent="0">
              <a:buNone/>
            </a:pPr>
            <a:endParaRPr lang="en-US"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Text Placeholder 4"/>
          <p:cNvSpPr>
            <a:spLocks noGrp="1"/>
          </p:cNvSpPr>
          <p:nvPr>
            <p:ph type="body" idx="2"/>
          </p:nvPr>
        </p:nvSpPr>
        <p:spPr/>
        <p:txBody>
          <a:bodyPr/>
          <a:lstStyle/>
          <a:p>
            <a:endParaRPr lang="en-US"/>
          </a:p>
        </p:txBody>
      </p:sp>
      <p:sp>
        <p:nvSpPr>
          <p:cNvPr id="6" name="Text Placeholder 5"/>
          <p:cNvSpPr>
            <a:spLocks noGrp="1"/>
          </p:cNvSpPr>
          <p:nvPr>
            <p:ph type="body" idx="3"/>
          </p:nvPr>
        </p:nvSpPr>
        <p:spPr/>
        <p:txBody>
          <a:bodyPr/>
          <a:lstStyle/>
          <a:p>
            <a:endParaRPr lang="en-US"/>
          </a:p>
        </p:txBody>
      </p:sp>
    </p:spTree>
    <p:extLst>
      <p:ext uri="{BB962C8B-B14F-4D97-AF65-F5344CB8AC3E}">
        <p14:creationId xmlns:p14="http://schemas.microsoft.com/office/powerpoint/2010/main" val="326733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3" name="Text Placeholder 2"/>
          <p:cNvSpPr>
            <a:spLocks noGrp="1"/>
          </p:cNvSpPr>
          <p:nvPr>
            <p:ph type="body" idx="1"/>
          </p:nvPr>
        </p:nvSpPr>
        <p:spPr/>
        <p:txBody>
          <a:bodyPr/>
          <a:lstStyle/>
          <a:p>
            <a:endParaRPr lang="en-US" sz="1100" dirty="0"/>
          </a:p>
          <a:p>
            <a:r>
              <a:rPr lang="en-US" sz="1100" dirty="0" err="1"/>
              <a:t>def</a:t>
            </a:r>
            <a:r>
              <a:rPr lang="en-US" sz="1100" dirty="0"/>
              <a:t> question():</a:t>
            </a:r>
          </a:p>
          <a:p>
            <a:r>
              <a:rPr lang="en-US" sz="1100" dirty="0"/>
              <a:t>    qn1=input("WHAT'S YOUR NAME:")</a:t>
            </a:r>
          </a:p>
          <a:p>
            <a:r>
              <a:rPr lang="en-US" sz="1100" dirty="0"/>
              <a:t>    qn2=input("WHAT'S YOUR MAJOR:")</a:t>
            </a:r>
          </a:p>
          <a:p>
            <a:r>
              <a:rPr lang="en-US" sz="1100" dirty="0"/>
              <a:t>    qn3=input("DO YOU LIKE PYTHON:")</a:t>
            </a:r>
          </a:p>
          <a:p>
            <a:r>
              <a:rPr lang="en-US" sz="1100" dirty="0"/>
              <a:t>    print(</a:t>
            </a:r>
            <a:r>
              <a:rPr lang="en-US" sz="1100" dirty="0" err="1"/>
              <a:t>namev</a:t>
            </a:r>
            <a:r>
              <a:rPr lang="en-US" sz="1100" dirty="0"/>
              <a:t>("YOUR NAME IS:",qn1))</a:t>
            </a:r>
          </a:p>
          <a:p>
            <a:r>
              <a:rPr lang="en-US" sz="1100" dirty="0"/>
              <a:t>    print(</a:t>
            </a:r>
            <a:r>
              <a:rPr lang="en-US" sz="1100" dirty="0" err="1"/>
              <a:t>namev</a:t>
            </a:r>
            <a:r>
              <a:rPr lang="en-US" sz="1100" dirty="0"/>
              <a:t>("YOUR MAJOR IS:",qn2))</a:t>
            </a:r>
          </a:p>
          <a:p>
            <a:r>
              <a:rPr lang="en-US" sz="1100" dirty="0"/>
              <a:t>    print(</a:t>
            </a:r>
            <a:r>
              <a:rPr lang="en-US" sz="1100" dirty="0" err="1"/>
              <a:t>namev</a:t>
            </a:r>
            <a:r>
              <a:rPr lang="en-US" sz="1100" dirty="0"/>
              <a:t>("LIKES PYTHON:",qn3))</a:t>
            </a:r>
          </a:p>
          <a:p>
            <a:r>
              <a:rPr lang="en-US" sz="1100" dirty="0"/>
              <a:t>    main()</a:t>
            </a:r>
          </a:p>
          <a:p>
            <a:endParaRPr lang="en-US" sz="1100" dirty="0"/>
          </a:p>
          <a:p>
            <a:endParaRPr lang="en-US" sz="1100" dirty="0"/>
          </a:p>
          <a:p>
            <a:endParaRPr lang="en-US" sz="1100" dirty="0"/>
          </a:p>
          <a:p>
            <a:r>
              <a:rPr lang="en-US" sz="1100" dirty="0" err="1"/>
              <a:t>def</a:t>
            </a:r>
            <a:r>
              <a:rPr lang="en-US" sz="1100" dirty="0"/>
              <a:t> year():</a:t>
            </a:r>
          </a:p>
          <a:p>
            <a:r>
              <a:rPr lang="en-US" sz="1100" dirty="0"/>
              <a:t>    month=</a:t>
            </a:r>
            <a:r>
              <a:rPr lang="en-US" sz="1100" dirty="0" err="1"/>
              <a:t>int</a:t>
            </a:r>
            <a:r>
              <a:rPr lang="en-US" sz="1100" dirty="0"/>
              <a:t>(input("ENTER THE MONTH NUMBER"))</a:t>
            </a:r>
          </a:p>
          <a:p>
            <a:r>
              <a:rPr lang="en-US" sz="1100" dirty="0"/>
              <a:t>    day=</a:t>
            </a:r>
            <a:r>
              <a:rPr lang="en-US" sz="1100" dirty="0" err="1"/>
              <a:t>int</a:t>
            </a:r>
            <a:r>
              <a:rPr lang="en-US" sz="1100" dirty="0"/>
              <a:t>(input("ENTER THE NUMBER OF THE DAY:"))</a:t>
            </a:r>
          </a:p>
          <a:p>
            <a:r>
              <a:rPr lang="en-US" sz="1100" dirty="0"/>
              <a:t>    </a:t>
            </a:r>
            <a:r>
              <a:rPr lang="en-US" sz="1100" dirty="0" err="1"/>
              <a:t>daysy</a:t>
            </a:r>
            <a:r>
              <a:rPr lang="en-US" sz="1100" dirty="0"/>
              <a:t>=(month*30.4) -(30.4-day)</a:t>
            </a:r>
          </a:p>
          <a:p>
            <a:r>
              <a:rPr lang="en-US" sz="1100" dirty="0"/>
              <a:t>    print("THE APPROX. DAYS OF THE YEAR:",</a:t>
            </a:r>
            <a:r>
              <a:rPr lang="en-US" sz="1100" dirty="0" err="1"/>
              <a:t>daysy</a:t>
            </a:r>
            <a:r>
              <a:rPr lang="en-US" sz="1100" dirty="0"/>
              <a:t>)</a:t>
            </a:r>
          </a:p>
          <a:p>
            <a:r>
              <a:rPr lang="en-US" sz="1100" dirty="0"/>
              <a:t>    main()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Text Placeholder 4"/>
          <p:cNvSpPr>
            <a:spLocks noGrp="1"/>
          </p:cNvSpPr>
          <p:nvPr>
            <p:ph type="body" idx="2"/>
          </p:nvPr>
        </p:nvSpPr>
        <p:spPr/>
        <p:txBody>
          <a:bodyPr/>
          <a:lstStyle/>
          <a:p>
            <a:endParaRPr lang="en-US"/>
          </a:p>
        </p:txBody>
      </p:sp>
      <p:sp>
        <p:nvSpPr>
          <p:cNvPr id="6" name="Text Placeholder 5"/>
          <p:cNvSpPr>
            <a:spLocks noGrp="1"/>
          </p:cNvSpPr>
          <p:nvPr>
            <p:ph type="body" idx="3"/>
          </p:nvPr>
        </p:nvSpPr>
        <p:spPr/>
        <p:txBody>
          <a:bodyPr/>
          <a:lstStyle/>
          <a:p>
            <a:endParaRPr lang="en-US"/>
          </a:p>
        </p:txBody>
      </p:sp>
    </p:spTree>
    <p:extLst>
      <p:ext uri="{BB962C8B-B14F-4D97-AF65-F5344CB8AC3E}">
        <p14:creationId xmlns:p14="http://schemas.microsoft.com/office/powerpoint/2010/main" val="2170894588"/>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1293</Words>
  <Application>Microsoft Office PowerPoint</Application>
  <PresentationFormat>On-screen Show (16:9)</PresentationFormat>
  <Paragraphs>202</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Arial</vt:lpstr>
      <vt:lpstr>Consolas</vt:lpstr>
      <vt:lpstr>Merriweather</vt:lpstr>
      <vt:lpstr>Paradigm</vt:lpstr>
      <vt:lpstr>Problem Solving Session</vt:lpstr>
      <vt:lpstr>Problem Solving Team Members</vt:lpstr>
      <vt:lpstr>Problem Solving 1</vt:lpstr>
      <vt:lpstr>Problem Solving 2</vt:lpstr>
      <vt:lpstr>Problem Solving 3</vt:lpstr>
      <vt:lpstr>Problem Solving 4</vt:lpstr>
      <vt:lpstr>Problem Solving 5</vt:lpstr>
      <vt:lpstr>Main function</vt:lpstr>
      <vt:lpstr>Main function</vt:lpstr>
      <vt:lpstr>Main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user</dc:creator>
  <cp:lastModifiedBy>user</cp:lastModifiedBy>
  <cp:revision>6</cp:revision>
  <dcterms:modified xsi:type="dcterms:W3CDTF">2021-09-17T10:56:38Z</dcterms:modified>
</cp:coreProperties>
</file>