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onsolas" panose="020B0609020204030204" pitchFamily="49" charset="0"/>
      <p:regular r:id="rId9"/>
      <p:bold r:id="rId10"/>
      <p:italic r:id="rId11"/>
      <p:boldItalic r:id="rId12"/>
    </p:embeddedFont>
    <p:embeddedFont>
      <p:font typeface="Merriweather" panose="020B0604020202020204" charset="0"/>
      <p:regular r:id="rId13"/>
      <p:bold r:id="rId14"/>
      <p:italic r:id="rId15"/>
      <p:boldItalic r:id="rId16"/>
    </p:embeddedFon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663504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9809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506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723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b6744271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b674427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51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227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681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remainder of today’s class will comprise the </a:t>
            </a:r>
            <a:r>
              <a:rPr lang="en" b="1" i="1">
                <a:solidFill>
                  <a:srgbClr val="FF0000"/>
                </a:solidFill>
              </a:rPr>
              <a:t>problem solving session</a:t>
            </a:r>
            <a:r>
              <a:rPr lang="en"/>
              <a:t> (</a:t>
            </a:r>
            <a:r>
              <a:rPr lang="en" b="1" i="1">
                <a:solidFill>
                  <a:srgbClr val="FF0000"/>
                </a:solidFill>
              </a:rPr>
              <a:t>PSS</a:t>
            </a:r>
            <a:r>
              <a:rPr lang="en"/>
              <a:t>).</a:t>
            </a:r>
            <a:endParaRPr/>
          </a:p>
          <a:p>
            <a:pPr marL="457200" lvl="0" indent="-311150" algn="l" rtl="0">
              <a:spcBef>
                <a:spcPts val="0"/>
              </a:spcBef>
              <a:spcAft>
                <a:spcPts val="0"/>
              </a:spcAft>
              <a:buSzPts val="1300"/>
              <a:buChar char="●"/>
            </a:pPr>
            <a:r>
              <a:rPr lang="en"/>
              <a:t>Your instructor will divide you into </a:t>
            </a:r>
            <a:r>
              <a:rPr lang="en" b="1" i="1">
                <a:solidFill>
                  <a:srgbClr val="FF0000"/>
                </a:solidFill>
              </a:rPr>
              <a:t>teams of 3 or 4 students</a:t>
            </a:r>
            <a:r>
              <a:rPr lang="en"/>
              <a:t>.</a:t>
            </a:r>
            <a:endParaRPr/>
          </a:p>
          <a:p>
            <a:pPr marL="457200" lvl="0" indent="-311150" algn="l" rtl="0">
              <a:spcBef>
                <a:spcPts val="0"/>
              </a:spcBef>
              <a:spcAft>
                <a:spcPts val="0"/>
              </a:spcAft>
              <a:buSzPts val="1300"/>
              <a:buChar char="●"/>
            </a:pPr>
            <a:r>
              <a:rPr lang="en"/>
              <a:t>Each team will </a:t>
            </a:r>
            <a:r>
              <a:rPr lang="en" b="1" i="1">
                <a:solidFill>
                  <a:srgbClr val="FF0000"/>
                </a:solidFill>
              </a:rPr>
              <a:t>work together</a:t>
            </a:r>
            <a:r>
              <a:rPr lang="en"/>
              <a:t> to solve the following problems over the course of </a:t>
            </a:r>
            <a:r>
              <a:rPr lang="en" b="1" i="1">
                <a:solidFill>
                  <a:srgbClr val="FF0000"/>
                </a:solidFill>
              </a:rPr>
              <a:t>20-30 minutes</a:t>
            </a:r>
            <a:r>
              <a:rPr lang="en"/>
              <a:t>.</a:t>
            </a:r>
            <a:endParaRPr/>
          </a:p>
          <a:p>
            <a:pPr marL="914400" lvl="1" indent="-298450" algn="l" rtl="0">
              <a:spcBef>
                <a:spcPts val="0"/>
              </a:spcBef>
              <a:spcAft>
                <a:spcPts val="0"/>
              </a:spcAft>
              <a:buSzPts val="1100"/>
              <a:buChar char="○"/>
            </a:pPr>
            <a:r>
              <a:rPr lang="en"/>
              <a:t>You may work on paper, a white board, or digitally as determined by your instructor.</a:t>
            </a:r>
            <a:endParaRPr/>
          </a:p>
          <a:p>
            <a:pPr marL="914400" lvl="1" indent="-298450" algn="l" rtl="0">
              <a:spcBef>
                <a:spcPts val="0"/>
              </a:spcBef>
              <a:spcAft>
                <a:spcPts val="0"/>
              </a:spcAft>
              <a:buSzPts val="1100"/>
              <a:buChar char="○"/>
            </a:pPr>
            <a:r>
              <a:rPr lang="en"/>
              <a:t>You will submit your solution by pushing it to GitHub before the end of class.</a:t>
            </a:r>
            <a:endParaRPr/>
          </a:p>
          <a:p>
            <a:pPr marL="457200" lvl="0" indent="-311150" algn="l" rtl="0">
              <a:spcBef>
                <a:spcPts val="0"/>
              </a:spcBef>
              <a:spcAft>
                <a:spcPts val="0"/>
              </a:spcAft>
              <a:buSzPts val="1300"/>
              <a:buChar char="●"/>
            </a:pPr>
            <a:r>
              <a:rPr lang="en"/>
              <a:t>Your instructor will go over the solution before the end of class.</a:t>
            </a:r>
            <a:endParaRPr/>
          </a:p>
          <a:p>
            <a:pPr marL="457200" lvl="0" indent="-311150" algn="l" rtl="0">
              <a:spcBef>
                <a:spcPts val="0"/>
              </a:spcBef>
              <a:spcAft>
                <a:spcPts val="0"/>
              </a:spcAft>
              <a:buSzPts val="1300"/>
              <a:buChar char="●"/>
            </a:pPr>
            <a:r>
              <a:rPr lang="en"/>
              <a:t>If there is any time remaining, you will begin work on your homework assignment.</a:t>
            </a:r>
            <a:endParaRP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your next homework assignment, you will be writing and submitting multiple, small Python programs. </a:t>
            </a:r>
            <a:endParaRPr/>
          </a:p>
          <a:p>
            <a:pPr marL="0" lvl="0" indent="0" algn="l" rtl="0">
              <a:spcBef>
                <a:spcPts val="1600"/>
              </a:spcBef>
              <a:spcAft>
                <a:spcPts val="1600"/>
              </a:spcAft>
              <a:buNone/>
            </a:pPr>
            <a:r>
              <a:rPr lang="en"/>
              <a:t>Assuming that you are sitting down to begin work on a new computer, list every step that you should perform to complete and submit the first program*.</a:t>
            </a:r>
            <a:endParaRPr/>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Install python</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Install pycharm</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Make a text file with.py extension</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Write the python commands inside the text file</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Run the code, if its working as desired then I will commit and push it to assignment repository given by the professor</a:t>
            </a:r>
            <a:endParaRPr sz="1000" dirty="0">
              <a:latin typeface="Consolas"/>
              <a:ea typeface="Consolas"/>
              <a:cs typeface="Consolas"/>
              <a:sym typeface="Consolas"/>
            </a:endParaRP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nsolas"/>
              <a:buAutoNum type="arabicPeriod"/>
            </a:pPr>
            <a:r>
              <a:rPr lang="en-US" sz="1200" dirty="0" smtClean="0">
                <a:latin typeface="Consolas"/>
                <a:ea typeface="Consolas"/>
                <a:cs typeface="Consolas"/>
                <a:sym typeface="Consolas"/>
              </a:rPr>
              <a:t>Executing in the power shell :</a:t>
            </a:r>
          </a:p>
          <a:p>
            <a:pPr marL="457200" lvl="0" indent="-304800" algn="l" rtl="0">
              <a:spcBef>
                <a:spcPts val="0"/>
              </a:spcBef>
              <a:spcAft>
                <a:spcPts val="0"/>
              </a:spcAft>
              <a:buSzPts val="1200"/>
              <a:buFont typeface="Consolas"/>
              <a:buAutoNum type="arabicPeriod"/>
            </a:pPr>
            <a:r>
              <a:rPr lang="en-US" sz="1200" dirty="0" smtClean="0">
                <a:latin typeface="Consolas"/>
                <a:ea typeface="Consolas"/>
                <a:cs typeface="Consolas"/>
                <a:sym typeface="Consolas"/>
              </a:rPr>
              <a:t>Pros: executes immediately, shows the output</a:t>
            </a:r>
          </a:p>
          <a:p>
            <a:pPr marL="457200" lvl="0" indent="-304800" algn="l" rtl="0">
              <a:spcBef>
                <a:spcPts val="0"/>
              </a:spcBef>
              <a:spcAft>
                <a:spcPts val="0"/>
              </a:spcAft>
              <a:buSzPts val="1200"/>
              <a:buFont typeface="Consolas"/>
              <a:buAutoNum type="arabicPeriod"/>
            </a:pPr>
            <a:r>
              <a:rPr lang="en-US" sz="1200" dirty="0" smtClean="0">
                <a:latin typeface="Consolas"/>
                <a:ea typeface="Consolas"/>
                <a:cs typeface="Consolas"/>
                <a:sym typeface="Consolas"/>
              </a:rPr>
              <a:t>Cons: doesn’t save the python commands</a:t>
            </a:r>
          </a:p>
          <a:p>
            <a:pPr marL="457200" lvl="0" indent="-304800" algn="l" rtl="0">
              <a:spcBef>
                <a:spcPts val="0"/>
              </a:spcBef>
              <a:spcAft>
                <a:spcPts val="0"/>
              </a:spcAft>
              <a:buSzPts val="1200"/>
              <a:buFont typeface="Consolas"/>
              <a:buAutoNum type="arabicPeriod"/>
            </a:pPr>
            <a:r>
              <a:rPr lang="en-US" sz="1200" dirty="0" smtClean="0">
                <a:latin typeface="Consolas"/>
                <a:ea typeface="Consolas"/>
                <a:cs typeface="Consolas"/>
                <a:sym typeface="Consolas"/>
              </a:rPr>
              <a:t>Executing through pycharm :</a:t>
            </a:r>
          </a:p>
          <a:p>
            <a:pPr marL="457200" lvl="0" indent="-304800" algn="l" rtl="0">
              <a:spcBef>
                <a:spcPts val="0"/>
              </a:spcBef>
              <a:spcAft>
                <a:spcPts val="0"/>
              </a:spcAft>
              <a:buSzPts val="1200"/>
              <a:buFont typeface="Consolas"/>
              <a:buAutoNum type="arabicPeriod"/>
            </a:pPr>
            <a:r>
              <a:rPr lang="en-US" sz="1200" dirty="0" smtClean="0">
                <a:latin typeface="Consolas"/>
                <a:ea typeface="Consolas"/>
                <a:cs typeface="Consolas"/>
                <a:sym typeface="Consolas"/>
              </a:rPr>
              <a:t>Pros: You can save your code in a text file</a:t>
            </a:r>
          </a:p>
          <a:p>
            <a:pPr indent="-304800">
              <a:buSzPts val="1200"/>
              <a:buFont typeface="Consolas"/>
              <a:buAutoNum type="arabicPeriod"/>
            </a:pPr>
            <a:r>
              <a:rPr lang="en-US" sz="1200" dirty="0" smtClean="0">
                <a:latin typeface="Consolas"/>
                <a:ea typeface="Consolas"/>
                <a:cs typeface="Consolas"/>
                <a:sym typeface="Consolas"/>
              </a:rPr>
              <a:t>Cons :</a:t>
            </a:r>
            <a:r>
              <a:rPr lang="en-US" sz="1200" dirty="0">
                <a:cs typeface="Consolas"/>
              </a:rPr>
              <a:t>I</a:t>
            </a:r>
            <a:r>
              <a:rPr lang="en-US" sz="1200" dirty="0" smtClean="0"/>
              <a:t>t </a:t>
            </a:r>
            <a:r>
              <a:rPr lang="en-US" sz="1200" dirty="0"/>
              <a:t>takes more space than other text editors </a:t>
            </a:r>
            <a:r>
              <a:rPr lang="en-US" sz="1200" dirty="0" smtClean="0">
                <a:latin typeface="Consolas"/>
                <a:ea typeface="Consolas"/>
                <a:cs typeface="Consolas"/>
                <a:sym typeface="Consolas"/>
              </a:rPr>
              <a:t> </a:t>
            </a:r>
            <a:endParaRPr lang="en-US" sz="1200" dirty="0"/>
          </a:p>
          <a:p>
            <a:pPr marL="457200" lvl="0" indent="-304800" algn="l" rtl="0">
              <a:spcBef>
                <a:spcPts val="0"/>
              </a:spcBef>
              <a:spcAft>
                <a:spcPts val="0"/>
              </a:spcAft>
              <a:buSzPts val="1200"/>
              <a:buFont typeface="Consolas"/>
              <a:buAutoNum type="arabicPeriod"/>
            </a:pPr>
            <a:endParaRPr sz="1200" dirty="0">
              <a:latin typeface="Consolas"/>
              <a:ea typeface="Consolas"/>
              <a:cs typeface="Consolas"/>
              <a:sym typeface="Consolas"/>
            </a:endParaRP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at least 3 different ways to execute a Python program discussed during today’s lecture. List as many as you can remember along with at least one pro and one con for each. </a:t>
            </a:r>
            <a:endParaRPr/>
          </a:p>
          <a:p>
            <a:pPr marL="0" lvl="0" indent="0" algn="l" rtl="0">
              <a:spcBef>
                <a:spcPts val="1600"/>
              </a:spcBef>
              <a:spcAft>
                <a:spcPts val="1600"/>
              </a:spcAft>
              <a:buNone/>
            </a:pPr>
            <a:r>
              <a:rPr lang="en"/>
              <a:t>Indicate which option each team member prefers the most and plans to use during class and/or on their assignments.</a:t>
            </a:r>
            <a:endParaRPr/>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3</a:t>
            </a:r>
            <a:endParaRPr/>
          </a:p>
        </p:txBody>
      </p:sp>
      <p:sp>
        <p:nvSpPr>
          <p:cNvPr id="96" name="Google Shape;96;p16"/>
          <p:cNvSpPr txBox="1">
            <a:spLocks noGrp="1"/>
          </p:cNvSpPr>
          <p:nvPr>
            <p:ph type="body" idx="2"/>
          </p:nvPr>
        </p:nvSpPr>
        <p:spPr>
          <a:xfrm>
            <a:off x="5192225" y="1189475"/>
            <a:ext cx="3706500" cy="94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the space to the right, write the code to print the name and hometown of each of your team members. Include a blank line between each in the output.</a:t>
            </a:r>
            <a:endParaRPr/>
          </a:p>
        </p:txBody>
      </p:sp>
      <p:sp>
        <p:nvSpPr>
          <p:cNvPr id="97" name="Google Shape;97;p16"/>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98" name="Google Shape;98;p16"/>
          <p:cNvSpPr txBox="1">
            <a:spLocks noGrp="1"/>
          </p:cNvSpPr>
          <p:nvPr>
            <p:ph type="body" idx="1"/>
          </p:nvPr>
        </p:nvSpPr>
        <p:spPr>
          <a:xfrm>
            <a:off x="3012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buNone/>
            </a:pPr>
            <a:r>
              <a:rPr lang="en-US" sz="1000" dirty="0"/>
              <a:t>p</a:t>
            </a:r>
            <a:r>
              <a:rPr lang="en-US" sz="1000" dirty="0" smtClean="0"/>
              <a:t>rint(“</a:t>
            </a:r>
            <a:r>
              <a:rPr lang="en-US" sz="1000" dirty="0" err="1" smtClean="0"/>
              <a:t>Hritish</a:t>
            </a:r>
            <a:r>
              <a:rPr lang="en-US" sz="1000" dirty="0" smtClean="0"/>
              <a:t> Mahajan \n Mumbai”)</a:t>
            </a:r>
          </a:p>
          <a:p>
            <a:pPr marL="0" lvl="0" indent="0">
              <a:buNone/>
            </a:pPr>
            <a:r>
              <a:rPr lang="en-US" sz="1000" dirty="0" smtClean="0">
                <a:latin typeface="Consolas"/>
                <a:ea typeface="Consolas"/>
                <a:cs typeface="Consolas"/>
                <a:sym typeface="Consolas"/>
              </a:rPr>
              <a:t>print()</a:t>
            </a:r>
          </a:p>
          <a:p>
            <a:pPr marL="0" lvl="0" indent="0">
              <a:buNone/>
            </a:pPr>
            <a:r>
              <a:rPr lang="en-US" sz="1000" dirty="0">
                <a:latin typeface="Consolas"/>
                <a:ea typeface="Consolas"/>
                <a:cs typeface="Consolas"/>
                <a:sym typeface="Consolas"/>
              </a:rPr>
              <a:t>p</a:t>
            </a:r>
            <a:r>
              <a:rPr lang="en-US" sz="1000" dirty="0" smtClean="0">
                <a:latin typeface="Consolas"/>
                <a:ea typeface="Consolas"/>
                <a:cs typeface="Consolas"/>
                <a:sym typeface="Consolas"/>
              </a:rPr>
              <a:t>rint(“</a:t>
            </a:r>
            <a:r>
              <a:rPr lang="en-US" sz="1000" dirty="0"/>
              <a:t>Mohammad </a:t>
            </a:r>
            <a:r>
              <a:rPr lang="en-US" sz="1000" dirty="0" err="1"/>
              <a:t>Anas</a:t>
            </a:r>
            <a:r>
              <a:rPr lang="en-US" sz="1000" dirty="0"/>
              <a:t> </a:t>
            </a:r>
            <a:r>
              <a:rPr lang="en-US" sz="1000" dirty="0" smtClean="0"/>
              <a:t>Khan \n  </a:t>
            </a:r>
            <a:r>
              <a:rPr lang="en-US" sz="1000" dirty="0" err="1" smtClean="0"/>
              <a:t>kerala</a:t>
            </a:r>
            <a:r>
              <a:rPr lang="en-US" sz="1000" dirty="0" smtClean="0">
                <a:latin typeface="Consolas"/>
                <a:ea typeface="Consolas"/>
                <a:cs typeface="Consolas"/>
                <a:sym typeface="Consolas"/>
              </a:rPr>
              <a:t>”)</a:t>
            </a:r>
          </a:p>
          <a:p>
            <a:pPr marL="0" lvl="0" indent="0">
              <a:buNone/>
            </a:pPr>
            <a:r>
              <a:rPr lang="en-US" sz="1000" dirty="0">
                <a:latin typeface="Consolas"/>
                <a:ea typeface="Consolas"/>
                <a:cs typeface="Consolas"/>
                <a:sym typeface="Consolas"/>
              </a:rPr>
              <a:t>p</a:t>
            </a:r>
            <a:r>
              <a:rPr lang="en-US" sz="1000" dirty="0" smtClean="0">
                <a:latin typeface="Consolas"/>
                <a:ea typeface="Consolas"/>
                <a:cs typeface="Consolas"/>
                <a:sym typeface="Consolas"/>
              </a:rPr>
              <a:t>rint()</a:t>
            </a:r>
          </a:p>
          <a:p>
            <a:pPr marL="0" lvl="0" indent="0">
              <a:buNone/>
            </a:pPr>
            <a:r>
              <a:rPr lang="en-US" sz="1000" dirty="0">
                <a:latin typeface="Consolas"/>
                <a:ea typeface="Consolas"/>
                <a:cs typeface="Consolas"/>
                <a:sym typeface="Consolas"/>
              </a:rPr>
              <a:t>p</a:t>
            </a:r>
            <a:r>
              <a:rPr lang="en-US" sz="1000" dirty="0" smtClean="0">
                <a:latin typeface="Consolas"/>
                <a:ea typeface="Consolas"/>
                <a:cs typeface="Consolas"/>
                <a:sym typeface="Consolas"/>
              </a:rPr>
              <a:t>rint(“</a:t>
            </a:r>
            <a:r>
              <a:rPr lang="en-US" sz="1000" dirty="0"/>
              <a:t>Mohammed </a:t>
            </a:r>
            <a:r>
              <a:rPr lang="en-US" sz="1000" dirty="0" err="1" smtClean="0"/>
              <a:t>Mekoua</a:t>
            </a:r>
            <a:r>
              <a:rPr lang="en-US" sz="1000" dirty="0" smtClean="0"/>
              <a:t> \n </a:t>
            </a:r>
            <a:r>
              <a:rPr lang="en-US" sz="1000" dirty="0" err="1" smtClean="0"/>
              <a:t>yemen</a:t>
            </a:r>
            <a:r>
              <a:rPr lang="en-US" sz="1000" dirty="0" smtClean="0">
                <a:latin typeface="Consolas"/>
                <a:ea typeface="Consolas"/>
                <a:cs typeface="Consolas"/>
                <a:sym typeface="Consolas"/>
              </a:rPr>
              <a:t>”)</a:t>
            </a:r>
            <a:endParaRPr sz="1000" dirty="0">
              <a:latin typeface="Consolas"/>
              <a:ea typeface="Consolas"/>
              <a:cs typeface="Consolas"/>
              <a:sym typeface="Consolas"/>
            </a:endParaRPr>
          </a:p>
        </p:txBody>
      </p:sp>
      <p:sp>
        <p:nvSpPr>
          <p:cNvPr id="99" name="Google Shape;99;p16"/>
          <p:cNvSpPr txBox="1">
            <a:spLocks noGrp="1"/>
          </p:cNvSpPr>
          <p:nvPr>
            <p:ph type="body" idx="2"/>
          </p:nvPr>
        </p:nvSpPr>
        <p:spPr>
          <a:xfrm>
            <a:off x="5192219" y="2352975"/>
            <a:ext cx="3706500" cy="18771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Hermione Granger</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Heathgate, Hampstead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Harry James Potter</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Godric’s Hollow</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Ron Weasley</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Ottery St Catchpole, Devon</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4</a:t>
            </a:r>
            <a:endParaRPr/>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onsolas"/>
                <a:ea typeface="Consolas"/>
                <a:cs typeface="Consolas"/>
                <a:sym typeface="Consolas"/>
              </a:rPr>
              <a:t> </a:t>
            </a:r>
            <a:r>
              <a:rPr lang="en-US" dirty="0" smtClean="0">
                <a:latin typeface="Consolas"/>
                <a:ea typeface="Consolas"/>
                <a:cs typeface="Consolas"/>
                <a:sym typeface="Consolas"/>
              </a:rPr>
              <a:t>print(“#”)</a:t>
            </a:r>
          </a:p>
          <a:p>
            <a:pPr marL="0" lvl="0" indent="0" algn="l" rtl="0">
              <a:spcBef>
                <a:spcPts val="0"/>
              </a:spcBef>
              <a:spcAft>
                <a:spcPts val="0"/>
              </a:spcAft>
              <a:buNone/>
            </a:pPr>
            <a:r>
              <a:rPr lang="en-US" dirty="0">
                <a:latin typeface="Consolas"/>
                <a:ea typeface="Consolas"/>
                <a:cs typeface="Consolas"/>
                <a:sym typeface="Consolas"/>
              </a:rPr>
              <a:t> </a:t>
            </a:r>
            <a:r>
              <a:rPr lang="en-US" dirty="0" smtClean="0">
                <a:latin typeface="Consolas"/>
                <a:ea typeface="Consolas"/>
                <a:cs typeface="Consolas"/>
                <a:sym typeface="Consolas"/>
              </a:rPr>
              <a:t>print(“##”)</a:t>
            </a:r>
          </a:p>
          <a:p>
            <a:pPr marL="0" lvl="0" indent="0" algn="l" rtl="0">
              <a:spcBef>
                <a:spcPts val="0"/>
              </a:spcBef>
              <a:spcAft>
                <a:spcPts val="0"/>
              </a:spcAft>
              <a:buNone/>
            </a:pPr>
            <a:r>
              <a:rPr lang="en-US" dirty="0">
                <a:latin typeface="Consolas"/>
                <a:ea typeface="Consolas"/>
                <a:cs typeface="Consolas"/>
                <a:sym typeface="Consolas"/>
              </a:rPr>
              <a:t> </a:t>
            </a:r>
            <a:r>
              <a:rPr lang="en-US" dirty="0" smtClean="0">
                <a:latin typeface="Consolas"/>
                <a:ea typeface="Consolas"/>
                <a:cs typeface="Consolas"/>
                <a:sym typeface="Consolas"/>
              </a:rPr>
              <a:t>print(“###”)</a:t>
            </a:r>
          </a:p>
          <a:p>
            <a:pPr marL="0" lvl="0" indent="0" algn="l" rtl="0">
              <a:spcBef>
                <a:spcPts val="0"/>
              </a:spcBef>
              <a:spcAft>
                <a:spcPts val="0"/>
              </a:spcAft>
              <a:buNone/>
            </a:pPr>
            <a:r>
              <a:rPr lang="en-US" dirty="0">
                <a:latin typeface="Consolas"/>
                <a:ea typeface="Consolas"/>
                <a:cs typeface="Consolas"/>
                <a:sym typeface="Consolas"/>
              </a:rPr>
              <a:t> </a:t>
            </a:r>
            <a:r>
              <a:rPr lang="en-US" dirty="0" smtClean="0">
                <a:latin typeface="Consolas"/>
                <a:ea typeface="Consolas"/>
                <a:cs typeface="Consolas"/>
                <a:sym typeface="Consolas"/>
              </a:rPr>
              <a:t>print(“####”)</a:t>
            </a:r>
          </a:p>
          <a:p>
            <a:pPr marL="0" lvl="0" indent="0" algn="l" rtl="0">
              <a:spcBef>
                <a:spcPts val="0"/>
              </a:spcBef>
              <a:spcAft>
                <a:spcPts val="0"/>
              </a:spcAft>
              <a:buNone/>
            </a:pPr>
            <a:r>
              <a:rPr lang="en-US" dirty="0">
                <a:latin typeface="Consolas"/>
                <a:ea typeface="Consolas"/>
                <a:cs typeface="Consolas"/>
                <a:sym typeface="Consolas"/>
              </a:rPr>
              <a:t> </a:t>
            </a:r>
            <a:r>
              <a:rPr lang="en-US" dirty="0" smtClean="0">
                <a:latin typeface="Consolas"/>
                <a:ea typeface="Consolas"/>
                <a:cs typeface="Consolas"/>
                <a:sym typeface="Consolas"/>
              </a:rPr>
              <a:t>print(“#####”)</a:t>
            </a:r>
          </a:p>
          <a:p>
            <a:pPr marL="0" lvl="0" indent="0" algn="l" rtl="0">
              <a:spcBef>
                <a:spcPts val="0"/>
              </a:spcBef>
              <a:spcAft>
                <a:spcPts val="0"/>
              </a:spcAft>
              <a:buNone/>
            </a:pPr>
            <a:r>
              <a:rPr lang="en-US" dirty="0" smtClean="0">
                <a:latin typeface="Consolas"/>
                <a:ea typeface="Consolas"/>
                <a:cs typeface="Consolas"/>
                <a:sym typeface="Consolas"/>
              </a:rPr>
              <a:t>Right angle triangle</a:t>
            </a:r>
            <a:endParaRPr dirty="0">
              <a:latin typeface="Consolas"/>
              <a:ea typeface="Consolas"/>
              <a:cs typeface="Consolas"/>
              <a:sym typeface="Consolas"/>
            </a:endParaRP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Below is an example of a diamond shape printed using only the asterisk (*) character.</a:t>
            </a:r>
            <a:endParaRPr>
              <a:solidFill>
                <a:srgbClr val="FFFFFF"/>
              </a:solidFill>
            </a:endParaRPr>
          </a:p>
          <a:p>
            <a:pPr marL="0" lvl="0" indent="0" algn="l" rtl="0">
              <a:spcBef>
                <a:spcPts val="1600"/>
              </a:spcBef>
              <a:spcAft>
                <a:spcPts val="1600"/>
              </a:spcAft>
              <a:buNone/>
            </a:pPr>
            <a:r>
              <a:rPr lang="en">
                <a:solidFill>
                  <a:srgbClr val="FFFFFF"/>
                </a:solidFill>
              </a:rPr>
              <a:t>Choose some other shape and write the code to print it using the character(s) of your choice.</a:t>
            </a:r>
            <a:endParaRPr>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5</a:t>
            </a:r>
            <a:endParaRPr/>
          </a:p>
        </p:txBody>
      </p:sp>
      <p:sp>
        <p:nvSpPr>
          <p:cNvPr id="114" name="Google Shape;114;p18"/>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latin typeface="Consolas"/>
                <a:ea typeface="Consolas"/>
                <a:cs typeface="Consolas"/>
                <a:sym typeface="Consolas"/>
              </a:rPr>
              <a:t>Hstate</a:t>
            </a:r>
            <a:r>
              <a:rPr lang="en-US" dirty="0" smtClean="0">
                <a:latin typeface="Consolas"/>
                <a:ea typeface="Consolas"/>
                <a:cs typeface="Consolas"/>
                <a:sym typeface="Consolas"/>
              </a:rPr>
              <a:t>=input(“Enter your home state:”)</a:t>
            </a:r>
          </a:p>
          <a:p>
            <a:pPr marL="0" lvl="0" indent="0" algn="l" rtl="0">
              <a:spcBef>
                <a:spcPts val="0"/>
              </a:spcBef>
              <a:spcAft>
                <a:spcPts val="0"/>
              </a:spcAft>
              <a:buNone/>
            </a:pPr>
            <a:r>
              <a:rPr lang="en-US" dirty="0" err="1" smtClean="0">
                <a:latin typeface="Consolas"/>
                <a:ea typeface="Consolas"/>
                <a:cs typeface="Consolas"/>
                <a:sym typeface="Consolas"/>
              </a:rPr>
              <a:t>Hcity</a:t>
            </a:r>
            <a:r>
              <a:rPr lang="en-US" dirty="0" smtClean="0">
                <a:latin typeface="Consolas"/>
                <a:ea typeface="Consolas"/>
                <a:cs typeface="Consolas"/>
                <a:sym typeface="Consolas"/>
              </a:rPr>
              <a:t>=input(“Enter your home city:”)</a:t>
            </a:r>
          </a:p>
          <a:p>
            <a:pPr marL="0" lvl="0" indent="0" algn="l" rtl="0">
              <a:spcBef>
                <a:spcPts val="0"/>
              </a:spcBef>
              <a:spcAft>
                <a:spcPts val="0"/>
              </a:spcAft>
              <a:buNone/>
            </a:pPr>
            <a:r>
              <a:rPr lang="en-US" dirty="0" smtClean="0">
                <a:latin typeface="Consolas"/>
                <a:ea typeface="Consolas"/>
                <a:cs typeface="Consolas"/>
                <a:sym typeface="Consolas"/>
              </a:rPr>
              <a:t>Street=input(“Enter your street name:”)</a:t>
            </a:r>
          </a:p>
          <a:p>
            <a:pPr marL="0" lvl="0" indent="0" algn="l" rtl="0">
              <a:spcBef>
                <a:spcPts val="0"/>
              </a:spcBef>
              <a:spcAft>
                <a:spcPts val="0"/>
              </a:spcAft>
              <a:buNone/>
            </a:pPr>
            <a:r>
              <a:rPr lang="en-US" dirty="0" smtClean="0">
                <a:latin typeface="Consolas"/>
                <a:ea typeface="Consolas"/>
                <a:cs typeface="Consolas"/>
                <a:sym typeface="Consolas"/>
              </a:rPr>
              <a:t>Zip=input(“Enter your zip code:”)</a:t>
            </a:r>
          </a:p>
          <a:p>
            <a:pPr marL="0" lvl="0" indent="0" algn="l" rtl="0">
              <a:spcBef>
                <a:spcPts val="0"/>
              </a:spcBef>
              <a:spcAft>
                <a:spcPts val="0"/>
              </a:spcAft>
              <a:buNone/>
            </a:pPr>
            <a:r>
              <a:rPr lang="en-US" dirty="0" err="1" smtClean="0">
                <a:latin typeface="Consolas"/>
                <a:ea typeface="Consolas"/>
                <a:cs typeface="Consolas"/>
                <a:sym typeface="Consolas"/>
              </a:rPr>
              <a:t>Hno</a:t>
            </a:r>
            <a:r>
              <a:rPr lang="en-US" dirty="0" smtClean="0">
                <a:latin typeface="Consolas"/>
                <a:ea typeface="Consolas"/>
                <a:cs typeface="Consolas"/>
                <a:sym typeface="Consolas"/>
              </a:rPr>
              <a:t>=</a:t>
            </a:r>
            <a:r>
              <a:rPr lang="en-US" dirty="0" err="1" smtClean="0">
                <a:latin typeface="Consolas"/>
                <a:ea typeface="Consolas"/>
                <a:cs typeface="Consolas"/>
                <a:sym typeface="Consolas"/>
              </a:rPr>
              <a:t>int</a:t>
            </a:r>
            <a:r>
              <a:rPr lang="en-US" dirty="0" smtClean="0">
                <a:latin typeface="Consolas"/>
                <a:ea typeface="Consolas"/>
                <a:cs typeface="Consolas"/>
                <a:sym typeface="Consolas"/>
              </a:rPr>
              <a:t>(input(“Enter your house number:”))</a:t>
            </a:r>
          </a:p>
          <a:p>
            <a:pPr marL="0" lvl="0" indent="0" algn="l" rtl="0">
              <a:spcBef>
                <a:spcPts val="0"/>
              </a:spcBef>
              <a:spcAft>
                <a:spcPts val="0"/>
              </a:spcAft>
              <a:buNone/>
            </a:pPr>
            <a:r>
              <a:rPr lang="en-US" dirty="0" smtClean="0">
                <a:latin typeface="Consolas"/>
                <a:ea typeface="Consolas"/>
                <a:cs typeface="Consolas"/>
                <a:sym typeface="Consolas"/>
              </a:rPr>
              <a:t>print()</a:t>
            </a:r>
          </a:p>
          <a:p>
            <a:pPr marL="0" lvl="0" indent="0" algn="l" rtl="0">
              <a:spcBef>
                <a:spcPts val="0"/>
              </a:spcBef>
              <a:spcAft>
                <a:spcPts val="0"/>
              </a:spcAft>
              <a:buNone/>
            </a:pPr>
            <a:r>
              <a:rPr lang="en-US" dirty="0" smtClean="0">
                <a:latin typeface="Consolas"/>
                <a:ea typeface="Consolas"/>
                <a:cs typeface="Consolas"/>
                <a:sym typeface="Consolas"/>
              </a:rPr>
              <a:t>print(“Your mailing address is:”)</a:t>
            </a:r>
          </a:p>
          <a:p>
            <a:pPr marL="0" lvl="0" indent="0" algn="l" rtl="0">
              <a:spcBef>
                <a:spcPts val="0"/>
              </a:spcBef>
              <a:spcAft>
                <a:spcPts val="0"/>
              </a:spcAft>
              <a:buNone/>
            </a:pPr>
            <a:r>
              <a:rPr lang="en-US" dirty="0" smtClean="0">
                <a:latin typeface="Consolas"/>
                <a:ea typeface="Consolas"/>
                <a:cs typeface="Consolas"/>
                <a:sym typeface="Consolas"/>
              </a:rPr>
              <a:t>Print(</a:t>
            </a:r>
            <a:r>
              <a:rPr lang="en-US" dirty="0" err="1" smtClean="0">
                <a:latin typeface="Consolas"/>
                <a:ea typeface="Consolas"/>
                <a:cs typeface="Consolas"/>
                <a:sym typeface="Consolas"/>
              </a:rPr>
              <a:t>Hno</a:t>
            </a:r>
            <a:r>
              <a:rPr lang="en-US" smtClean="0">
                <a:latin typeface="Consolas"/>
                <a:ea typeface="Consolas"/>
                <a:cs typeface="Consolas"/>
                <a:sym typeface="Consolas"/>
              </a:rPr>
              <a:t>,” ”,</a:t>
            </a:r>
            <a:r>
              <a:rPr lang="en-US" dirty="0" smtClean="0">
                <a:latin typeface="Consolas"/>
                <a:ea typeface="Consolas"/>
                <a:cs typeface="Consolas"/>
                <a:sym typeface="Consolas"/>
              </a:rPr>
              <a:t>Street)</a:t>
            </a:r>
          </a:p>
          <a:p>
            <a:pPr marL="0" lvl="0" indent="0" algn="l" rtl="0">
              <a:spcBef>
                <a:spcPts val="0"/>
              </a:spcBef>
              <a:spcAft>
                <a:spcPts val="0"/>
              </a:spcAft>
              <a:buNone/>
            </a:pPr>
            <a:r>
              <a:rPr lang="en-US" dirty="0" smtClean="0">
                <a:latin typeface="Consolas"/>
                <a:ea typeface="Consolas"/>
                <a:cs typeface="Consolas"/>
                <a:sym typeface="Consolas"/>
              </a:rPr>
              <a:t>Print(</a:t>
            </a:r>
            <a:r>
              <a:rPr lang="en-US" dirty="0" err="1" smtClean="0">
                <a:latin typeface="Consolas"/>
                <a:ea typeface="Consolas"/>
                <a:cs typeface="Consolas"/>
                <a:sym typeface="Consolas"/>
              </a:rPr>
              <a:t>H</a:t>
            </a:r>
            <a:r>
              <a:rPr lang="en-US" dirty="0" err="1" smtClean="0">
                <a:latin typeface="Consolas"/>
                <a:ea typeface="Consolas"/>
                <a:cs typeface="Consolas"/>
                <a:sym typeface="Consolas"/>
              </a:rPr>
              <a:t>city</a:t>
            </a:r>
            <a:r>
              <a:rPr lang="en-US" dirty="0" smtClean="0">
                <a:latin typeface="Consolas"/>
                <a:ea typeface="Consolas"/>
                <a:cs typeface="Consolas"/>
                <a:sym typeface="Consolas"/>
              </a:rPr>
              <a:t>,“ , ”,</a:t>
            </a:r>
            <a:r>
              <a:rPr lang="en-US" dirty="0" err="1" smtClean="0">
                <a:latin typeface="Consolas"/>
                <a:ea typeface="Consolas"/>
                <a:cs typeface="Consolas"/>
                <a:sym typeface="Consolas"/>
              </a:rPr>
              <a:t>Hstate</a:t>
            </a:r>
            <a:r>
              <a:rPr lang="en-US" dirty="0" smtClean="0">
                <a:latin typeface="Consolas"/>
                <a:ea typeface="Consolas"/>
                <a:cs typeface="Consolas"/>
                <a:sym typeface="Consolas"/>
              </a:rPr>
              <a:t>,” ”,zip)</a:t>
            </a:r>
            <a:endParaRPr dirty="0">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Write the code to prompt the user to enter the two letter abbreviation for their home state (e.g. "NY"), home city, street name, zip code, and house number (in that order). Then print their properly formatted mailing address.</a:t>
            </a:r>
            <a:endParaRPr/>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state: NY</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city: West Henrietta</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street name: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zip code: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house number: 1347</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Your mailing address is: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1347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West Henrietta , NY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698</Words>
  <Application>Microsoft Office PowerPoint</Application>
  <PresentationFormat>On-screen Show (16:9)</PresentationFormat>
  <Paragraphs>87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Consolas</vt:lpstr>
      <vt:lpstr>Merriweather</vt:lpstr>
      <vt:lpstr>Roboto</vt:lpstr>
      <vt:lpstr>Arial</vt:lpstr>
      <vt:lpstr>Paradigm</vt:lpstr>
      <vt:lpstr>Problem Solving Session</vt:lpstr>
      <vt:lpstr>Problem Solving 1</vt:lpstr>
      <vt:lpstr>Problem Solving 2</vt:lpstr>
      <vt:lpstr>Problem Solving 3</vt:lpstr>
      <vt:lpstr>Problem Solving 4</vt:lpstr>
      <vt:lpstr>Problem Solving 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user</cp:lastModifiedBy>
  <cp:revision>4</cp:revision>
  <dcterms:modified xsi:type="dcterms:W3CDTF">2021-09-15T10:02:30Z</dcterms:modified>
</cp:coreProperties>
</file>