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A6A93C-E02D-4CBE-A28B-3E13125339E1}" type="datetimeFigureOut">
              <a:rPr lang="en-US" smtClean="0"/>
              <a:t>5/10/2024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6C7DD8D-13B2-43F8-96F6-4CA71E42578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554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6A93C-E02D-4CBE-A28B-3E13125339E1}"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7DD8D-13B2-43F8-96F6-4CA71E42578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139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6A93C-E02D-4CBE-A28B-3E13125339E1}"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7DD8D-13B2-43F8-96F6-4CA71E42578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00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6A93C-E02D-4CBE-A28B-3E13125339E1}"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7DD8D-13B2-43F8-96F6-4CA71E42578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85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A6A93C-E02D-4CBE-A28B-3E13125339E1}"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7DD8D-13B2-43F8-96F6-4CA71E42578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92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A6A93C-E02D-4CBE-A28B-3E13125339E1}"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7DD8D-13B2-43F8-96F6-4CA71E42578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6131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A6A93C-E02D-4CBE-A28B-3E13125339E1}"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C7DD8D-13B2-43F8-96F6-4CA71E42578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28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A6A93C-E02D-4CBE-A28B-3E13125339E1}"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C7DD8D-13B2-43F8-96F6-4CA71E42578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198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6A93C-E02D-4CBE-A28B-3E13125339E1}"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C7DD8D-13B2-43F8-96F6-4CA71E42578D}" type="slidenum">
              <a:rPr lang="en-US" smtClean="0"/>
              <a:t>‹#›</a:t>
            </a:fld>
            <a:endParaRPr lang="en-US"/>
          </a:p>
        </p:txBody>
      </p:sp>
    </p:spTree>
    <p:extLst>
      <p:ext uri="{BB962C8B-B14F-4D97-AF65-F5344CB8AC3E}">
        <p14:creationId xmlns:p14="http://schemas.microsoft.com/office/powerpoint/2010/main" val="315665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A6A93C-E02D-4CBE-A28B-3E13125339E1}"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7DD8D-13B2-43F8-96F6-4CA71E42578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501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1A6A93C-E02D-4CBE-A28B-3E13125339E1}" type="datetimeFigureOut">
              <a:rPr lang="en-US" smtClean="0"/>
              <a:t>5/10/2024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6C7DD8D-13B2-43F8-96F6-4CA71E42578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14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1A6A93C-E02D-4CBE-A28B-3E13125339E1}" type="datetimeFigureOut">
              <a:rPr lang="en-US" smtClean="0"/>
              <a:t>5/10/2024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6C7DD8D-13B2-43F8-96F6-4CA71E42578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9622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A170-ABAF-45F1-2579-FEC6B9073868}"/>
              </a:ext>
            </a:extLst>
          </p:cNvPr>
          <p:cNvSpPr>
            <a:spLocks noGrp="1"/>
          </p:cNvSpPr>
          <p:nvPr>
            <p:ph type="ctrTitle"/>
          </p:nvPr>
        </p:nvSpPr>
        <p:spPr/>
        <p:txBody>
          <a:bodyPr>
            <a:normAutofit fontScale="90000"/>
          </a:bodyPr>
          <a:lstStyle/>
          <a:p>
            <a:r>
              <a:rPr lang="en-US" b="1" dirty="0">
                <a:solidFill>
                  <a:srgbClr val="1F1F1F"/>
                </a:solidFill>
                <a:effectLst/>
                <a:latin typeface="Google Sans"/>
              </a:rPr>
              <a:t>Arabic Handwritten Character Recognition</a:t>
            </a:r>
            <a:endParaRPr lang="en-US" dirty="0"/>
          </a:p>
        </p:txBody>
      </p:sp>
      <p:sp>
        <p:nvSpPr>
          <p:cNvPr id="3" name="Subtitle 2">
            <a:extLst>
              <a:ext uri="{FF2B5EF4-FFF2-40B4-BE49-F238E27FC236}">
                <a16:creationId xmlns:a16="http://schemas.microsoft.com/office/drawing/2014/main" id="{FE60373C-1D73-8183-E920-CE4E67E76E4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32523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7647-9F9D-5172-981B-C2308F6B5BCE}"/>
              </a:ext>
            </a:extLst>
          </p:cNvPr>
          <p:cNvSpPr>
            <a:spLocks noGrp="1"/>
          </p:cNvSpPr>
          <p:nvPr>
            <p:ph type="title"/>
          </p:nvPr>
        </p:nvSpPr>
        <p:spPr/>
        <p:txBody>
          <a:bodyPr/>
          <a:lstStyle/>
          <a:p>
            <a:pPr algn="ctr"/>
            <a:r>
              <a:rPr lang="en-US" dirty="0"/>
              <a:t>Training Vs Accuracy  Testing Accuracy</a:t>
            </a:r>
          </a:p>
        </p:txBody>
      </p:sp>
      <p:graphicFrame>
        <p:nvGraphicFramePr>
          <p:cNvPr id="4" name="Content Placeholder 3">
            <a:extLst>
              <a:ext uri="{FF2B5EF4-FFF2-40B4-BE49-F238E27FC236}">
                <a16:creationId xmlns:a16="http://schemas.microsoft.com/office/drawing/2014/main" id="{EF90539C-AA40-0672-CC65-0D3F3C83609C}"/>
              </a:ext>
            </a:extLst>
          </p:cNvPr>
          <p:cNvGraphicFramePr>
            <a:graphicFrameLocks noGrp="1"/>
          </p:cNvGraphicFramePr>
          <p:nvPr>
            <p:ph idx="1"/>
            <p:extLst>
              <p:ext uri="{D42A27DB-BD31-4B8C-83A1-F6EECF244321}">
                <p14:modId xmlns:p14="http://schemas.microsoft.com/office/powerpoint/2010/main" val="1549492134"/>
              </p:ext>
            </p:extLst>
          </p:nvPr>
        </p:nvGraphicFramePr>
        <p:xfrm>
          <a:off x="1450975" y="2016125"/>
          <a:ext cx="9604374" cy="2839720"/>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435017370"/>
                    </a:ext>
                  </a:extLst>
                </a:gridCol>
                <a:gridCol w="3201458">
                  <a:extLst>
                    <a:ext uri="{9D8B030D-6E8A-4147-A177-3AD203B41FA5}">
                      <a16:colId xmlns:a16="http://schemas.microsoft.com/office/drawing/2014/main" val="562054888"/>
                    </a:ext>
                  </a:extLst>
                </a:gridCol>
                <a:gridCol w="3201458">
                  <a:extLst>
                    <a:ext uri="{9D8B030D-6E8A-4147-A177-3AD203B41FA5}">
                      <a16:colId xmlns:a16="http://schemas.microsoft.com/office/drawing/2014/main" val="3980669115"/>
                    </a:ext>
                  </a:extLst>
                </a:gridCol>
              </a:tblGrid>
              <a:tr h="370840">
                <a:tc>
                  <a:txBody>
                    <a:bodyPr/>
                    <a:lstStyle/>
                    <a:p>
                      <a:r>
                        <a:rPr lang="en-US" dirty="0"/>
                        <a:t>Aspect</a:t>
                      </a:r>
                    </a:p>
                  </a:txBody>
                  <a:tcPr/>
                </a:tc>
                <a:tc>
                  <a:txBody>
                    <a:bodyPr/>
                    <a:lstStyle/>
                    <a:p>
                      <a:r>
                        <a:rPr lang="en-US" dirty="0"/>
                        <a:t>Training Accuracy</a:t>
                      </a:r>
                    </a:p>
                  </a:txBody>
                  <a:tcPr/>
                </a:tc>
                <a:tc>
                  <a:txBody>
                    <a:bodyPr/>
                    <a:lstStyle/>
                    <a:p>
                      <a:r>
                        <a:rPr lang="en-US" dirty="0"/>
                        <a:t>Validation Accuracy</a:t>
                      </a:r>
                    </a:p>
                  </a:txBody>
                  <a:tcPr/>
                </a:tc>
                <a:extLst>
                  <a:ext uri="{0D108BD9-81ED-4DB2-BD59-A6C34878D82A}">
                    <a16:rowId xmlns:a16="http://schemas.microsoft.com/office/drawing/2014/main" val="3006471588"/>
                  </a:ext>
                </a:extLst>
              </a:tr>
              <a:tr h="370840">
                <a:tc>
                  <a:txBody>
                    <a:bodyPr/>
                    <a:lstStyle/>
                    <a:p>
                      <a:r>
                        <a:rPr lang="en-US" b="1" dirty="0"/>
                        <a:t>Data</a:t>
                      </a:r>
                    </a:p>
                  </a:txBody>
                  <a:tcPr/>
                </a:tc>
                <a:tc>
                  <a:txBody>
                    <a:bodyPr/>
                    <a:lstStyle/>
                    <a:p>
                      <a:r>
                        <a:rPr lang="en-US" dirty="0"/>
                        <a:t>Typically trained on the entire training dataset.</a:t>
                      </a:r>
                    </a:p>
                  </a:txBody>
                  <a:tcPr/>
                </a:tc>
                <a:tc>
                  <a:txBody>
                    <a:bodyPr/>
                    <a:lstStyle/>
                    <a:p>
                      <a:r>
                        <a:rPr lang="en-US" dirty="0"/>
                        <a:t>Evaluated on a separate dataset not seen during training.</a:t>
                      </a:r>
                    </a:p>
                  </a:txBody>
                  <a:tcPr/>
                </a:tc>
                <a:extLst>
                  <a:ext uri="{0D108BD9-81ED-4DB2-BD59-A6C34878D82A}">
                    <a16:rowId xmlns:a16="http://schemas.microsoft.com/office/drawing/2014/main" val="2146861546"/>
                  </a:ext>
                </a:extLst>
              </a:tr>
              <a:tr h="370840">
                <a:tc>
                  <a:txBody>
                    <a:bodyPr/>
                    <a:lstStyle/>
                    <a:p>
                      <a:r>
                        <a:rPr lang="en-US" b="1" dirty="0"/>
                        <a:t>Purpose</a:t>
                      </a:r>
                    </a:p>
                  </a:txBody>
                  <a:tcPr/>
                </a:tc>
                <a:tc>
                  <a:txBody>
                    <a:bodyPr/>
                    <a:lstStyle/>
                    <a:p>
                      <a:r>
                        <a:rPr lang="en-US" dirty="0"/>
                        <a:t>Used to optimize the model during training.</a:t>
                      </a:r>
                    </a:p>
                  </a:txBody>
                  <a:tcPr/>
                </a:tc>
                <a:tc>
                  <a:txBody>
                    <a:bodyPr/>
                    <a:lstStyle/>
                    <a:p>
                      <a:r>
                        <a:rPr lang="en-US" dirty="0"/>
                        <a:t>Used to assess the generalization performance of the model.</a:t>
                      </a:r>
                    </a:p>
                  </a:txBody>
                  <a:tcPr/>
                </a:tc>
                <a:extLst>
                  <a:ext uri="{0D108BD9-81ED-4DB2-BD59-A6C34878D82A}">
                    <a16:rowId xmlns:a16="http://schemas.microsoft.com/office/drawing/2014/main" val="1912935236"/>
                  </a:ext>
                </a:extLst>
              </a:tr>
              <a:tr h="370840">
                <a:tc>
                  <a:txBody>
                    <a:bodyPr/>
                    <a:lstStyle/>
                    <a:p>
                      <a:r>
                        <a:rPr lang="en-US" b="1" dirty="0"/>
                        <a:t>Expected Outcome</a:t>
                      </a:r>
                    </a:p>
                  </a:txBody>
                  <a:tcPr/>
                </a:tc>
                <a:tc>
                  <a:txBody>
                    <a:bodyPr/>
                    <a:lstStyle/>
                    <a:p>
                      <a:r>
                        <a:rPr lang="en-US" dirty="0"/>
                        <a:t>Expected to increase over time as the model learns.</a:t>
                      </a:r>
                    </a:p>
                  </a:txBody>
                  <a:tcPr/>
                </a:tc>
                <a:tc>
                  <a:txBody>
                    <a:bodyPr/>
                    <a:lstStyle/>
                    <a:p>
                      <a:r>
                        <a:rPr lang="en-US" dirty="0"/>
                        <a:t>Expected to stabilize, may slightly decrease due to overfitting.</a:t>
                      </a:r>
                    </a:p>
                  </a:txBody>
                  <a:tcPr/>
                </a:tc>
                <a:extLst>
                  <a:ext uri="{0D108BD9-81ED-4DB2-BD59-A6C34878D82A}">
                    <a16:rowId xmlns:a16="http://schemas.microsoft.com/office/drawing/2014/main" val="1713620410"/>
                  </a:ext>
                </a:extLst>
              </a:tr>
            </a:tbl>
          </a:graphicData>
        </a:graphic>
      </p:graphicFrame>
    </p:spTree>
    <p:extLst>
      <p:ext uri="{BB962C8B-B14F-4D97-AF65-F5344CB8AC3E}">
        <p14:creationId xmlns:p14="http://schemas.microsoft.com/office/powerpoint/2010/main" val="220106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053D-1B34-177F-9D7B-C33D0E585977}"/>
              </a:ext>
            </a:extLst>
          </p:cNvPr>
          <p:cNvSpPr>
            <a:spLocks noGrp="1"/>
          </p:cNvSpPr>
          <p:nvPr>
            <p:ph type="title"/>
          </p:nvPr>
        </p:nvSpPr>
        <p:spPr>
          <a:xfrm>
            <a:off x="1451579" y="829994"/>
            <a:ext cx="9603275" cy="1023761"/>
          </a:xfrm>
        </p:spPr>
        <p:txBody>
          <a:bodyPr>
            <a:normAutofit/>
          </a:bodyPr>
          <a:lstStyle/>
          <a:p>
            <a:pPr algn="ctr"/>
            <a:r>
              <a:rPr lang="en-US" dirty="0"/>
              <a:t>Results</a:t>
            </a:r>
          </a:p>
        </p:txBody>
      </p:sp>
      <p:graphicFrame>
        <p:nvGraphicFramePr>
          <p:cNvPr id="6" name="Table 5">
            <a:extLst>
              <a:ext uri="{FF2B5EF4-FFF2-40B4-BE49-F238E27FC236}">
                <a16:creationId xmlns:a16="http://schemas.microsoft.com/office/drawing/2014/main" id="{612DA107-90AB-5FA0-94B0-40AA46EB780C}"/>
              </a:ext>
            </a:extLst>
          </p:cNvPr>
          <p:cNvGraphicFramePr>
            <a:graphicFrameLocks noGrp="1"/>
          </p:cNvGraphicFramePr>
          <p:nvPr>
            <p:extLst>
              <p:ext uri="{D42A27DB-BD31-4B8C-83A1-F6EECF244321}">
                <p14:modId xmlns:p14="http://schemas.microsoft.com/office/powerpoint/2010/main" val="971683182"/>
              </p:ext>
            </p:extLst>
          </p:nvPr>
        </p:nvGraphicFramePr>
        <p:xfrm>
          <a:off x="1451578" y="2785403"/>
          <a:ext cx="9603276" cy="2443512"/>
        </p:xfrm>
        <a:graphic>
          <a:graphicData uri="http://schemas.openxmlformats.org/drawingml/2006/table">
            <a:tbl>
              <a:tblPr firstRow="1" bandRow="1">
                <a:tableStyleId>{5C22544A-7EE6-4342-B048-85BDC9FD1C3A}</a:tableStyleId>
              </a:tblPr>
              <a:tblGrid>
                <a:gridCol w="2400819">
                  <a:extLst>
                    <a:ext uri="{9D8B030D-6E8A-4147-A177-3AD203B41FA5}">
                      <a16:colId xmlns:a16="http://schemas.microsoft.com/office/drawing/2014/main" val="4071071460"/>
                    </a:ext>
                  </a:extLst>
                </a:gridCol>
                <a:gridCol w="2400819">
                  <a:extLst>
                    <a:ext uri="{9D8B030D-6E8A-4147-A177-3AD203B41FA5}">
                      <a16:colId xmlns:a16="http://schemas.microsoft.com/office/drawing/2014/main" val="1399405376"/>
                    </a:ext>
                  </a:extLst>
                </a:gridCol>
                <a:gridCol w="2400819">
                  <a:extLst>
                    <a:ext uri="{9D8B030D-6E8A-4147-A177-3AD203B41FA5}">
                      <a16:colId xmlns:a16="http://schemas.microsoft.com/office/drawing/2014/main" val="341883450"/>
                    </a:ext>
                  </a:extLst>
                </a:gridCol>
                <a:gridCol w="2400819">
                  <a:extLst>
                    <a:ext uri="{9D8B030D-6E8A-4147-A177-3AD203B41FA5}">
                      <a16:colId xmlns:a16="http://schemas.microsoft.com/office/drawing/2014/main" val="2140824699"/>
                    </a:ext>
                  </a:extLst>
                </a:gridCol>
              </a:tblGrid>
              <a:tr h="534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Model</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Convolutional Layers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Training Accuracy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Validation Accuracy</a:t>
                      </a:r>
                    </a:p>
                    <a:p>
                      <a:endParaRPr lang="en-US" dirty="0"/>
                    </a:p>
                  </a:txBody>
                  <a:tcPr/>
                </a:tc>
                <a:extLst>
                  <a:ext uri="{0D108BD9-81ED-4DB2-BD59-A6C34878D82A}">
                    <a16:rowId xmlns:a16="http://schemas.microsoft.com/office/drawing/2014/main" val="2195616996"/>
                  </a:ext>
                </a:extLst>
              </a:tr>
              <a:tr h="0">
                <a:tc>
                  <a:txBody>
                    <a:bodyPr/>
                    <a:lstStyle/>
                    <a:p>
                      <a:r>
                        <a:rPr lang="en-US" dirty="0"/>
                        <a:t>1</a:t>
                      </a:r>
                    </a:p>
                  </a:txBody>
                  <a:tcPr/>
                </a:tc>
                <a:tc>
                  <a:txBody>
                    <a:bodyPr/>
                    <a:lstStyle/>
                    <a:p>
                      <a:r>
                        <a:rPr lang="en-US" dirty="0"/>
                        <a:t>1</a:t>
                      </a:r>
                    </a:p>
                  </a:txBody>
                  <a:tcPr/>
                </a:tc>
                <a:tc>
                  <a:txBody>
                    <a:bodyPr/>
                    <a:lstStyle/>
                    <a:p>
                      <a:r>
                        <a:rPr lang="en-US" dirty="0"/>
                        <a:t>90%</a:t>
                      </a:r>
                    </a:p>
                  </a:txBody>
                  <a:tcPr/>
                </a:tc>
                <a:tc>
                  <a:txBody>
                    <a:bodyPr/>
                    <a:lstStyle/>
                    <a:p>
                      <a:r>
                        <a:rPr lang="en-US" dirty="0"/>
                        <a:t>88%</a:t>
                      </a:r>
                    </a:p>
                  </a:txBody>
                  <a:tcPr/>
                </a:tc>
                <a:extLst>
                  <a:ext uri="{0D108BD9-81ED-4DB2-BD59-A6C34878D82A}">
                    <a16:rowId xmlns:a16="http://schemas.microsoft.com/office/drawing/2014/main" val="4141170534"/>
                  </a:ext>
                </a:extLst>
              </a:tr>
              <a:tr h="581676">
                <a:tc>
                  <a:txBody>
                    <a:bodyPr/>
                    <a:lstStyle/>
                    <a:p>
                      <a:r>
                        <a:rPr lang="en-US" dirty="0"/>
                        <a:t>2</a:t>
                      </a:r>
                    </a:p>
                  </a:txBody>
                  <a:tcPr/>
                </a:tc>
                <a:tc>
                  <a:txBody>
                    <a:bodyPr/>
                    <a:lstStyle/>
                    <a:p>
                      <a:r>
                        <a:rPr lang="en-US" dirty="0"/>
                        <a:t>2</a:t>
                      </a:r>
                    </a:p>
                  </a:txBody>
                  <a:tcPr/>
                </a:tc>
                <a:tc>
                  <a:txBody>
                    <a:bodyPr/>
                    <a:lstStyle/>
                    <a:p>
                      <a:r>
                        <a:rPr lang="en-US" dirty="0"/>
                        <a:t>97%</a:t>
                      </a:r>
                    </a:p>
                  </a:txBody>
                  <a:tcPr/>
                </a:tc>
                <a:tc>
                  <a:txBody>
                    <a:bodyPr/>
                    <a:lstStyle/>
                    <a:p>
                      <a:r>
                        <a:rPr lang="en-US" dirty="0"/>
                        <a:t>80%</a:t>
                      </a:r>
                    </a:p>
                  </a:txBody>
                  <a:tcPr/>
                </a:tc>
                <a:extLst>
                  <a:ext uri="{0D108BD9-81ED-4DB2-BD59-A6C34878D82A}">
                    <a16:rowId xmlns:a16="http://schemas.microsoft.com/office/drawing/2014/main" val="3060197754"/>
                  </a:ext>
                </a:extLst>
              </a:tr>
              <a:tr h="581676">
                <a:tc>
                  <a:txBody>
                    <a:bodyPr/>
                    <a:lstStyle/>
                    <a:p>
                      <a:r>
                        <a:rPr lang="en-US" dirty="0"/>
                        <a:t>3</a:t>
                      </a:r>
                    </a:p>
                  </a:txBody>
                  <a:tcPr/>
                </a:tc>
                <a:tc>
                  <a:txBody>
                    <a:bodyPr/>
                    <a:lstStyle/>
                    <a:p>
                      <a:r>
                        <a:rPr lang="en-US" dirty="0"/>
                        <a:t>3</a:t>
                      </a:r>
                    </a:p>
                  </a:txBody>
                  <a:tcPr/>
                </a:tc>
                <a:tc>
                  <a:txBody>
                    <a:bodyPr/>
                    <a:lstStyle/>
                    <a:p>
                      <a:r>
                        <a:rPr lang="en-US" dirty="0"/>
                        <a:t>98%</a:t>
                      </a:r>
                    </a:p>
                  </a:txBody>
                  <a:tcPr/>
                </a:tc>
                <a:tc>
                  <a:txBody>
                    <a:bodyPr/>
                    <a:lstStyle/>
                    <a:p>
                      <a:r>
                        <a:rPr lang="en-US" dirty="0"/>
                        <a:t>82%</a:t>
                      </a:r>
                    </a:p>
                  </a:txBody>
                  <a:tcPr/>
                </a:tc>
                <a:extLst>
                  <a:ext uri="{0D108BD9-81ED-4DB2-BD59-A6C34878D82A}">
                    <a16:rowId xmlns:a16="http://schemas.microsoft.com/office/drawing/2014/main" val="3368850223"/>
                  </a:ext>
                </a:extLst>
              </a:tr>
            </a:tbl>
          </a:graphicData>
        </a:graphic>
      </p:graphicFrame>
      <p:sp>
        <p:nvSpPr>
          <p:cNvPr id="9" name="TextBox 8">
            <a:extLst>
              <a:ext uri="{FF2B5EF4-FFF2-40B4-BE49-F238E27FC236}">
                <a16:creationId xmlns:a16="http://schemas.microsoft.com/office/drawing/2014/main" id="{4110E551-A6E3-9AAE-3152-3C800B33698E}"/>
              </a:ext>
            </a:extLst>
          </p:cNvPr>
          <p:cNvSpPr txBox="1"/>
          <p:nvPr/>
        </p:nvSpPr>
        <p:spPr>
          <a:xfrm>
            <a:off x="1451578" y="2064771"/>
            <a:ext cx="9603275" cy="707886"/>
          </a:xfrm>
          <a:prstGeom prst="rect">
            <a:avLst/>
          </a:prstGeom>
          <a:noFill/>
        </p:spPr>
        <p:txBody>
          <a:bodyPr wrap="square" rtlCol="0">
            <a:spAutoFit/>
          </a:bodyPr>
          <a:lstStyle/>
          <a:p>
            <a:r>
              <a:rPr lang="en-US" sz="2000" dirty="0"/>
              <a:t>The table below summarizes the training and validation accuracy achieved by each model after 10 epochs of training.</a:t>
            </a:r>
          </a:p>
        </p:txBody>
      </p:sp>
    </p:spTree>
    <p:extLst>
      <p:ext uri="{BB962C8B-B14F-4D97-AF65-F5344CB8AC3E}">
        <p14:creationId xmlns:p14="http://schemas.microsoft.com/office/powerpoint/2010/main" val="375530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02B5-7EA7-EC01-5F43-9368F2AF2F5C}"/>
              </a:ext>
            </a:extLst>
          </p:cNvPr>
          <p:cNvSpPr>
            <a:spLocks noGrp="1"/>
          </p:cNvSpPr>
          <p:nvPr>
            <p:ph type="title"/>
          </p:nvPr>
        </p:nvSpPr>
        <p:spPr/>
        <p:txBody>
          <a:bodyPr/>
          <a:lstStyle/>
          <a:p>
            <a:pPr algn="ctr"/>
            <a:r>
              <a:rPr lang="en-US" dirty="0"/>
              <a:t>Training Accuracy With Respect to Convolutional Layers</a:t>
            </a:r>
          </a:p>
        </p:txBody>
      </p:sp>
      <p:pic>
        <p:nvPicPr>
          <p:cNvPr id="5" name="Content Placeholder 4">
            <a:extLst>
              <a:ext uri="{FF2B5EF4-FFF2-40B4-BE49-F238E27FC236}">
                <a16:creationId xmlns:a16="http://schemas.microsoft.com/office/drawing/2014/main" id="{4854104C-4649-58CA-DD1F-FF81125A3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846" y="1853754"/>
            <a:ext cx="6583679" cy="4256824"/>
          </a:xfrm>
        </p:spPr>
      </p:pic>
    </p:spTree>
    <p:extLst>
      <p:ext uri="{BB962C8B-B14F-4D97-AF65-F5344CB8AC3E}">
        <p14:creationId xmlns:p14="http://schemas.microsoft.com/office/powerpoint/2010/main" val="85802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108B-101D-03E7-A9DE-F8DCA6BD9811}"/>
              </a:ext>
            </a:extLst>
          </p:cNvPr>
          <p:cNvSpPr>
            <a:spLocks noGrp="1"/>
          </p:cNvSpPr>
          <p:nvPr>
            <p:ph type="title"/>
          </p:nvPr>
        </p:nvSpPr>
        <p:spPr/>
        <p:txBody>
          <a:bodyPr/>
          <a:lstStyle/>
          <a:p>
            <a:pPr algn="ctr"/>
            <a:r>
              <a:rPr lang="en-US" dirty="0"/>
              <a:t>Validation Accuracy With Respect to Convolutional Layers</a:t>
            </a:r>
          </a:p>
        </p:txBody>
      </p:sp>
      <p:pic>
        <p:nvPicPr>
          <p:cNvPr id="5" name="Content Placeholder 4">
            <a:extLst>
              <a:ext uri="{FF2B5EF4-FFF2-40B4-BE49-F238E27FC236}">
                <a16:creationId xmlns:a16="http://schemas.microsoft.com/office/drawing/2014/main" id="{958E6D01-D24C-E5B3-BFD9-963C0FFE7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441" y="1860190"/>
            <a:ext cx="6682154" cy="4320495"/>
          </a:xfrm>
        </p:spPr>
      </p:pic>
    </p:spTree>
    <p:extLst>
      <p:ext uri="{BB962C8B-B14F-4D97-AF65-F5344CB8AC3E}">
        <p14:creationId xmlns:p14="http://schemas.microsoft.com/office/powerpoint/2010/main" val="326777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82D0-C57B-BA87-6653-37B5D911E913}"/>
              </a:ext>
            </a:extLst>
          </p:cNvPr>
          <p:cNvSpPr>
            <a:spLocks noGrp="1"/>
          </p:cNvSpPr>
          <p:nvPr>
            <p:ph type="title"/>
          </p:nvPr>
        </p:nvSpPr>
        <p:spPr/>
        <p:txBody>
          <a:bodyPr/>
          <a:lstStyle/>
          <a:p>
            <a:pPr algn="ctr"/>
            <a:r>
              <a:rPr lang="en-US" b="1" dirty="0"/>
              <a:t>Conclusion</a:t>
            </a:r>
            <a:endParaRPr lang="en-US" dirty="0"/>
          </a:p>
        </p:txBody>
      </p:sp>
      <p:sp>
        <p:nvSpPr>
          <p:cNvPr id="3" name="Content Placeholder 2">
            <a:extLst>
              <a:ext uri="{FF2B5EF4-FFF2-40B4-BE49-F238E27FC236}">
                <a16:creationId xmlns:a16="http://schemas.microsoft.com/office/drawing/2014/main" id="{593CF275-4564-C1EC-EF34-B4BEFFC26CE8}"/>
              </a:ext>
            </a:extLst>
          </p:cNvPr>
          <p:cNvSpPr>
            <a:spLocks noGrp="1"/>
          </p:cNvSpPr>
          <p:nvPr>
            <p:ph idx="1"/>
          </p:nvPr>
        </p:nvSpPr>
        <p:spPr>
          <a:xfrm>
            <a:off x="1451579" y="2015732"/>
            <a:ext cx="9603275" cy="3653548"/>
          </a:xfrm>
        </p:spPr>
        <p:txBody>
          <a:bodyPr>
            <a:normAutofit/>
          </a:bodyPr>
          <a:lstStyle/>
          <a:p>
            <a:pPr algn="just"/>
            <a:r>
              <a:rPr lang="en-US" sz="2200" dirty="0"/>
              <a:t>Convolutional Neural Networks (CNNs) have demonstrated promising results for Arabic handwritten character recognition. In this experiment, three CNN models with varying numbers of convolutional layers were trained and evaluated. The results showed that all models achieved significant improvement in accuracy over the training epochs. There was a trend of improvement in validation accuracy with an increase in convolutional layers, suggesting the model benefits from increased feature extraction capabilities.</a:t>
            </a:r>
          </a:p>
        </p:txBody>
      </p:sp>
    </p:spTree>
    <p:extLst>
      <p:ext uri="{BB962C8B-B14F-4D97-AF65-F5344CB8AC3E}">
        <p14:creationId xmlns:p14="http://schemas.microsoft.com/office/powerpoint/2010/main" val="141666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9F03-54D7-B704-1C09-F06297E3B134}"/>
              </a:ext>
            </a:extLst>
          </p:cNvPr>
          <p:cNvSpPr>
            <a:spLocks noGrp="1"/>
          </p:cNvSpPr>
          <p:nvPr>
            <p:ph type="title"/>
          </p:nvPr>
        </p:nvSpPr>
        <p:spPr/>
        <p:txBody>
          <a:bodyPr>
            <a:normAutofit fontScale="90000"/>
          </a:bodyPr>
          <a:lstStyle/>
          <a:p>
            <a:pPr algn="ctr"/>
            <a:r>
              <a:rPr lang="en-US" b="1" dirty="0">
                <a:solidFill>
                  <a:srgbClr val="1F1F1F"/>
                </a:solidFill>
                <a:effectLst/>
                <a:latin typeface="Google Sans"/>
              </a:rPr>
              <a:t>Introduction: Arabic Handwritten Character Recognition</a:t>
            </a:r>
            <a:br>
              <a:rPr lang="en-US" b="1"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F05474B9-E783-B580-92DD-BEDFAEF65CB0}"/>
              </a:ext>
            </a:extLst>
          </p:cNvPr>
          <p:cNvSpPr>
            <a:spLocks noGrp="1"/>
          </p:cNvSpPr>
          <p:nvPr>
            <p:ph idx="1"/>
          </p:nvPr>
        </p:nvSpPr>
        <p:spPr/>
        <p:txBody>
          <a:bodyPr>
            <a:normAutofit/>
          </a:bodyPr>
          <a:lstStyle/>
          <a:p>
            <a:pPr algn="just" rtl="0"/>
            <a:r>
              <a:rPr lang="en-US" sz="2600" dirty="0">
                <a:solidFill>
                  <a:srgbClr val="1F1F1F"/>
                </a:solidFill>
                <a:effectLst/>
                <a:latin typeface="Google Sans"/>
              </a:rPr>
              <a:t>This project addresses the challenge of Arabic handwritten character recognition (HWR). HWR systems aim to automatically convert handwritten Arabic text into digital format, enabling various applications like document processing, automatic mail sorting, and creating accessible interfaces for people who cannot use a keyboard.</a:t>
            </a:r>
          </a:p>
          <a:p>
            <a:pPr algn="just" rtl="0"/>
            <a:endParaRPr lang="en-US" sz="2600" dirty="0">
              <a:solidFill>
                <a:srgbClr val="1F1F1F"/>
              </a:solidFill>
              <a:effectLst/>
              <a:latin typeface="Google Sans"/>
            </a:endParaRPr>
          </a:p>
        </p:txBody>
      </p:sp>
    </p:spTree>
    <p:extLst>
      <p:ext uri="{BB962C8B-B14F-4D97-AF65-F5344CB8AC3E}">
        <p14:creationId xmlns:p14="http://schemas.microsoft.com/office/powerpoint/2010/main" val="48203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B086-2260-4C48-5A51-D0F7ACF8580B}"/>
              </a:ext>
            </a:extLst>
          </p:cNvPr>
          <p:cNvSpPr>
            <a:spLocks noGrp="1"/>
          </p:cNvSpPr>
          <p:nvPr>
            <p:ph type="title"/>
          </p:nvPr>
        </p:nvSpPr>
        <p:spPr/>
        <p:txBody>
          <a:bodyPr>
            <a:normAutofit fontScale="90000"/>
          </a:bodyPr>
          <a:lstStyle/>
          <a:p>
            <a:pPr algn="ctr"/>
            <a:r>
              <a:rPr lang="en-US" b="1" dirty="0">
                <a:solidFill>
                  <a:srgbClr val="1F1F1F"/>
                </a:solidFill>
                <a:effectLst/>
                <a:latin typeface="Google Sans"/>
              </a:rPr>
              <a:t>Introduction: Arabic Handwritten Character Recognition</a:t>
            </a:r>
            <a:br>
              <a:rPr lang="en-US" b="1"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142136DA-A12A-AE04-4589-8ABDBD0D676B}"/>
              </a:ext>
            </a:extLst>
          </p:cNvPr>
          <p:cNvSpPr>
            <a:spLocks noGrp="1"/>
          </p:cNvSpPr>
          <p:nvPr>
            <p:ph idx="1"/>
          </p:nvPr>
        </p:nvSpPr>
        <p:spPr>
          <a:xfrm>
            <a:off x="1451579" y="2015732"/>
            <a:ext cx="9603275" cy="3611345"/>
          </a:xfrm>
        </p:spPr>
        <p:txBody>
          <a:bodyPr>
            <a:normAutofit fontScale="77500" lnSpcReduction="20000"/>
          </a:bodyPr>
          <a:lstStyle/>
          <a:p>
            <a:pPr algn="just" rtl="0"/>
            <a:r>
              <a:rPr lang="en-US" sz="2800" dirty="0">
                <a:solidFill>
                  <a:srgbClr val="1F1F1F"/>
                </a:solidFill>
                <a:effectLst/>
                <a:latin typeface="Google Sans"/>
              </a:rPr>
              <a:t>Arabic script presents unique challenges for HWR compared to Latin characters. Here are some key points:</a:t>
            </a:r>
          </a:p>
          <a:p>
            <a:pPr lvl="1" algn="just"/>
            <a:r>
              <a:rPr lang="en-US" sz="2300" b="1" dirty="0">
                <a:solidFill>
                  <a:srgbClr val="1F1F1F"/>
                </a:solidFill>
                <a:effectLst/>
                <a:latin typeface="Google Sans"/>
              </a:rPr>
              <a:t>Complex character shapes:</a:t>
            </a:r>
            <a:r>
              <a:rPr lang="en-US" sz="2300" dirty="0">
                <a:solidFill>
                  <a:srgbClr val="1F1F1F"/>
                </a:solidFill>
                <a:effectLst/>
                <a:latin typeface="Google Sans"/>
              </a:rPr>
              <a:t> Arabic characters can have ligatures (connections between characters) and diacritics (small marks above or below characters) that can affect recognition.</a:t>
            </a:r>
          </a:p>
          <a:p>
            <a:pPr lvl="1" algn="just"/>
            <a:r>
              <a:rPr lang="en-US" sz="2300" b="1" dirty="0">
                <a:solidFill>
                  <a:srgbClr val="1F1F1F"/>
                </a:solidFill>
                <a:effectLst/>
                <a:latin typeface="Google Sans"/>
              </a:rPr>
              <a:t>Bidirectionality:</a:t>
            </a:r>
            <a:r>
              <a:rPr lang="en-US" sz="2300" dirty="0">
                <a:solidFill>
                  <a:srgbClr val="1F1F1F"/>
                </a:solidFill>
                <a:effectLst/>
                <a:latin typeface="Google Sans"/>
              </a:rPr>
              <a:t> Arabic script can be written from right to left, making character segmentation and recognition more complex.</a:t>
            </a:r>
          </a:p>
          <a:p>
            <a:pPr lvl="1" algn="just"/>
            <a:r>
              <a:rPr lang="en-US" sz="2300" b="1" dirty="0">
                <a:solidFill>
                  <a:srgbClr val="1F1F1F"/>
                </a:solidFill>
                <a:effectLst/>
                <a:latin typeface="Google Sans"/>
              </a:rPr>
              <a:t>Large number of characters:</a:t>
            </a:r>
            <a:r>
              <a:rPr lang="en-US" sz="2300" dirty="0">
                <a:solidFill>
                  <a:srgbClr val="1F1F1F"/>
                </a:solidFill>
                <a:effectLst/>
                <a:latin typeface="Google Sans"/>
              </a:rPr>
              <a:t> Arabic has 28 letters, with additional variations depending on the context.</a:t>
            </a:r>
          </a:p>
          <a:p>
            <a:pPr algn="just" rtl="0"/>
            <a:r>
              <a:rPr lang="en-US" sz="2600" dirty="0">
                <a:solidFill>
                  <a:srgbClr val="1F1F1F"/>
                </a:solidFill>
                <a:effectLst/>
                <a:latin typeface="Google Sans"/>
              </a:rPr>
              <a:t>Despite these challenges, advancements in deep learning, particularly Convolutional Neural Networks (CNNs), have led to significant progress in Arabic HWR</a:t>
            </a:r>
            <a:endParaRPr lang="en-US" sz="2600" dirty="0"/>
          </a:p>
        </p:txBody>
      </p:sp>
    </p:spTree>
    <p:extLst>
      <p:ext uri="{BB962C8B-B14F-4D97-AF65-F5344CB8AC3E}">
        <p14:creationId xmlns:p14="http://schemas.microsoft.com/office/powerpoint/2010/main" val="189187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8AA3-8173-0522-BFFF-5146B628A50E}"/>
              </a:ext>
            </a:extLst>
          </p:cNvPr>
          <p:cNvSpPr>
            <a:spLocks noGrp="1"/>
          </p:cNvSpPr>
          <p:nvPr>
            <p:ph type="title"/>
          </p:nvPr>
        </p:nvSpPr>
        <p:spPr/>
        <p:txBody>
          <a:bodyPr/>
          <a:lstStyle/>
          <a:p>
            <a:pPr algn="ctr"/>
            <a:r>
              <a:rPr lang="en-US" dirty="0"/>
              <a:t>Dataset Used: Arabic Characters MNIST</a:t>
            </a:r>
          </a:p>
        </p:txBody>
      </p:sp>
      <p:sp>
        <p:nvSpPr>
          <p:cNvPr id="3" name="Content Placeholder 2">
            <a:extLst>
              <a:ext uri="{FF2B5EF4-FFF2-40B4-BE49-F238E27FC236}">
                <a16:creationId xmlns:a16="http://schemas.microsoft.com/office/drawing/2014/main" id="{DB48EA27-3413-6A9B-A3EE-293A998C10F6}"/>
              </a:ext>
            </a:extLst>
          </p:cNvPr>
          <p:cNvSpPr>
            <a:spLocks noGrp="1"/>
          </p:cNvSpPr>
          <p:nvPr>
            <p:ph idx="1"/>
          </p:nvPr>
        </p:nvSpPr>
        <p:spPr/>
        <p:txBody>
          <a:bodyPr>
            <a:normAutofit lnSpcReduction="10000"/>
          </a:bodyPr>
          <a:lstStyle/>
          <a:p>
            <a:pPr algn="just"/>
            <a:r>
              <a:rPr lang="en-US" b="1" dirty="0"/>
              <a:t>Brief description of the dataset: </a:t>
            </a:r>
            <a:r>
              <a:rPr lang="en-US" dirty="0"/>
              <a:t>"The Arabic Characters MNIST dataset consists of handwritten Arabic characters in grayscale images."</a:t>
            </a:r>
          </a:p>
          <a:p>
            <a:pPr algn="just"/>
            <a:r>
              <a:rPr lang="en-US" b="1" dirty="0"/>
              <a:t>Source of the dataset:  </a:t>
            </a:r>
            <a:r>
              <a:rPr lang="en-US" dirty="0"/>
              <a:t>The dataset was obtained from Kaggle.</a:t>
            </a:r>
          </a:p>
          <a:p>
            <a:pPr algn="just"/>
            <a:r>
              <a:rPr lang="en-US" b="1" dirty="0"/>
              <a:t>Number of classes: </a:t>
            </a:r>
            <a:r>
              <a:rPr lang="en-US" dirty="0"/>
              <a:t>28</a:t>
            </a:r>
          </a:p>
          <a:p>
            <a:pPr algn="just"/>
            <a:r>
              <a:rPr lang="en-US" b="1" dirty="0"/>
              <a:t>Number of samples: </a:t>
            </a:r>
            <a:r>
              <a:rPr lang="en-US" dirty="0"/>
              <a:t>Provide the total number of images in the dataset.</a:t>
            </a:r>
          </a:p>
          <a:p>
            <a:pPr algn="just"/>
            <a:r>
              <a:rPr lang="en-US" b="1" dirty="0"/>
              <a:t>Image dimensions: </a:t>
            </a:r>
            <a:r>
              <a:rPr lang="en-US" dirty="0"/>
              <a:t>28x28 pixels</a:t>
            </a:r>
          </a:p>
          <a:p>
            <a:pPr algn="just"/>
            <a:r>
              <a:rPr lang="en-US" b="1" dirty="0"/>
              <a:t>Data preprocessing: </a:t>
            </a:r>
            <a:r>
              <a:rPr lang="en-US" dirty="0"/>
              <a:t>Dataset is not in his right Form we have converted it in Structured form from unstructured form</a:t>
            </a:r>
          </a:p>
        </p:txBody>
      </p:sp>
    </p:spTree>
    <p:extLst>
      <p:ext uri="{BB962C8B-B14F-4D97-AF65-F5344CB8AC3E}">
        <p14:creationId xmlns:p14="http://schemas.microsoft.com/office/powerpoint/2010/main" val="146298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C1D7-FCF3-4AB4-0A1A-7503A2C6F4E0}"/>
              </a:ext>
            </a:extLst>
          </p:cNvPr>
          <p:cNvSpPr>
            <a:spLocks noGrp="1"/>
          </p:cNvSpPr>
          <p:nvPr>
            <p:ph type="title"/>
          </p:nvPr>
        </p:nvSpPr>
        <p:spPr/>
        <p:txBody>
          <a:bodyPr/>
          <a:lstStyle/>
          <a:p>
            <a:pPr algn="ctr"/>
            <a:r>
              <a:rPr lang="en-US" dirty="0"/>
              <a:t>Convolutional Neural Network (CNN) Architecture</a:t>
            </a:r>
          </a:p>
        </p:txBody>
      </p:sp>
      <p:sp>
        <p:nvSpPr>
          <p:cNvPr id="3" name="Content Placeholder 2">
            <a:extLst>
              <a:ext uri="{FF2B5EF4-FFF2-40B4-BE49-F238E27FC236}">
                <a16:creationId xmlns:a16="http://schemas.microsoft.com/office/drawing/2014/main" id="{7E3DD4BC-93E4-8CDA-7AE5-CF97883B3182}"/>
              </a:ext>
            </a:extLst>
          </p:cNvPr>
          <p:cNvSpPr>
            <a:spLocks noGrp="1"/>
          </p:cNvSpPr>
          <p:nvPr>
            <p:ph idx="1"/>
          </p:nvPr>
        </p:nvSpPr>
        <p:spPr/>
        <p:txBody>
          <a:bodyPr>
            <a:normAutofit/>
          </a:bodyPr>
          <a:lstStyle/>
          <a:p>
            <a:pPr algn="l">
              <a:buFont typeface="Arial" panose="020B0604020202020204" pitchFamily="34" charset="0"/>
              <a:buChar char="•"/>
            </a:pPr>
            <a:r>
              <a:rPr lang="en-US" dirty="0"/>
              <a:t>Number of layers:</a:t>
            </a:r>
          </a:p>
          <a:p>
            <a:pPr lvl="1"/>
            <a:r>
              <a:rPr lang="en-US" dirty="0"/>
              <a:t>Convolutional Layers = 3</a:t>
            </a:r>
          </a:p>
          <a:p>
            <a:pPr lvl="1"/>
            <a:r>
              <a:rPr lang="en-US" dirty="0"/>
              <a:t>Max Pooling Layers = 3 </a:t>
            </a:r>
          </a:p>
          <a:p>
            <a:pPr lvl="1"/>
            <a:r>
              <a:rPr lang="en-US" dirty="0"/>
              <a:t>Dropout Layers = 4</a:t>
            </a:r>
          </a:p>
          <a:p>
            <a:pPr lvl="1"/>
            <a:r>
              <a:rPr lang="en-US" dirty="0"/>
              <a:t>Dense Layers = 3</a:t>
            </a:r>
          </a:p>
          <a:p>
            <a:pPr lvl="1"/>
            <a:r>
              <a:rPr lang="en-US" dirty="0"/>
              <a:t>Flatten Layer = 1</a:t>
            </a:r>
          </a:p>
          <a:p>
            <a:endParaRPr lang="en-US" dirty="0"/>
          </a:p>
        </p:txBody>
      </p:sp>
    </p:spTree>
    <p:extLst>
      <p:ext uri="{BB962C8B-B14F-4D97-AF65-F5344CB8AC3E}">
        <p14:creationId xmlns:p14="http://schemas.microsoft.com/office/powerpoint/2010/main" val="341120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28EE-A6A7-8E8A-1225-7D2C69BF8A5A}"/>
              </a:ext>
            </a:extLst>
          </p:cNvPr>
          <p:cNvSpPr>
            <a:spLocks noGrp="1"/>
          </p:cNvSpPr>
          <p:nvPr>
            <p:ph type="title"/>
          </p:nvPr>
        </p:nvSpPr>
        <p:spPr/>
        <p:txBody>
          <a:bodyPr/>
          <a:lstStyle/>
          <a:p>
            <a:pPr algn="ctr"/>
            <a:r>
              <a:rPr lang="en-US" dirty="0"/>
              <a:t>Description of each layer</a:t>
            </a:r>
          </a:p>
        </p:txBody>
      </p:sp>
      <p:sp>
        <p:nvSpPr>
          <p:cNvPr id="3" name="Content Placeholder 2">
            <a:extLst>
              <a:ext uri="{FF2B5EF4-FFF2-40B4-BE49-F238E27FC236}">
                <a16:creationId xmlns:a16="http://schemas.microsoft.com/office/drawing/2014/main" id="{6A3E1845-E1F2-387F-9733-8ED4A2EF419B}"/>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1" dirty="0"/>
              <a:t>Convolutional Layers:</a:t>
            </a:r>
            <a:r>
              <a:rPr lang="en-US" dirty="0"/>
              <a:t> Three convolutional layers are used, each with: </a:t>
            </a:r>
          </a:p>
          <a:p>
            <a:pPr marL="742950" lvl="1" indent="-285750" algn="just">
              <a:buFont typeface="Arial" panose="020B0604020202020204" pitchFamily="34" charset="0"/>
              <a:buChar char="•"/>
            </a:pPr>
            <a:r>
              <a:rPr lang="en-US" b="1" dirty="0"/>
              <a:t>Number of Filters:</a:t>
            </a:r>
            <a:r>
              <a:rPr lang="en-US" dirty="0"/>
              <a:t> The first layer has 16 filters, the second layer has 32 filters, and the third layer has 64 filters. Filters are learnable kernels that extract features from the input image.</a:t>
            </a:r>
          </a:p>
          <a:p>
            <a:pPr marL="742950" lvl="1" indent="-285750" algn="just">
              <a:buFont typeface="Arial" panose="020B0604020202020204" pitchFamily="34" charset="0"/>
              <a:buChar char="•"/>
            </a:pPr>
            <a:r>
              <a:rPr lang="en-US" b="1" dirty="0"/>
              <a:t>Kernel Size:</a:t>
            </a:r>
            <a:r>
              <a:rPr lang="en-US" dirty="0"/>
              <a:t> All convolutional layers use a kernel size of (3, 3). This means they look at a 3x3 window of pixels in the input image to extract features.</a:t>
            </a:r>
          </a:p>
          <a:p>
            <a:pPr marL="742950" lvl="1" indent="-285750" algn="just">
              <a:buFont typeface="Arial" panose="020B0604020202020204" pitchFamily="34" charset="0"/>
              <a:buChar char="•"/>
            </a:pPr>
            <a:r>
              <a:rPr lang="en-US" b="1" dirty="0"/>
              <a:t>Activation Function:</a:t>
            </a:r>
            <a:r>
              <a:rPr lang="en-US" dirty="0"/>
              <a:t> All convolutional layers use </a:t>
            </a:r>
            <a:r>
              <a:rPr lang="en-US" dirty="0" err="1"/>
              <a:t>ReLU</a:t>
            </a:r>
            <a:r>
              <a:rPr lang="en-US" dirty="0"/>
              <a:t> (Rectified Linear Unit) activation for introducing non-linearity.</a:t>
            </a:r>
          </a:p>
          <a:p>
            <a:pPr algn="just"/>
            <a:r>
              <a:rPr lang="en-US" b="1" dirty="0"/>
              <a:t>Pooling Layers:</a:t>
            </a:r>
            <a:r>
              <a:rPr lang="en-US" dirty="0"/>
              <a:t> Max pooling layers are used after each convolutional layer with a pool size of (2, 2). This reduces the dimensionality of the data by taking the maximum value from a 2x2 window.</a:t>
            </a:r>
          </a:p>
          <a:p>
            <a:pPr algn="just"/>
            <a:endParaRPr lang="en-US" dirty="0"/>
          </a:p>
        </p:txBody>
      </p:sp>
    </p:spTree>
    <p:extLst>
      <p:ext uri="{BB962C8B-B14F-4D97-AF65-F5344CB8AC3E}">
        <p14:creationId xmlns:p14="http://schemas.microsoft.com/office/powerpoint/2010/main" val="10201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8687-42F5-B057-45B6-C8B8CF4830F4}"/>
              </a:ext>
            </a:extLst>
          </p:cNvPr>
          <p:cNvSpPr>
            <a:spLocks noGrp="1"/>
          </p:cNvSpPr>
          <p:nvPr>
            <p:ph type="title"/>
          </p:nvPr>
        </p:nvSpPr>
        <p:spPr/>
        <p:txBody>
          <a:bodyPr/>
          <a:lstStyle/>
          <a:p>
            <a:pPr algn="ctr"/>
            <a:r>
              <a:rPr lang="en-US" dirty="0"/>
              <a:t>Description of each layer</a:t>
            </a:r>
          </a:p>
        </p:txBody>
      </p:sp>
      <p:sp>
        <p:nvSpPr>
          <p:cNvPr id="4" name="Rectangle 1">
            <a:extLst>
              <a:ext uri="{FF2B5EF4-FFF2-40B4-BE49-F238E27FC236}">
                <a16:creationId xmlns:a16="http://schemas.microsoft.com/office/drawing/2014/main" id="{A85D0DEF-DB5D-4D6B-D397-21B47A129371}"/>
              </a:ext>
            </a:extLst>
          </p:cNvPr>
          <p:cNvSpPr>
            <a:spLocks noGrp="1" noChangeArrowheads="1"/>
          </p:cNvSpPr>
          <p:nvPr>
            <p:ph idx="1"/>
          </p:nvPr>
        </p:nvSpPr>
        <p:spPr bwMode="auto">
          <a:xfrm>
            <a:off x="1471245" y="1896488"/>
            <a:ext cx="958360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1F1F1F"/>
                </a:solidFill>
                <a:effectLst/>
                <a:latin typeface="Google Sans"/>
              </a:rPr>
              <a:t>Dropout Layers:</a:t>
            </a:r>
            <a:r>
              <a:rPr kumimoji="0" lang="en-US" altLang="en-US" sz="2600" b="0" i="0" u="none" strike="noStrike" cap="none" normalizeH="0" baseline="0" dirty="0">
                <a:ln>
                  <a:noFill/>
                </a:ln>
                <a:solidFill>
                  <a:srgbClr val="1F1F1F"/>
                </a:solidFill>
                <a:effectLst/>
                <a:latin typeface="Google Sans"/>
              </a:rPr>
              <a:t> </a:t>
            </a:r>
            <a:endParaRPr kumimoji="0" lang="en-US" altLang="en-US" sz="2200" b="0" i="0" u="none" strike="noStrike" cap="none" normalizeH="0" baseline="0" dirty="0">
              <a:ln>
                <a:noFill/>
              </a:ln>
              <a:solidFill>
                <a:srgbClr val="1F1F1F"/>
              </a:solidFill>
              <a:effectLst/>
              <a:latin typeface="Google Sans"/>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F1F1F"/>
                </a:solidFill>
                <a:effectLst/>
                <a:latin typeface="Google Sans"/>
              </a:rPr>
              <a:t>Dropout layers are included after each convolutional layer and some dense layers with a rate of 0.2. Dropout helps prevent overfitting by randomly dropping a certain percentage of neurons during training.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1F1F1F"/>
                </a:solidFill>
                <a:effectLst/>
                <a:latin typeface="Google Sans"/>
              </a:rPr>
              <a:t>Flatten Layer:</a:t>
            </a:r>
            <a:r>
              <a:rPr kumimoji="0" lang="en-US" altLang="en-US" sz="2600" b="0" i="0" u="none" strike="noStrike" cap="none" normalizeH="0" baseline="0" dirty="0">
                <a:ln>
                  <a:noFill/>
                </a:ln>
                <a:solidFill>
                  <a:srgbClr val="1F1F1F"/>
                </a:solidFill>
                <a:effectLst/>
                <a:latin typeface="Google Sans"/>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F1F1F"/>
                </a:solidFill>
                <a:effectLst/>
                <a:latin typeface="Google Sans"/>
              </a:rPr>
              <a:t>A flatten layer is used to transform the output from the last convolutional layer into a one-dimensional vector before feeding it into dense layers.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1F1F1F"/>
                </a:solidFill>
                <a:effectLst/>
                <a:latin typeface="Google Sans"/>
              </a:rPr>
              <a:t>Dense Layers:</a:t>
            </a:r>
            <a:r>
              <a:rPr kumimoji="0" lang="en-US" altLang="en-US" sz="2600" b="0" i="0" u="none" strike="noStrike" cap="none" normalizeH="0" baseline="0" dirty="0">
                <a:ln>
                  <a:noFill/>
                </a:ln>
                <a:solidFill>
                  <a:srgbClr val="1F1F1F"/>
                </a:solidFill>
                <a:effectLst/>
                <a:latin typeface="Google Sans"/>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F1F1F"/>
                </a:solidFill>
                <a:effectLst/>
                <a:latin typeface="Google Sans"/>
              </a:rPr>
              <a:t>Three fully-connected dense layers are used with: </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1F1F1F"/>
                </a:solidFill>
                <a:effectLst/>
                <a:latin typeface="Google Sans"/>
              </a:rPr>
              <a:t>Number of Neurons:</a:t>
            </a:r>
            <a:r>
              <a:rPr kumimoji="0" lang="en-US" altLang="en-US" sz="2200" b="0" i="0" u="none" strike="noStrike" cap="none" normalizeH="0" baseline="0" dirty="0">
                <a:ln>
                  <a:noFill/>
                </a:ln>
                <a:solidFill>
                  <a:srgbClr val="1F1F1F"/>
                </a:solidFill>
                <a:effectLst/>
                <a:latin typeface="Google Sans"/>
              </a:rPr>
              <a:t> The first dense layer has 256 neurons, The Second dense layer has 128 neurons, The Third dense layer has 28 (Total Number of Classes) neurons,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046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CF12-FB65-9A3A-123C-E7E5D0045924}"/>
              </a:ext>
            </a:extLst>
          </p:cNvPr>
          <p:cNvSpPr>
            <a:spLocks noGrp="1"/>
          </p:cNvSpPr>
          <p:nvPr>
            <p:ph type="title"/>
          </p:nvPr>
        </p:nvSpPr>
        <p:spPr/>
        <p:txBody>
          <a:bodyPr/>
          <a:lstStyle/>
          <a:p>
            <a:pPr algn="ctr"/>
            <a:r>
              <a:rPr lang="en-US" dirty="0"/>
              <a:t>Experiment Setup</a:t>
            </a:r>
          </a:p>
        </p:txBody>
      </p:sp>
      <p:sp>
        <p:nvSpPr>
          <p:cNvPr id="3" name="Content Placeholder 2">
            <a:extLst>
              <a:ext uri="{FF2B5EF4-FFF2-40B4-BE49-F238E27FC236}">
                <a16:creationId xmlns:a16="http://schemas.microsoft.com/office/drawing/2014/main" id="{065770B9-49FE-B71F-9FB2-788BDB0621F8}"/>
              </a:ext>
            </a:extLst>
          </p:cNvPr>
          <p:cNvSpPr>
            <a:spLocks noGrp="1"/>
          </p:cNvSpPr>
          <p:nvPr>
            <p:ph idx="1"/>
          </p:nvPr>
        </p:nvSpPr>
        <p:spPr/>
        <p:txBody>
          <a:bodyPr>
            <a:normAutofit/>
          </a:bodyPr>
          <a:lstStyle/>
          <a:p>
            <a:pPr algn="just"/>
            <a:r>
              <a:rPr lang="en-US" dirty="0"/>
              <a:t>This slide will discuss the results obtained by training Convolutional Neural Networks (CNNs) with varying architectures for Arabic handwritten character recognition.</a:t>
            </a:r>
          </a:p>
          <a:p>
            <a:pPr algn="just"/>
            <a:r>
              <a:rPr lang="en-US" b="1" dirty="0"/>
              <a:t>Experiment Setup:</a:t>
            </a:r>
            <a:endParaRPr lang="en-US" dirty="0"/>
          </a:p>
          <a:p>
            <a:pPr lvl="1" algn="just"/>
            <a:r>
              <a:rPr lang="en-US" b="1" dirty="0"/>
              <a:t>Dataset:</a:t>
            </a:r>
            <a:r>
              <a:rPr lang="en-US" dirty="0"/>
              <a:t> The dataset was obtained from Kaggle.</a:t>
            </a:r>
          </a:p>
          <a:p>
            <a:pPr lvl="1" algn="just"/>
            <a:r>
              <a:rPr lang="en-US" b="1" dirty="0"/>
              <a:t>Training/Validation Split:</a:t>
            </a:r>
            <a:r>
              <a:rPr lang="en-US" dirty="0"/>
              <a:t> 80% for training, 20% for validation</a:t>
            </a:r>
          </a:p>
          <a:p>
            <a:pPr lvl="1" algn="just"/>
            <a:r>
              <a:rPr lang="en-US" b="1" dirty="0"/>
              <a:t>Metrics:</a:t>
            </a:r>
            <a:r>
              <a:rPr lang="en-US" dirty="0"/>
              <a:t> Training and validation accuracy were monitored during training. Testing accuracy will also be presented if you have a separate testing set.</a:t>
            </a:r>
          </a:p>
        </p:txBody>
      </p:sp>
    </p:spTree>
    <p:extLst>
      <p:ext uri="{BB962C8B-B14F-4D97-AF65-F5344CB8AC3E}">
        <p14:creationId xmlns:p14="http://schemas.microsoft.com/office/powerpoint/2010/main" val="39016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086A-4C7F-4C8E-94FA-67F16205E199}"/>
              </a:ext>
            </a:extLst>
          </p:cNvPr>
          <p:cNvSpPr>
            <a:spLocks noGrp="1"/>
          </p:cNvSpPr>
          <p:nvPr>
            <p:ph type="title"/>
          </p:nvPr>
        </p:nvSpPr>
        <p:spPr/>
        <p:txBody>
          <a:bodyPr/>
          <a:lstStyle/>
          <a:p>
            <a:pPr algn="ctr"/>
            <a:r>
              <a:rPr lang="en-US" dirty="0"/>
              <a:t>Model Variations</a:t>
            </a:r>
          </a:p>
        </p:txBody>
      </p:sp>
      <p:sp>
        <p:nvSpPr>
          <p:cNvPr id="3" name="Content Placeholder 2">
            <a:extLst>
              <a:ext uri="{FF2B5EF4-FFF2-40B4-BE49-F238E27FC236}">
                <a16:creationId xmlns:a16="http://schemas.microsoft.com/office/drawing/2014/main" id="{9DE72F72-8431-F7A4-CCD3-F2052B3F48F9}"/>
              </a:ext>
            </a:extLst>
          </p:cNvPr>
          <p:cNvSpPr>
            <a:spLocks noGrp="1"/>
          </p:cNvSpPr>
          <p:nvPr>
            <p:ph idx="1"/>
          </p:nvPr>
        </p:nvSpPr>
        <p:spPr/>
        <p:txBody>
          <a:bodyPr/>
          <a:lstStyle/>
          <a:p>
            <a:r>
              <a:rPr lang="en-US" b="1" dirty="0"/>
              <a:t>Model Variations:</a:t>
            </a:r>
            <a:endParaRPr lang="en-US" dirty="0"/>
          </a:p>
          <a:p>
            <a:pPr lvl="1"/>
            <a:r>
              <a:rPr lang="en-US" dirty="0"/>
              <a:t>The script defines three CNN models with different numbers of convolutional layers:</a:t>
            </a:r>
          </a:p>
          <a:p>
            <a:pPr lvl="1"/>
            <a:r>
              <a:rPr lang="en-US" dirty="0"/>
              <a:t>Model 1: 1 Convolutional Layer</a:t>
            </a:r>
          </a:p>
          <a:p>
            <a:pPr lvl="1"/>
            <a:r>
              <a:rPr lang="en-US" dirty="0"/>
              <a:t>Model 2: 2 Convolutional Layers</a:t>
            </a:r>
          </a:p>
          <a:p>
            <a:pPr lvl="1"/>
            <a:r>
              <a:rPr lang="en-US" dirty="0"/>
              <a:t>Model 3: 3 Convolutional Layers (refer to slide 3 for detailed architecture)</a:t>
            </a:r>
          </a:p>
          <a:p>
            <a:endParaRPr lang="en-US" dirty="0"/>
          </a:p>
        </p:txBody>
      </p:sp>
    </p:spTree>
    <p:extLst>
      <p:ext uri="{BB962C8B-B14F-4D97-AF65-F5344CB8AC3E}">
        <p14:creationId xmlns:p14="http://schemas.microsoft.com/office/powerpoint/2010/main" val="313887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TotalTime>
  <Words>878</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Google Sans</vt:lpstr>
      <vt:lpstr>Gallery</vt:lpstr>
      <vt:lpstr>Arabic Handwritten Character Recognition</vt:lpstr>
      <vt:lpstr>Introduction: Arabic Handwritten Character Recognition </vt:lpstr>
      <vt:lpstr>Introduction: Arabic Handwritten Character Recognition </vt:lpstr>
      <vt:lpstr>Dataset Used: Arabic Characters MNIST</vt:lpstr>
      <vt:lpstr>Convolutional Neural Network (CNN) Architecture</vt:lpstr>
      <vt:lpstr>Description of each layer</vt:lpstr>
      <vt:lpstr>Description of each layer</vt:lpstr>
      <vt:lpstr>Experiment Setup</vt:lpstr>
      <vt:lpstr>Model Variations</vt:lpstr>
      <vt:lpstr>Training Vs Accuracy  Testing Accuracy</vt:lpstr>
      <vt:lpstr>Results</vt:lpstr>
      <vt:lpstr>Training Accuracy With Respect to Convolutional Layers</vt:lpstr>
      <vt:lpstr>Validation Accuracy With Respect to Convolutional Layers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Abdullah</dc:creator>
  <cp:lastModifiedBy>Mohammad Abdullah</cp:lastModifiedBy>
  <cp:revision>35</cp:revision>
  <dcterms:created xsi:type="dcterms:W3CDTF">2024-05-06T04:43:31Z</dcterms:created>
  <dcterms:modified xsi:type="dcterms:W3CDTF">2024-05-10T11:15:13Z</dcterms:modified>
</cp:coreProperties>
</file>