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9" r:id="rId1"/>
  </p:sldMasterIdLst>
  <p:notesMasterIdLst>
    <p:notesMasterId r:id="rId14"/>
  </p:notesMasterIdLst>
  <p:sldIdLst>
    <p:sldId id="256" r:id="rId2"/>
    <p:sldId id="258" r:id="rId3"/>
    <p:sldId id="261" r:id="rId4"/>
    <p:sldId id="262" r:id="rId5"/>
    <p:sldId id="263" r:id="rId6"/>
    <p:sldId id="264" r:id="rId7"/>
    <p:sldId id="265" r:id="rId8"/>
    <p:sldId id="266" r:id="rId9"/>
    <p:sldId id="268" r:id="rId10"/>
    <p:sldId id="267"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54"/>
    <p:restoredTop sz="73371"/>
  </p:normalViewPr>
  <p:slideViewPr>
    <p:cSldViewPr snapToGrid="0" snapToObjects="1">
      <p:cViewPr varScale="1">
        <p:scale>
          <a:sx n="113" d="100"/>
          <a:sy n="113" d="100"/>
        </p:scale>
        <p:origin x="2736"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88345-7044-9943-981C-8280481995C3}"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15632-4009-A044-9F7A-814D81504C1C}" type="slidenum">
              <a:rPr lang="en-US" smtClean="0"/>
              <a:t>‹#›</a:t>
            </a:fld>
            <a:endParaRPr lang="en-US"/>
          </a:p>
        </p:txBody>
      </p:sp>
    </p:spTree>
    <p:extLst>
      <p:ext uri="{BB962C8B-B14F-4D97-AF65-F5344CB8AC3E}">
        <p14:creationId xmlns:p14="http://schemas.microsoft.com/office/powerpoint/2010/main" val="397126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types of Supervised Machine learning</a:t>
            </a:r>
          </a:p>
          <a:p>
            <a:r>
              <a:rPr lang="en-US" dirty="0"/>
              <a:t>Classification, prediction based on a predefined set of possibilities.</a:t>
            </a:r>
          </a:p>
          <a:p>
            <a:r>
              <a:rPr lang="en-US" dirty="0"/>
              <a:t>Has two types </a:t>
            </a:r>
          </a:p>
          <a:p>
            <a:r>
              <a:rPr lang="en-US" dirty="0"/>
              <a:t>	Binary: A simple Yes or No </a:t>
            </a:r>
          </a:p>
          <a:p>
            <a:r>
              <a:rPr lang="en-US" dirty="0"/>
              <a:t>	Multiclass: Much more complex, includes multiple options.</a:t>
            </a:r>
          </a:p>
          <a:p>
            <a:r>
              <a:rPr lang="en-US" dirty="0"/>
              <a:t>Regression, prediction based on continuous numbers such as predicting the annual income of an individual.</a:t>
            </a:r>
          </a:p>
          <a:p>
            <a:endParaRPr lang="en-US" dirty="0"/>
          </a:p>
          <a:p>
            <a:r>
              <a:rPr lang="en-US" dirty="0"/>
              <a:t>They are easily differentiated between by the necessity for continuity between outcomes. If the outcome can include </a:t>
            </a:r>
          </a:p>
          <a:p>
            <a:r>
              <a:rPr lang="en-US" dirty="0"/>
              <a:t>A range then it is Regression, if including a range would make the data unusable then it must be classification.</a:t>
            </a:r>
          </a:p>
        </p:txBody>
      </p:sp>
      <p:sp>
        <p:nvSpPr>
          <p:cNvPr id="4" name="Slide Number Placeholder 3"/>
          <p:cNvSpPr>
            <a:spLocks noGrp="1"/>
          </p:cNvSpPr>
          <p:nvPr>
            <p:ph type="sldNum" sz="quarter" idx="5"/>
          </p:nvPr>
        </p:nvSpPr>
        <p:spPr/>
        <p:txBody>
          <a:bodyPr/>
          <a:lstStyle/>
          <a:p>
            <a:fld id="{DE715632-4009-A044-9F7A-814D81504C1C}" type="slidenum">
              <a:rPr lang="en-US" smtClean="0"/>
              <a:t>2</a:t>
            </a:fld>
            <a:endParaRPr lang="en-US"/>
          </a:p>
        </p:txBody>
      </p:sp>
    </p:spTree>
    <p:extLst>
      <p:ext uri="{BB962C8B-B14F-4D97-AF65-F5344CB8AC3E}">
        <p14:creationId xmlns:p14="http://schemas.microsoft.com/office/powerpoint/2010/main" val="3506544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15632-4009-A044-9F7A-814D81504C1C}" type="slidenum">
              <a:rPr lang="en-US" smtClean="0"/>
              <a:t>11</a:t>
            </a:fld>
            <a:endParaRPr lang="en-US"/>
          </a:p>
        </p:txBody>
      </p:sp>
    </p:spTree>
    <p:extLst>
      <p:ext uri="{BB962C8B-B14F-4D97-AF65-F5344CB8AC3E}">
        <p14:creationId xmlns:p14="http://schemas.microsoft.com/office/powerpoint/2010/main" val="3739062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15632-4009-A044-9F7A-814D81504C1C}" type="slidenum">
              <a:rPr lang="en-US" smtClean="0"/>
              <a:t>12</a:t>
            </a:fld>
            <a:endParaRPr lang="en-US"/>
          </a:p>
        </p:txBody>
      </p:sp>
    </p:spTree>
    <p:extLst>
      <p:ext uri="{BB962C8B-B14F-4D97-AF65-F5344CB8AC3E}">
        <p14:creationId xmlns:p14="http://schemas.microsoft.com/office/powerpoint/2010/main" val="264675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goal of Supervised learning is to create models that are able to make accurate predictions with as little human interaction as possible.</a:t>
            </a:r>
          </a:p>
          <a:p>
            <a:endParaRPr lang="en-US" dirty="0"/>
          </a:p>
          <a:p>
            <a:r>
              <a:rPr lang="en-US" dirty="0"/>
              <a:t>Given test data that has answers bundled in the model is trained on this data and then when it is fed new data that doesn’t have predefined answers the model is able to provided its own answers. </a:t>
            </a:r>
          </a:p>
          <a:p>
            <a:endParaRPr lang="en-US" dirty="0"/>
          </a:p>
          <a:p>
            <a:r>
              <a:rPr lang="en-US" dirty="0"/>
              <a:t>A model's ability to generalize is its ability to make accurate predictions on that new unseen data.</a:t>
            </a:r>
          </a:p>
          <a:p>
            <a:endParaRPr lang="en-US" dirty="0"/>
          </a:p>
          <a:p>
            <a:r>
              <a:rPr lang="en-US" dirty="0"/>
              <a:t>The more data available the better for the most part. With more info overfitting becomes a nonissue</a:t>
            </a:r>
          </a:p>
          <a:p>
            <a:r>
              <a:rPr lang="en-US" dirty="0"/>
              <a:t>Underfitting is always a threat.  </a:t>
            </a:r>
          </a:p>
          <a:p>
            <a:endParaRPr lang="en-US" dirty="0"/>
          </a:p>
          <a:p>
            <a:endParaRPr lang="en-US" dirty="0"/>
          </a:p>
        </p:txBody>
      </p:sp>
      <p:sp>
        <p:nvSpPr>
          <p:cNvPr id="4" name="Slide Number Placeholder 3"/>
          <p:cNvSpPr>
            <a:spLocks noGrp="1"/>
          </p:cNvSpPr>
          <p:nvPr>
            <p:ph type="sldNum" sz="quarter" idx="5"/>
          </p:nvPr>
        </p:nvSpPr>
        <p:spPr/>
        <p:txBody>
          <a:bodyPr/>
          <a:lstStyle/>
          <a:p>
            <a:fld id="{DE715632-4009-A044-9F7A-814D81504C1C}" type="slidenum">
              <a:rPr lang="en-US" smtClean="0"/>
              <a:t>3</a:t>
            </a:fld>
            <a:endParaRPr lang="en-US"/>
          </a:p>
        </p:txBody>
      </p:sp>
    </p:spTree>
    <p:extLst>
      <p:ext uri="{BB962C8B-B14F-4D97-AF65-F5344CB8AC3E}">
        <p14:creationId xmlns:p14="http://schemas.microsoft.com/office/powerpoint/2010/main" val="69808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synthetic datasets are brought up when needed and oftentimes only included data that is needed to make a point</a:t>
            </a:r>
          </a:p>
          <a:p>
            <a:endParaRPr lang="en-US" dirty="0"/>
          </a:p>
          <a:p>
            <a:r>
              <a:rPr lang="en-US" dirty="0"/>
              <a:t>Two real world datasets </a:t>
            </a:r>
          </a:p>
          <a:p>
            <a:r>
              <a:rPr lang="en-US" dirty="0"/>
              <a:t>	Cancer: Determining between benign and malignant tumors based on 30 different aspects. Includes 569 data points</a:t>
            </a:r>
          </a:p>
          <a:p>
            <a:r>
              <a:rPr lang="en-US" dirty="0"/>
              <a:t>	Housing: Predicts value of homes in Boston neighborhoods based on crime rates, proximity to the Charles river </a:t>
            </a:r>
            <a:r>
              <a:rPr lang="en-US" dirty="0" err="1"/>
              <a:t>ect</a:t>
            </a:r>
            <a:r>
              <a:rPr lang="en-US" dirty="0"/>
              <a:t>.</a:t>
            </a:r>
          </a:p>
          <a:p>
            <a:endParaRPr lang="en-US" dirty="0"/>
          </a:p>
          <a:p>
            <a:r>
              <a:rPr lang="en-US" dirty="0"/>
              <a:t>Derived features are those that come from the product of two features included in a data set. This is called feature engineering</a:t>
            </a:r>
          </a:p>
        </p:txBody>
      </p:sp>
      <p:sp>
        <p:nvSpPr>
          <p:cNvPr id="4" name="Slide Number Placeholder 3"/>
          <p:cNvSpPr>
            <a:spLocks noGrp="1"/>
          </p:cNvSpPr>
          <p:nvPr>
            <p:ph type="sldNum" sz="quarter" idx="5"/>
          </p:nvPr>
        </p:nvSpPr>
        <p:spPr/>
        <p:txBody>
          <a:bodyPr/>
          <a:lstStyle/>
          <a:p>
            <a:fld id="{DE715632-4009-A044-9F7A-814D81504C1C}" type="slidenum">
              <a:rPr lang="en-US" smtClean="0"/>
              <a:t>4</a:t>
            </a:fld>
            <a:endParaRPr lang="en-US"/>
          </a:p>
        </p:txBody>
      </p:sp>
    </p:spTree>
    <p:extLst>
      <p:ext uri="{BB962C8B-B14F-4D97-AF65-F5344CB8AC3E}">
        <p14:creationId xmlns:p14="http://schemas.microsoft.com/office/powerpoint/2010/main" val="298373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15632-4009-A044-9F7A-814D81504C1C}" type="slidenum">
              <a:rPr lang="en-US" smtClean="0"/>
              <a:t>5</a:t>
            </a:fld>
            <a:endParaRPr lang="en-US"/>
          </a:p>
        </p:txBody>
      </p:sp>
    </p:spTree>
    <p:extLst>
      <p:ext uri="{BB962C8B-B14F-4D97-AF65-F5344CB8AC3E}">
        <p14:creationId xmlns:p14="http://schemas.microsoft.com/office/powerpoint/2010/main" val="2155639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15632-4009-A044-9F7A-814D81504C1C}" type="slidenum">
              <a:rPr lang="en-US" smtClean="0"/>
              <a:t>6</a:t>
            </a:fld>
            <a:endParaRPr lang="en-US"/>
          </a:p>
        </p:txBody>
      </p:sp>
    </p:spTree>
    <p:extLst>
      <p:ext uri="{BB962C8B-B14F-4D97-AF65-F5344CB8AC3E}">
        <p14:creationId xmlns:p14="http://schemas.microsoft.com/office/powerpoint/2010/main" val="2895255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15632-4009-A044-9F7A-814D81504C1C}" type="slidenum">
              <a:rPr lang="en-US" smtClean="0"/>
              <a:t>7</a:t>
            </a:fld>
            <a:endParaRPr lang="en-US"/>
          </a:p>
        </p:txBody>
      </p:sp>
    </p:spTree>
    <p:extLst>
      <p:ext uri="{BB962C8B-B14F-4D97-AF65-F5344CB8AC3E}">
        <p14:creationId xmlns:p14="http://schemas.microsoft.com/office/powerpoint/2010/main" val="166631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15632-4009-A044-9F7A-814D81504C1C}" type="slidenum">
              <a:rPr lang="en-US" smtClean="0"/>
              <a:t>8</a:t>
            </a:fld>
            <a:endParaRPr lang="en-US"/>
          </a:p>
        </p:txBody>
      </p:sp>
    </p:spTree>
    <p:extLst>
      <p:ext uri="{BB962C8B-B14F-4D97-AF65-F5344CB8AC3E}">
        <p14:creationId xmlns:p14="http://schemas.microsoft.com/office/powerpoint/2010/main" val="1154164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Explicitly restricting a model to </a:t>
            </a:r>
            <a:r>
              <a:rPr lang="en-US"/>
              <a:t>avoid overfitting</a:t>
            </a:r>
            <a:endParaRPr lang="en-US" dirty="0"/>
          </a:p>
        </p:txBody>
      </p:sp>
      <p:sp>
        <p:nvSpPr>
          <p:cNvPr id="4" name="Slide Number Placeholder 3"/>
          <p:cNvSpPr>
            <a:spLocks noGrp="1"/>
          </p:cNvSpPr>
          <p:nvPr>
            <p:ph type="sldNum" sz="quarter" idx="5"/>
          </p:nvPr>
        </p:nvSpPr>
        <p:spPr/>
        <p:txBody>
          <a:bodyPr/>
          <a:lstStyle/>
          <a:p>
            <a:fld id="{DE715632-4009-A044-9F7A-814D81504C1C}" type="slidenum">
              <a:rPr lang="en-US" smtClean="0"/>
              <a:t>9</a:t>
            </a:fld>
            <a:endParaRPr lang="en-US"/>
          </a:p>
        </p:txBody>
      </p:sp>
    </p:spTree>
    <p:extLst>
      <p:ext uri="{BB962C8B-B14F-4D97-AF65-F5344CB8AC3E}">
        <p14:creationId xmlns:p14="http://schemas.microsoft.com/office/powerpoint/2010/main" val="159424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15632-4009-A044-9F7A-814D81504C1C}" type="slidenum">
              <a:rPr lang="en-US" smtClean="0"/>
              <a:t>10</a:t>
            </a:fld>
            <a:endParaRPr lang="en-US"/>
          </a:p>
        </p:txBody>
      </p:sp>
    </p:spTree>
    <p:extLst>
      <p:ext uri="{BB962C8B-B14F-4D97-AF65-F5344CB8AC3E}">
        <p14:creationId xmlns:p14="http://schemas.microsoft.com/office/powerpoint/2010/main" val="51340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1/25/22</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85843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1/25/22</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34826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1/25/22</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9667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1/25/22</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59994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1/25/22</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85987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1/25/22</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452485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1/25/22</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28893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1/25/22</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8668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1/25/22</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69831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1/25/22</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7464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1/25/22</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63692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1/25/22</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45242278"/>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9FA55D-DBF3-44BD-8BAA-FC35FD1CE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descr="A close-up of a ferris wheel&#10;&#10;Description automatically generated with medium confidence">
            <a:extLst>
              <a:ext uri="{FF2B5EF4-FFF2-40B4-BE49-F238E27FC236}">
                <a16:creationId xmlns:a16="http://schemas.microsoft.com/office/drawing/2014/main" id="{3CD21D06-8769-4FE6-8EB7-342A3290E5C0}"/>
              </a:ext>
            </a:extLst>
          </p:cNvPr>
          <p:cNvPicPr>
            <a:picLocks noChangeAspect="1"/>
          </p:cNvPicPr>
          <p:nvPr/>
        </p:nvPicPr>
        <p:blipFill rotWithShape="1">
          <a:blip r:embed="rId2"/>
          <a:srcRect t="29687"/>
          <a:stretch/>
        </p:blipFill>
        <p:spPr>
          <a:xfrm>
            <a:off x="0" y="10"/>
            <a:ext cx="12191981" cy="6857990"/>
          </a:xfrm>
          <a:prstGeom prst="rect">
            <a:avLst/>
          </a:prstGeom>
        </p:spPr>
      </p:pic>
      <p:sp>
        <p:nvSpPr>
          <p:cNvPr id="73" name="Freeform: Shape 10">
            <a:extLst>
              <a:ext uri="{FF2B5EF4-FFF2-40B4-BE49-F238E27FC236}">
                <a16:creationId xmlns:a16="http://schemas.microsoft.com/office/drawing/2014/main" id="{81D34478-6122-494B-BC0B-DB0603948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70915">
            <a:off x="6731648" y="357256"/>
            <a:ext cx="4927301" cy="3146160"/>
          </a:xfrm>
          <a:custGeom>
            <a:avLst/>
            <a:gdLst>
              <a:gd name="connsiteX0" fmla="*/ 931249 w 1207078"/>
              <a:gd name="connsiteY0" fmla="*/ 1013346 h 1013355"/>
              <a:gd name="connsiteX1" fmla="*/ 814282 w 1207078"/>
              <a:gd name="connsiteY1" fmla="*/ 829037 h 1013355"/>
              <a:gd name="connsiteX2" fmla="*/ 241924 w 1207078"/>
              <a:gd name="connsiteY2" fmla="*/ 819512 h 1013355"/>
              <a:gd name="connsiteX3" fmla="*/ 79999 w 1207078"/>
              <a:gd name="connsiteY3" fmla="*/ 258680 h 1013355"/>
              <a:gd name="connsiteX4" fmla="*/ 834855 w 1207078"/>
              <a:gd name="connsiteY4" fmla="*/ 11030 h 1013355"/>
              <a:gd name="connsiteX5" fmla="*/ 1206997 w 1207078"/>
              <a:gd name="connsiteY5" fmla="*/ 356597 h 1013355"/>
              <a:gd name="connsiteX6" fmla="*/ 997447 w 1207078"/>
              <a:gd name="connsiteY6" fmla="*/ 742074 h 1013355"/>
              <a:gd name="connsiteX7" fmla="*/ 931249 w 1207078"/>
              <a:gd name="connsiteY7" fmla="*/ 1013346 h 1013355"/>
              <a:gd name="connsiteX0" fmla="*/ 925805 w 1207077"/>
              <a:gd name="connsiteY0" fmla="*/ 966643 h 966643"/>
              <a:gd name="connsiteX1" fmla="*/ 814320 w 1207077"/>
              <a:gd name="connsiteY1" fmla="*/ 829046 h 966643"/>
              <a:gd name="connsiteX2" fmla="*/ 241962 w 1207077"/>
              <a:gd name="connsiteY2" fmla="*/ 819521 h 966643"/>
              <a:gd name="connsiteX3" fmla="*/ 80037 w 1207077"/>
              <a:gd name="connsiteY3" fmla="*/ 258689 h 966643"/>
              <a:gd name="connsiteX4" fmla="*/ 834893 w 1207077"/>
              <a:gd name="connsiteY4" fmla="*/ 11039 h 966643"/>
              <a:gd name="connsiteX5" fmla="*/ 1207035 w 1207077"/>
              <a:gd name="connsiteY5" fmla="*/ 356606 h 966643"/>
              <a:gd name="connsiteX6" fmla="*/ 997485 w 1207077"/>
              <a:gd name="connsiteY6" fmla="*/ 742083 h 966643"/>
              <a:gd name="connsiteX7" fmla="*/ 925805 w 1207077"/>
              <a:gd name="connsiteY7" fmla="*/ 966643 h 966643"/>
              <a:gd name="connsiteX0" fmla="*/ 880512 w 1161784"/>
              <a:gd name="connsiteY0" fmla="*/ 966643 h 966643"/>
              <a:gd name="connsiteX1" fmla="*/ 806031 w 1161784"/>
              <a:gd name="connsiteY1" fmla="*/ 816343 h 966643"/>
              <a:gd name="connsiteX2" fmla="*/ 196669 w 1161784"/>
              <a:gd name="connsiteY2" fmla="*/ 819521 h 966643"/>
              <a:gd name="connsiteX3" fmla="*/ 34744 w 1161784"/>
              <a:gd name="connsiteY3" fmla="*/ 258689 h 966643"/>
              <a:gd name="connsiteX4" fmla="*/ 789600 w 1161784"/>
              <a:gd name="connsiteY4" fmla="*/ 11039 h 966643"/>
              <a:gd name="connsiteX5" fmla="*/ 1161742 w 1161784"/>
              <a:gd name="connsiteY5" fmla="*/ 356606 h 966643"/>
              <a:gd name="connsiteX6" fmla="*/ 952192 w 1161784"/>
              <a:gd name="connsiteY6" fmla="*/ 742083 h 966643"/>
              <a:gd name="connsiteX7" fmla="*/ 880512 w 1161784"/>
              <a:gd name="connsiteY7" fmla="*/ 966643 h 966643"/>
              <a:gd name="connsiteX0" fmla="*/ 886398 w 1167670"/>
              <a:gd name="connsiteY0" fmla="*/ 967976 h 967976"/>
              <a:gd name="connsiteX1" fmla="*/ 811917 w 1167670"/>
              <a:gd name="connsiteY1" fmla="*/ 817676 h 967976"/>
              <a:gd name="connsiteX2" fmla="*/ 176796 w 1167670"/>
              <a:gd name="connsiteY2" fmla="*/ 841907 h 967976"/>
              <a:gd name="connsiteX3" fmla="*/ 40630 w 1167670"/>
              <a:gd name="connsiteY3" fmla="*/ 260022 h 967976"/>
              <a:gd name="connsiteX4" fmla="*/ 795486 w 1167670"/>
              <a:gd name="connsiteY4" fmla="*/ 12372 h 967976"/>
              <a:gd name="connsiteX5" fmla="*/ 1167628 w 1167670"/>
              <a:gd name="connsiteY5" fmla="*/ 357939 h 967976"/>
              <a:gd name="connsiteX6" fmla="*/ 958078 w 1167670"/>
              <a:gd name="connsiteY6" fmla="*/ 743416 h 967976"/>
              <a:gd name="connsiteX7" fmla="*/ 886398 w 1167670"/>
              <a:gd name="connsiteY7" fmla="*/ 967976 h 967976"/>
              <a:gd name="connsiteX0" fmla="*/ 896528 w 1177800"/>
              <a:gd name="connsiteY0" fmla="*/ 968050 h 968050"/>
              <a:gd name="connsiteX1" fmla="*/ 822047 w 1177800"/>
              <a:gd name="connsiteY1" fmla="*/ 817750 h 968050"/>
              <a:gd name="connsiteX2" fmla="*/ 151996 w 1177800"/>
              <a:gd name="connsiteY2" fmla="*/ 850484 h 968050"/>
              <a:gd name="connsiteX3" fmla="*/ 50760 w 1177800"/>
              <a:gd name="connsiteY3" fmla="*/ 260096 h 968050"/>
              <a:gd name="connsiteX4" fmla="*/ 805616 w 1177800"/>
              <a:gd name="connsiteY4" fmla="*/ 12446 h 968050"/>
              <a:gd name="connsiteX5" fmla="*/ 1177758 w 1177800"/>
              <a:gd name="connsiteY5" fmla="*/ 358013 h 968050"/>
              <a:gd name="connsiteX6" fmla="*/ 968208 w 1177800"/>
              <a:gd name="connsiteY6" fmla="*/ 743490 h 968050"/>
              <a:gd name="connsiteX7" fmla="*/ 896528 w 1177800"/>
              <a:gd name="connsiteY7" fmla="*/ 968050 h 968050"/>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8208 w 1177800"/>
              <a:gd name="connsiteY6" fmla="*/ 743490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7539 w 1177964"/>
              <a:gd name="connsiteY6" fmla="*/ 778355 h 954284"/>
              <a:gd name="connsiteX7" fmla="*/ 892510 w 1177964"/>
              <a:gd name="connsiteY7" fmla="*/ 954284 h 954284"/>
              <a:gd name="connsiteX0" fmla="*/ 892912 w 1178366"/>
              <a:gd name="connsiteY0" fmla="*/ 954284 h 954284"/>
              <a:gd name="connsiteX1" fmla="*/ 838317 w 1178366"/>
              <a:gd name="connsiteY1" fmla="*/ 829975 h 954284"/>
              <a:gd name="connsiteX2" fmla="*/ 152562 w 1178366"/>
              <a:gd name="connsiteY2" fmla="*/ 850484 h 954284"/>
              <a:gd name="connsiteX3" fmla="*/ 51326 w 1178366"/>
              <a:gd name="connsiteY3" fmla="*/ 260096 h 954284"/>
              <a:gd name="connsiteX4" fmla="*/ 806182 w 1178366"/>
              <a:gd name="connsiteY4" fmla="*/ 12446 h 954284"/>
              <a:gd name="connsiteX5" fmla="*/ 1178324 w 1178366"/>
              <a:gd name="connsiteY5" fmla="*/ 358013 h 954284"/>
              <a:gd name="connsiteX6" fmla="*/ 967941 w 1178366"/>
              <a:gd name="connsiteY6" fmla="*/ 778355 h 954284"/>
              <a:gd name="connsiteX7" fmla="*/ 892912 w 1178366"/>
              <a:gd name="connsiteY7" fmla="*/ 954284 h 954284"/>
              <a:gd name="connsiteX0" fmla="*/ 894402 w 1179860"/>
              <a:gd name="connsiteY0" fmla="*/ 958956 h 958956"/>
              <a:gd name="connsiteX1" fmla="*/ 839807 w 1179860"/>
              <a:gd name="connsiteY1" fmla="*/ 834647 h 958956"/>
              <a:gd name="connsiteX2" fmla="*/ 154052 w 1179860"/>
              <a:gd name="connsiteY2" fmla="*/ 855156 h 958956"/>
              <a:gd name="connsiteX3" fmla="*/ 52816 w 1179860"/>
              <a:gd name="connsiteY3" fmla="*/ 264768 h 958956"/>
              <a:gd name="connsiteX4" fmla="*/ 827792 w 1179860"/>
              <a:gd name="connsiteY4" fmla="*/ 12221 h 958956"/>
              <a:gd name="connsiteX5" fmla="*/ 1179814 w 1179860"/>
              <a:gd name="connsiteY5" fmla="*/ 362685 h 958956"/>
              <a:gd name="connsiteX6" fmla="*/ 969431 w 1179860"/>
              <a:gd name="connsiteY6" fmla="*/ 783027 h 958956"/>
              <a:gd name="connsiteX7" fmla="*/ 894402 w 1179860"/>
              <a:gd name="connsiteY7" fmla="*/ 958956 h 958956"/>
              <a:gd name="connsiteX0" fmla="*/ 896504 w 1181970"/>
              <a:gd name="connsiteY0" fmla="*/ 961175 h 961175"/>
              <a:gd name="connsiteX1" fmla="*/ 841909 w 1181970"/>
              <a:gd name="connsiteY1" fmla="*/ 836866 h 961175"/>
              <a:gd name="connsiteX2" fmla="*/ 156154 w 1181970"/>
              <a:gd name="connsiteY2" fmla="*/ 857375 h 961175"/>
              <a:gd name="connsiteX3" fmla="*/ 54918 w 1181970"/>
              <a:gd name="connsiteY3" fmla="*/ 266987 h 961175"/>
              <a:gd name="connsiteX4" fmla="*/ 858275 w 1181970"/>
              <a:gd name="connsiteY4" fmla="*/ 12117 h 961175"/>
              <a:gd name="connsiteX5" fmla="*/ 1181916 w 1181970"/>
              <a:gd name="connsiteY5" fmla="*/ 364904 h 961175"/>
              <a:gd name="connsiteX6" fmla="*/ 971533 w 1181970"/>
              <a:gd name="connsiteY6" fmla="*/ 785246 h 961175"/>
              <a:gd name="connsiteX7" fmla="*/ 896504 w 1181970"/>
              <a:gd name="connsiteY7" fmla="*/ 961175 h 961175"/>
              <a:gd name="connsiteX0" fmla="*/ 897768 w 1183239"/>
              <a:gd name="connsiteY0" fmla="*/ 938948 h 938948"/>
              <a:gd name="connsiteX1" fmla="*/ 843173 w 1183239"/>
              <a:gd name="connsiteY1" fmla="*/ 814639 h 938948"/>
              <a:gd name="connsiteX2" fmla="*/ 157418 w 1183239"/>
              <a:gd name="connsiteY2" fmla="*/ 835148 h 938948"/>
              <a:gd name="connsiteX3" fmla="*/ 56182 w 1183239"/>
              <a:gd name="connsiteY3" fmla="*/ 244760 h 938948"/>
              <a:gd name="connsiteX4" fmla="*/ 876607 w 1183239"/>
              <a:gd name="connsiteY4" fmla="*/ 13246 h 938948"/>
              <a:gd name="connsiteX5" fmla="*/ 1183180 w 1183239"/>
              <a:gd name="connsiteY5" fmla="*/ 342677 h 938948"/>
              <a:gd name="connsiteX6" fmla="*/ 972797 w 1183239"/>
              <a:gd name="connsiteY6" fmla="*/ 763019 h 938948"/>
              <a:gd name="connsiteX7" fmla="*/ 897768 w 1183239"/>
              <a:gd name="connsiteY7" fmla="*/ 938948 h 938948"/>
              <a:gd name="connsiteX0" fmla="*/ 899237 w 1184717"/>
              <a:gd name="connsiteY0" fmla="*/ 958806 h 958806"/>
              <a:gd name="connsiteX1" fmla="*/ 844642 w 1184717"/>
              <a:gd name="connsiteY1" fmla="*/ 834497 h 958806"/>
              <a:gd name="connsiteX2" fmla="*/ 158887 w 1184717"/>
              <a:gd name="connsiteY2" fmla="*/ 855006 h 958806"/>
              <a:gd name="connsiteX3" fmla="*/ 57651 w 1184717"/>
              <a:gd name="connsiteY3" fmla="*/ 264618 h 958806"/>
              <a:gd name="connsiteX4" fmla="*/ 897913 w 1184717"/>
              <a:gd name="connsiteY4" fmla="*/ 12228 h 958806"/>
              <a:gd name="connsiteX5" fmla="*/ 1184649 w 1184717"/>
              <a:gd name="connsiteY5" fmla="*/ 362535 h 958806"/>
              <a:gd name="connsiteX6" fmla="*/ 974266 w 1184717"/>
              <a:gd name="connsiteY6" fmla="*/ 782877 h 958806"/>
              <a:gd name="connsiteX7" fmla="*/ 899237 w 1184717"/>
              <a:gd name="connsiteY7" fmla="*/ 958806 h 95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717" h="958806">
                <a:moveTo>
                  <a:pt x="899237" y="958806"/>
                </a:moveTo>
                <a:cubicBezTo>
                  <a:pt x="894405" y="944889"/>
                  <a:pt x="911997" y="873046"/>
                  <a:pt x="844642" y="834497"/>
                </a:cubicBezTo>
                <a:cubicBezTo>
                  <a:pt x="772061" y="864692"/>
                  <a:pt x="290052" y="949986"/>
                  <a:pt x="158887" y="855006"/>
                </a:cubicBezTo>
                <a:cubicBezTo>
                  <a:pt x="27722" y="760026"/>
                  <a:pt x="-65520" y="405081"/>
                  <a:pt x="57651" y="264618"/>
                </a:cubicBezTo>
                <a:cubicBezTo>
                  <a:pt x="180822" y="124155"/>
                  <a:pt x="458430" y="-47589"/>
                  <a:pt x="897913" y="12228"/>
                </a:cubicBezTo>
                <a:cubicBezTo>
                  <a:pt x="1046789" y="37089"/>
                  <a:pt x="1188269" y="121743"/>
                  <a:pt x="1184649" y="362535"/>
                </a:cubicBezTo>
                <a:cubicBezTo>
                  <a:pt x="1181030" y="603327"/>
                  <a:pt x="1069516" y="742967"/>
                  <a:pt x="974266" y="782877"/>
                </a:cubicBezTo>
                <a:cubicBezTo>
                  <a:pt x="970075" y="839741"/>
                  <a:pt x="899237" y="958806"/>
                  <a:pt x="899237" y="958806"/>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F110381-D4FF-AE4B-BAEC-29DDA85A5381}"/>
              </a:ext>
            </a:extLst>
          </p:cNvPr>
          <p:cNvSpPr>
            <a:spLocks noGrp="1"/>
          </p:cNvSpPr>
          <p:nvPr>
            <p:ph type="ctrTitle"/>
          </p:nvPr>
        </p:nvSpPr>
        <p:spPr>
          <a:xfrm>
            <a:off x="7178765" y="732550"/>
            <a:ext cx="4267563" cy="1705007"/>
          </a:xfrm>
        </p:spPr>
        <p:txBody>
          <a:bodyPr anchor="b">
            <a:normAutofit/>
          </a:bodyPr>
          <a:lstStyle/>
          <a:p>
            <a:r>
              <a:rPr lang="en-US" sz="8000" dirty="0"/>
              <a:t>Chapter 2 </a:t>
            </a:r>
          </a:p>
        </p:txBody>
      </p:sp>
      <p:sp>
        <p:nvSpPr>
          <p:cNvPr id="3" name="Subtitle 2">
            <a:extLst>
              <a:ext uri="{FF2B5EF4-FFF2-40B4-BE49-F238E27FC236}">
                <a16:creationId xmlns:a16="http://schemas.microsoft.com/office/drawing/2014/main" id="{BE84EB4F-227F-C047-AEB9-28832D877BF9}"/>
              </a:ext>
            </a:extLst>
          </p:cNvPr>
          <p:cNvSpPr>
            <a:spLocks noGrp="1"/>
          </p:cNvSpPr>
          <p:nvPr>
            <p:ph type="subTitle" idx="1"/>
          </p:nvPr>
        </p:nvSpPr>
        <p:spPr>
          <a:xfrm>
            <a:off x="7513957" y="2443363"/>
            <a:ext cx="3632777" cy="589934"/>
          </a:xfrm>
        </p:spPr>
        <p:txBody>
          <a:bodyPr>
            <a:normAutofit fontScale="92500" lnSpcReduction="20000"/>
          </a:bodyPr>
          <a:lstStyle/>
          <a:p>
            <a:pPr algn="ctr"/>
            <a:r>
              <a:rPr lang="en-US" sz="4000" dirty="0"/>
              <a:t>Supervised Learning</a:t>
            </a:r>
          </a:p>
        </p:txBody>
      </p:sp>
      <p:sp>
        <p:nvSpPr>
          <p:cNvPr id="13" name="Freeform: Shape 12">
            <a:extLst>
              <a:ext uri="{FF2B5EF4-FFF2-40B4-BE49-F238E27FC236}">
                <a16:creationId xmlns:a16="http://schemas.microsoft.com/office/drawing/2014/main" id="{C87AACE3-D796-459A-88F7-2091CC177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70915">
            <a:off x="6793370" y="351450"/>
            <a:ext cx="4927301" cy="3146160"/>
          </a:xfrm>
          <a:custGeom>
            <a:avLst/>
            <a:gdLst>
              <a:gd name="connsiteX0" fmla="*/ 931249 w 1207078"/>
              <a:gd name="connsiteY0" fmla="*/ 1013346 h 1013355"/>
              <a:gd name="connsiteX1" fmla="*/ 814282 w 1207078"/>
              <a:gd name="connsiteY1" fmla="*/ 829037 h 1013355"/>
              <a:gd name="connsiteX2" fmla="*/ 241924 w 1207078"/>
              <a:gd name="connsiteY2" fmla="*/ 819512 h 1013355"/>
              <a:gd name="connsiteX3" fmla="*/ 79999 w 1207078"/>
              <a:gd name="connsiteY3" fmla="*/ 258680 h 1013355"/>
              <a:gd name="connsiteX4" fmla="*/ 834855 w 1207078"/>
              <a:gd name="connsiteY4" fmla="*/ 11030 h 1013355"/>
              <a:gd name="connsiteX5" fmla="*/ 1206997 w 1207078"/>
              <a:gd name="connsiteY5" fmla="*/ 356597 h 1013355"/>
              <a:gd name="connsiteX6" fmla="*/ 997447 w 1207078"/>
              <a:gd name="connsiteY6" fmla="*/ 742074 h 1013355"/>
              <a:gd name="connsiteX7" fmla="*/ 931249 w 1207078"/>
              <a:gd name="connsiteY7" fmla="*/ 1013346 h 1013355"/>
              <a:gd name="connsiteX0" fmla="*/ 925805 w 1207077"/>
              <a:gd name="connsiteY0" fmla="*/ 966643 h 966643"/>
              <a:gd name="connsiteX1" fmla="*/ 814320 w 1207077"/>
              <a:gd name="connsiteY1" fmla="*/ 829046 h 966643"/>
              <a:gd name="connsiteX2" fmla="*/ 241962 w 1207077"/>
              <a:gd name="connsiteY2" fmla="*/ 819521 h 966643"/>
              <a:gd name="connsiteX3" fmla="*/ 80037 w 1207077"/>
              <a:gd name="connsiteY3" fmla="*/ 258689 h 966643"/>
              <a:gd name="connsiteX4" fmla="*/ 834893 w 1207077"/>
              <a:gd name="connsiteY4" fmla="*/ 11039 h 966643"/>
              <a:gd name="connsiteX5" fmla="*/ 1207035 w 1207077"/>
              <a:gd name="connsiteY5" fmla="*/ 356606 h 966643"/>
              <a:gd name="connsiteX6" fmla="*/ 997485 w 1207077"/>
              <a:gd name="connsiteY6" fmla="*/ 742083 h 966643"/>
              <a:gd name="connsiteX7" fmla="*/ 925805 w 1207077"/>
              <a:gd name="connsiteY7" fmla="*/ 966643 h 966643"/>
              <a:gd name="connsiteX0" fmla="*/ 880512 w 1161784"/>
              <a:gd name="connsiteY0" fmla="*/ 966643 h 966643"/>
              <a:gd name="connsiteX1" fmla="*/ 806031 w 1161784"/>
              <a:gd name="connsiteY1" fmla="*/ 816343 h 966643"/>
              <a:gd name="connsiteX2" fmla="*/ 196669 w 1161784"/>
              <a:gd name="connsiteY2" fmla="*/ 819521 h 966643"/>
              <a:gd name="connsiteX3" fmla="*/ 34744 w 1161784"/>
              <a:gd name="connsiteY3" fmla="*/ 258689 h 966643"/>
              <a:gd name="connsiteX4" fmla="*/ 789600 w 1161784"/>
              <a:gd name="connsiteY4" fmla="*/ 11039 h 966643"/>
              <a:gd name="connsiteX5" fmla="*/ 1161742 w 1161784"/>
              <a:gd name="connsiteY5" fmla="*/ 356606 h 966643"/>
              <a:gd name="connsiteX6" fmla="*/ 952192 w 1161784"/>
              <a:gd name="connsiteY6" fmla="*/ 742083 h 966643"/>
              <a:gd name="connsiteX7" fmla="*/ 880512 w 1161784"/>
              <a:gd name="connsiteY7" fmla="*/ 966643 h 966643"/>
              <a:gd name="connsiteX0" fmla="*/ 886398 w 1167670"/>
              <a:gd name="connsiteY0" fmla="*/ 967976 h 967976"/>
              <a:gd name="connsiteX1" fmla="*/ 811917 w 1167670"/>
              <a:gd name="connsiteY1" fmla="*/ 817676 h 967976"/>
              <a:gd name="connsiteX2" fmla="*/ 176796 w 1167670"/>
              <a:gd name="connsiteY2" fmla="*/ 841907 h 967976"/>
              <a:gd name="connsiteX3" fmla="*/ 40630 w 1167670"/>
              <a:gd name="connsiteY3" fmla="*/ 260022 h 967976"/>
              <a:gd name="connsiteX4" fmla="*/ 795486 w 1167670"/>
              <a:gd name="connsiteY4" fmla="*/ 12372 h 967976"/>
              <a:gd name="connsiteX5" fmla="*/ 1167628 w 1167670"/>
              <a:gd name="connsiteY5" fmla="*/ 357939 h 967976"/>
              <a:gd name="connsiteX6" fmla="*/ 958078 w 1167670"/>
              <a:gd name="connsiteY6" fmla="*/ 743416 h 967976"/>
              <a:gd name="connsiteX7" fmla="*/ 886398 w 1167670"/>
              <a:gd name="connsiteY7" fmla="*/ 967976 h 967976"/>
              <a:gd name="connsiteX0" fmla="*/ 896528 w 1177800"/>
              <a:gd name="connsiteY0" fmla="*/ 968050 h 968050"/>
              <a:gd name="connsiteX1" fmla="*/ 822047 w 1177800"/>
              <a:gd name="connsiteY1" fmla="*/ 817750 h 968050"/>
              <a:gd name="connsiteX2" fmla="*/ 151996 w 1177800"/>
              <a:gd name="connsiteY2" fmla="*/ 850484 h 968050"/>
              <a:gd name="connsiteX3" fmla="*/ 50760 w 1177800"/>
              <a:gd name="connsiteY3" fmla="*/ 260096 h 968050"/>
              <a:gd name="connsiteX4" fmla="*/ 805616 w 1177800"/>
              <a:gd name="connsiteY4" fmla="*/ 12446 h 968050"/>
              <a:gd name="connsiteX5" fmla="*/ 1177758 w 1177800"/>
              <a:gd name="connsiteY5" fmla="*/ 358013 h 968050"/>
              <a:gd name="connsiteX6" fmla="*/ 968208 w 1177800"/>
              <a:gd name="connsiteY6" fmla="*/ 743490 h 968050"/>
              <a:gd name="connsiteX7" fmla="*/ 896528 w 1177800"/>
              <a:gd name="connsiteY7" fmla="*/ 968050 h 968050"/>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8208 w 1177800"/>
              <a:gd name="connsiteY6" fmla="*/ 743490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7539 w 1177964"/>
              <a:gd name="connsiteY6" fmla="*/ 778355 h 954284"/>
              <a:gd name="connsiteX7" fmla="*/ 892510 w 1177964"/>
              <a:gd name="connsiteY7" fmla="*/ 954284 h 954284"/>
              <a:gd name="connsiteX0" fmla="*/ 892912 w 1178366"/>
              <a:gd name="connsiteY0" fmla="*/ 954284 h 954284"/>
              <a:gd name="connsiteX1" fmla="*/ 838317 w 1178366"/>
              <a:gd name="connsiteY1" fmla="*/ 829975 h 954284"/>
              <a:gd name="connsiteX2" fmla="*/ 152562 w 1178366"/>
              <a:gd name="connsiteY2" fmla="*/ 850484 h 954284"/>
              <a:gd name="connsiteX3" fmla="*/ 51326 w 1178366"/>
              <a:gd name="connsiteY3" fmla="*/ 260096 h 954284"/>
              <a:gd name="connsiteX4" fmla="*/ 806182 w 1178366"/>
              <a:gd name="connsiteY4" fmla="*/ 12446 h 954284"/>
              <a:gd name="connsiteX5" fmla="*/ 1178324 w 1178366"/>
              <a:gd name="connsiteY5" fmla="*/ 358013 h 954284"/>
              <a:gd name="connsiteX6" fmla="*/ 967941 w 1178366"/>
              <a:gd name="connsiteY6" fmla="*/ 778355 h 954284"/>
              <a:gd name="connsiteX7" fmla="*/ 892912 w 1178366"/>
              <a:gd name="connsiteY7" fmla="*/ 954284 h 954284"/>
              <a:gd name="connsiteX0" fmla="*/ 894402 w 1179860"/>
              <a:gd name="connsiteY0" fmla="*/ 958956 h 958956"/>
              <a:gd name="connsiteX1" fmla="*/ 839807 w 1179860"/>
              <a:gd name="connsiteY1" fmla="*/ 834647 h 958956"/>
              <a:gd name="connsiteX2" fmla="*/ 154052 w 1179860"/>
              <a:gd name="connsiteY2" fmla="*/ 855156 h 958956"/>
              <a:gd name="connsiteX3" fmla="*/ 52816 w 1179860"/>
              <a:gd name="connsiteY3" fmla="*/ 264768 h 958956"/>
              <a:gd name="connsiteX4" fmla="*/ 827792 w 1179860"/>
              <a:gd name="connsiteY4" fmla="*/ 12221 h 958956"/>
              <a:gd name="connsiteX5" fmla="*/ 1179814 w 1179860"/>
              <a:gd name="connsiteY5" fmla="*/ 362685 h 958956"/>
              <a:gd name="connsiteX6" fmla="*/ 969431 w 1179860"/>
              <a:gd name="connsiteY6" fmla="*/ 783027 h 958956"/>
              <a:gd name="connsiteX7" fmla="*/ 894402 w 1179860"/>
              <a:gd name="connsiteY7" fmla="*/ 958956 h 958956"/>
              <a:gd name="connsiteX0" fmla="*/ 896504 w 1181970"/>
              <a:gd name="connsiteY0" fmla="*/ 961175 h 961175"/>
              <a:gd name="connsiteX1" fmla="*/ 841909 w 1181970"/>
              <a:gd name="connsiteY1" fmla="*/ 836866 h 961175"/>
              <a:gd name="connsiteX2" fmla="*/ 156154 w 1181970"/>
              <a:gd name="connsiteY2" fmla="*/ 857375 h 961175"/>
              <a:gd name="connsiteX3" fmla="*/ 54918 w 1181970"/>
              <a:gd name="connsiteY3" fmla="*/ 266987 h 961175"/>
              <a:gd name="connsiteX4" fmla="*/ 858275 w 1181970"/>
              <a:gd name="connsiteY4" fmla="*/ 12117 h 961175"/>
              <a:gd name="connsiteX5" fmla="*/ 1181916 w 1181970"/>
              <a:gd name="connsiteY5" fmla="*/ 364904 h 961175"/>
              <a:gd name="connsiteX6" fmla="*/ 971533 w 1181970"/>
              <a:gd name="connsiteY6" fmla="*/ 785246 h 961175"/>
              <a:gd name="connsiteX7" fmla="*/ 896504 w 1181970"/>
              <a:gd name="connsiteY7" fmla="*/ 961175 h 961175"/>
              <a:gd name="connsiteX0" fmla="*/ 897768 w 1183239"/>
              <a:gd name="connsiteY0" fmla="*/ 938948 h 938948"/>
              <a:gd name="connsiteX1" fmla="*/ 843173 w 1183239"/>
              <a:gd name="connsiteY1" fmla="*/ 814639 h 938948"/>
              <a:gd name="connsiteX2" fmla="*/ 157418 w 1183239"/>
              <a:gd name="connsiteY2" fmla="*/ 835148 h 938948"/>
              <a:gd name="connsiteX3" fmla="*/ 56182 w 1183239"/>
              <a:gd name="connsiteY3" fmla="*/ 244760 h 938948"/>
              <a:gd name="connsiteX4" fmla="*/ 876607 w 1183239"/>
              <a:gd name="connsiteY4" fmla="*/ 13246 h 938948"/>
              <a:gd name="connsiteX5" fmla="*/ 1183180 w 1183239"/>
              <a:gd name="connsiteY5" fmla="*/ 342677 h 938948"/>
              <a:gd name="connsiteX6" fmla="*/ 972797 w 1183239"/>
              <a:gd name="connsiteY6" fmla="*/ 763019 h 938948"/>
              <a:gd name="connsiteX7" fmla="*/ 897768 w 1183239"/>
              <a:gd name="connsiteY7" fmla="*/ 938948 h 938948"/>
              <a:gd name="connsiteX0" fmla="*/ 899237 w 1184717"/>
              <a:gd name="connsiteY0" fmla="*/ 958806 h 958806"/>
              <a:gd name="connsiteX1" fmla="*/ 844642 w 1184717"/>
              <a:gd name="connsiteY1" fmla="*/ 834497 h 958806"/>
              <a:gd name="connsiteX2" fmla="*/ 158887 w 1184717"/>
              <a:gd name="connsiteY2" fmla="*/ 855006 h 958806"/>
              <a:gd name="connsiteX3" fmla="*/ 57651 w 1184717"/>
              <a:gd name="connsiteY3" fmla="*/ 264618 h 958806"/>
              <a:gd name="connsiteX4" fmla="*/ 897913 w 1184717"/>
              <a:gd name="connsiteY4" fmla="*/ 12228 h 958806"/>
              <a:gd name="connsiteX5" fmla="*/ 1184649 w 1184717"/>
              <a:gd name="connsiteY5" fmla="*/ 362535 h 958806"/>
              <a:gd name="connsiteX6" fmla="*/ 974266 w 1184717"/>
              <a:gd name="connsiteY6" fmla="*/ 782877 h 958806"/>
              <a:gd name="connsiteX7" fmla="*/ 899237 w 1184717"/>
              <a:gd name="connsiteY7" fmla="*/ 958806 h 95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717" h="958806">
                <a:moveTo>
                  <a:pt x="899237" y="958806"/>
                </a:moveTo>
                <a:cubicBezTo>
                  <a:pt x="894405" y="944889"/>
                  <a:pt x="911997" y="873046"/>
                  <a:pt x="844642" y="834497"/>
                </a:cubicBezTo>
                <a:cubicBezTo>
                  <a:pt x="772061" y="864692"/>
                  <a:pt x="290052" y="949986"/>
                  <a:pt x="158887" y="855006"/>
                </a:cubicBezTo>
                <a:cubicBezTo>
                  <a:pt x="27722" y="760026"/>
                  <a:pt x="-65520" y="405081"/>
                  <a:pt x="57651" y="264618"/>
                </a:cubicBezTo>
                <a:cubicBezTo>
                  <a:pt x="180822" y="124155"/>
                  <a:pt x="458430" y="-47589"/>
                  <a:pt x="897913" y="12228"/>
                </a:cubicBezTo>
                <a:cubicBezTo>
                  <a:pt x="1046789" y="37089"/>
                  <a:pt x="1188269" y="121743"/>
                  <a:pt x="1184649" y="362535"/>
                </a:cubicBezTo>
                <a:cubicBezTo>
                  <a:pt x="1181030" y="603327"/>
                  <a:pt x="1069516" y="742967"/>
                  <a:pt x="974266" y="782877"/>
                </a:cubicBezTo>
                <a:cubicBezTo>
                  <a:pt x="970075" y="839741"/>
                  <a:pt x="899237" y="958806"/>
                  <a:pt x="899237" y="958806"/>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157042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0481D-FFF5-F94D-89A4-B7779041160A}"/>
              </a:ext>
            </a:extLst>
          </p:cNvPr>
          <p:cNvSpPr txBox="1"/>
          <p:nvPr/>
        </p:nvSpPr>
        <p:spPr>
          <a:xfrm>
            <a:off x="408214" y="391886"/>
            <a:ext cx="11413672" cy="830997"/>
          </a:xfrm>
          <a:prstGeom prst="rect">
            <a:avLst/>
          </a:prstGeom>
          <a:noFill/>
        </p:spPr>
        <p:txBody>
          <a:bodyPr wrap="square" rtlCol="0">
            <a:spAutoFit/>
          </a:bodyPr>
          <a:lstStyle/>
          <a:p>
            <a:r>
              <a:rPr lang="en-US" sz="4800" dirty="0">
                <a:latin typeface="Courier" pitchFamily="2" charset="0"/>
              </a:rPr>
              <a:t>Linear Models Regression 4/4</a:t>
            </a:r>
          </a:p>
        </p:txBody>
      </p:sp>
      <p:sp>
        <p:nvSpPr>
          <p:cNvPr id="6" name="TextBox 5">
            <a:extLst>
              <a:ext uri="{FF2B5EF4-FFF2-40B4-BE49-F238E27FC236}">
                <a16:creationId xmlns:a16="http://schemas.microsoft.com/office/drawing/2014/main" id="{1C323786-3EF2-5B46-9C91-21E155C7AA35}"/>
              </a:ext>
            </a:extLst>
          </p:cNvPr>
          <p:cNvSpPr txBox="1"/>
          <p:nvPr/>
        </p:nvSpPr>
        <p:spPr>
          <a:xfrm>
            <a:off x="-325051" y="1443841"/>
            <a:ext cx="6663578" cy="3785652"/>
          </a:xfrm>
          <a:prstGeom prst="rect">
            <a:avLst/>
          </a:prstGeom>
          <a:noFill/>
        </p:spPr>
        <p:txBody>
          <a:bodyPr wrap="square" rtlCol="0">
            <a:spAutoFit/>
          </a:bodyPr>
          <a:lstStyle/>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Lasso Regression</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Similar to Ridge with one key difference</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Makes use of L1 regularization in which coefficients are made extremely close to zero</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Often times results in many features being completely negated</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Can be easier to interpret due to less data</a:t>
            </a:r>
          </a:p>
        </p:txBody>
      </p:sp>
      <p:pic>
        <p:nvPicPr>
          <p:cNvPr id="4" name="Picture 3" descr="Chart, scatter chart&#10;&#10;Description automatically generated">
            <a:extLst>
              <a:ext uri="{FF2B5EF4-FFF2-40B4-BE49-F238E27FC236}">
                <a16:creationId xmlns:a16="http://schemas.microsoft.com/office/drawing/2014/main" id="{27BDA072-C759-C54E-8038-2D49030F2865}"/>
              </a:ext>
            </a:extLst>
          </p:cNvPr>
          <p:cNvPicPr>
            <a:picLocks noChangeAspect="1"/>
          </p:cNvPicPr>
          <p:nvPr/>
        </p:nvPicPr>
        <p:blipFill>
          <a:blip r:embed="rId3"/>
          <a:stretch>
            <a:fillRect/>
          </a:stretch>
        </p:blipFill>
        <p:spPr>
          <a:xfrm>
            <a:off x="6115050" y="1443841"/>
            <a:ext cx="5820816" cy="4745520"/>
          </a:xfrm>
          <a:prstGeom prst="rect">
            <a:avLst/>
          </a:prstGeom>
        </p:spPr>
      </p:pic>
    </p:spTree>
    <p:extLst>
      <p:ext uri="{BB962C8B-B14F-4D97-AF65-F5344CB8AC3E}">
        <p14:creationId xmlns:p14="http://schemas.microsoft.com/office/powerpoint/2010/main" val="384668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0481D-FFF5-F94D-89A4-B7779041160A}"/>
              </a:ext>
            </a:extLst>
          </p:cNvPr>
          <p:cNvSpPr txBox="1"/>
          <p:nvPr/>
        </p:nvSpPr>
        <p:spPr>
          <a:xfrm>
            <a:off x="256134" y="391886"/>
            <a:ext cx="12153580" cy="769441"/>
          </a:xfrm>
          <a:prstGeom prst="rect">
            <a:avLst/>
          </a:prstGeom>
          <a:noFill/>
        </p:spPr>
        <p:txBody>
          <a:bodyPr wrap="square" rtlCol="0">
            <a:spAutoFit/>
          </a:bodyPr>
          <a:lstStyle/>
          <a:p>
            <a:r>
              <a:rPr lang="en-US" sz="4400" dirty="0">
                <a:latin typeface="Courier" pitchFamily="2" charset="0"/>
              </a:rPr>
              <a:t>Linear Models Classification 1/2</a:t>
            </a:r>
          </a:p>
        </p:txBody>
      </p:sp>
      <p:sp>
        <p:nvSpPr>
          <p:cNvPr id="6" name="TextBox 5">
            <a:extLst>
              <a:ext uri="{FF2B5EF4-FFF2-40B4-BE49-F238E27FC236}">
                <a16:creationId xmlns:a16="http://schemas.microsoft.com/office/drawing/2014/main" id="{1C323786-3EF2-5B46-9C91-21E155C7AA35}"/>
              </a:ext>
            </a:extLst>
          </p:cNvPr>
          <p:cNvSpPr txBox="1"/>
          <p:nvPr/>
        </p:nvSpPr>
        <p:spPr>
          <a:xfrm>
            <a:off x="-325052" y="1443842"/>
            <a:ext cx="7401363" cy="4154984"/>
          </a:xfrm>
          <a:prstGeom prst="rect">
            <a:avLst/>
          </a:prstGeom>
          <a:noFill/>
        </p:spPr>
        <p:txBody>
          <a:bodyPr wrap="square" rtlCol="0">
            <a:spAutoFit/>
          </a:bodyPr>
          <a:lstStyle/>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Binary Classification</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Returns the weighed sum of features with the predicted values held at zero</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Two main types</a:t>
            </a:r>
          </a:p>
          <a:p>
            <a:pPr marL="2286000" lvl="4"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Linear SVC</a:t>
            </a:r>
          </a:p>
          <a:p>
            <a:pPr marL="2286000" lvl="4"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Logistic Regression</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Both work very similarly</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Includes an additional control variable C</a:t>
            </a:r>
          </a:p>
          <a:p>
            <a:pPr marL="2286000" lvl="4"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High values fit training set best</a:t>
            </a:r>
          </a:p>
          <a:p>
            <a:pPr marL="2286000" lvl="4"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Low values find a coefficient vector that is closets to zero</a:t>
            </a:r>
          </a:p>
        </p:txBody>
      </p:sp>
      <p:pic>
        <p:nvPicPr>
          <p:cNvPr id="5" name="Picture 4">
            <a:extLst>
              <a:ext uri="{FF2B5EF4-FFF2-40B4-BE49-F238E27FC236}">
                <a16:creationId xmlns:a16="http://schemas.microsoft.com/office/drawing/2014/main" id="{A0DBFD94-8AA9-7349-93F9-79B8F0C7D8F4}"/>
              </a:ext>
            </a:extLst>
          </p:cNvPr>
          <p:cNvPicPr>
            <a:picLocks noChangeAspect="1"/>
          </p:cNvPicPr>
          <p:nvPr/>
        </p:nvPicPr>
        <p:blipFill>
          <a:blip r:embed="rId3"/>
          <a:stretch>
            <a:fillRect/>
          </a:stretch>
        </p:blipFill>
        <p:spPr>
          <a:xfrm>
            <a:off x="7076312" y="994283"/>
            <a:ext cx="3787034" cy="2891917"/>
          </a:xfrm>
          <a:prstGeom prst="rect">
            <a:avLst/>
          </a:prstGeom>
        </p:spPr>
      </p:pic>
      <p:pic>
        <p:nvPicPr>
          <p:cNvPr id="8" name="Picture 7" descr="Chart, scatter chart&#10;&#10;Description automatically generated">
            <a:extLst>
              <a:ext uri="{FF2B5EF4-FFF2-40B4-BE49-F238E27FC236}">
                <a16:creationId xmlns:a16="http://schemas.microsoft.com/office/drawing/2014/main" id="{B1F907FA-E67F-5F4B-B541-5DC8DD9E7680}"/>
              </a:ext>
            </a:extLst>
          </p:cNvPr>
          <p:cNvPicPr>
            <a:picLocks noChangeAspect="1"/>
          </p:cNvPicPr>
          <p:nvPr/>
        </p:nvPicPr>
        <p:blipFill>
          <a:blip r:embed="rId4"/>
          <a:stretch>
            <a:fillRect/>
          </a:stretch>
        </p:blipFill>
        <p:spPr>
          <a:xfrm>
            <a:off x="7076312" y="3886200"/>
            <a:ext cx="3787034" cy="2891917"/>
          </a:xfrm>
          <a:prstGeom prst="rect">
            <a:avLst/>
          </a:prstGeom>
        </p:spPr>
      </p:pic>
    </p:spTree>
    <p:extLst>
      <p:ext uri="{BB962C8B-B14F-4D97-AF65-F5344CB8AC3E}">
        <p14:creationId xmlns:p14="http://schemas.microsoft.com/office/powerpoint/2010/main" val="24056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0481D-FFF5-F94D-89A4-B7779041160A}"/>
              </a:ext>
            </a:extLst>
          </p:cNvPr>
          <p:cNvSpPr txBox="1"/>
          <p:nvPr/>
        </p:nvSpPr>
        <p:spPr>
          <a:xfrm>
            <a:off x="256134" y="391886"/>
            <a:ext cx="12153580" cy="830997"/>
          </a:xfrm>
          <a:prstGeom prst="rect">
            <a:avLst/>
          </a:prstGeom>
          <a:noFill/>
        </p:spPr>
        <p:txBody>
          <a:bodyPr wrap="square" rtlCol="0">
            <a:spAutoFit/>
          </a:bodyPr>
          <a:lstStyle/>
          <a:p>
            <a:r>
              <a:rPr lang="en-US" sz="4800" dirty="0">
                <a:latin typeface="Courier" pitchFamily="2" charset="0"/>
              </a:rPr>
              <a:t>Linear Models Classification 2/2</a:t>
            </a:r>
          </a:p>
        </p:txBody>
      </p:sp>
      <p:sp>
        <p:nvSpPr>
          <p:cNvPr id="6" name="TextBox 5">
            <a:extLst>
              <a:ext uri="{FF2B5EF4-FFF2-40B4-BE49-F238E27FC236}">
                <a16:creationId xmlns:a16="http://schemas.microsoft.com/office/drawing/2014/main" id="{1C323786-3EF2-5B46-9C91-21E155C7AA35}"/>
              </a:ext>
            </a:extLst>
          </p:cNvPr>
          <p:cNvSpPr txBox="1"/>
          <p:nvPr/>
        </p:nvSpPr>
        <p:spPr>
          <a:xfrm>
            <a:off x="-327496" y="1590598"/>
            <a:ext cx="12342881" cy="1569660"/>
          </a:xfrm>
          <a:prstGeom prst="rect">
            <a:avLst/>
          </a:prstGeom>
          <a:noFill/>
        </p:spPr>
        <p:txBody>
          <a:bodyPr wrap="square" rtlCol="0">
            <a:spAutoFit/>
          </a:bodyPr>
          <a:lstStyle/>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Multiclass Classification</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Logistic regression can be modified to for multiclass work</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This is done through a one-vs.-rest approach</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Essentially creating instances of binary models to account for all classes</a:t>
            </a:r>
          </a:p>
        </p:txBody>
      </p:sp>
      <p:pic>
        <p:nvPicPr>
          <p:cNvPr id="4" name="Picture 3" descr="A picture containing text, envelope, businesscard&#10;&#10;Description automatically generated">
            <a:extLst>
              <a:ext uri="{FF2B5EF4-FFF2-40B4-BE49-F238E27FC236}">
                <a16:creationId xmlns:a16="http://schemas.microsoft.com/office/drawing/2014/main" id="{F7055F4B-C4C8-E044-A407-B1C5B651875D}"/>
              </a:ext>
            </a:extLst>
          </p:cNvPr>
          <p:cNvPicPr>
            <a:picLocks noChangeAspect="1"/>
          </p:cNvPicPr>
          <p:nvPr/>
        </p:nvPicPr>
        <p:blipFill>
          <a:blip r:embed="rId3"/>
          <a:stretch>
            <a:fillRect/>
          </a:stretch>
        </p:blipFill>
        <p:spPr>
          <a:xfrm>
            <a:off x="2380606" y="3259724"/>
            <a:ext cx="6926679" cy="3630535"/>
          </a:xfrm>
          <a:prstGeom prst="rect">
            <a:avLst/>
          </a:prstGeom>
        </p:spPr>
      </p:pic>
    </p:spTree>
    <p:extLst>
      <p:ext uri="{BB962C8B-B14F-4D97-AF65-F5344CB8AC3E}">
        <p14:creationId xmlns:p14="http://schemas.microsoft.com/office/powerpoint/2010/main" val="26543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0481D-FFF5-F94D-89A4-B7779041160A}"/>
              </a:ext>
            </a:extLst>
          </p:cNvPr>
          <p:cNvSpPr txBox="1"/>
          <p:nvPr/>
        </p:nvSpPr>
        <p:spPr>
          <a:xfrm>
            <a:off x="408214" y="391886"/>
            <a:ext cx="11413672" cy="830997"/>
          </a:xfrm>
          <a:prstGeom prst="rect">
            <a:avLst/>
          </a:prstGeom>
          <a:noFill/>
        </p:spPr>
        <p:txBody>
          <a:bodyPr wrap="square" rtlCol="0">
            <a:spAutoFit/>
          </a:bodyPr>
          <a:lstStyle/>
          <a:p>
            <a:r>
              <a:rPr lang="en-US" sz="4400" dirty="0">
                <a:latin typeface="Courier" pitchFamily="2" charset="0"/>
              </a:rPr>
              <a:t>Classification</a:t>
            </a:r>
            <a:r>
              <a:rPr lang="en-US" sz="4800" dirty="0">
                <a:latin typeface="Courier" pitchFamily="2" charset="0"/>
              </a:rPr>
              <a:t> VS Regression</a:t>
            </a:r>
          </a:p>
        </p:txBody>
      </p:sp>
      <p:sp>
        <p:nvSpPr>
          <p:cNvPr id="6" name="TextBox 5">
            <a:extLst>
              <a:ext uri="{FF2B5EF4-FFF2-40B4-BE49-F238E27FC236}">
                <a16:creationId xmlns:a16="http://schemas.microsoft.com/office/drawing/2014/main" id="{1C323786-3EF2-5B46-9C91-21E155C7AA35}"/>
              </a:ext>
            </a:extLst>
          </p:cNvPr>
          <p:cNvSpPr txBox="1"/>
          <p:nvPr/>
        </p:nvSpPr>
        <p:spPr>
          <a:xfrm>
            <a:off x="620486" y="1453243"/>
            <a:ext cx="10972800" cy="3416320"/>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Prediction based on predefined possibilities</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Binary Classification</a:t>
            </a:r>
          </a:p>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Ex. Is this email spam</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Multiclass Classification</a:t>
            </a:r>
          </a:p>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Ex. Predicting the language of a website</a:t>
            </a:r>
          </a:p>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Prediction based on continuous numbers</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Requires Continuity</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Ex. Predicting annual income</a:t>
            </a:r>
          </a:p>
          <a:p>
            <a:pPr marL="457200" indent="-457200">
              <a:buFont typeface="Arial" panose="020B0604020202020204" pitchFamily="34" charset="0"/>
              <a:buChar char="•"/>
            </a:pPr>
            <a:endParaRPr lang="en-US" sz="2400" dirty="0">
              <a:latin typeface="Courier" pitchFamily="2" charset="0"/>
            </a:endParaRPr>
          </a:p>
        </p:txBody>
      </p:sp>
    </p:spTree>
    <p:extLst>
      <p:ext uri="{BB962C8B-B14F-4D97-AF65-F5344CB8AC3E}">
        <p14:creationId xmlns:p14="http://schemas.microsoft.com/office/powerpoint/2010/main" val="168531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0481D-FFF5-F94D-89A4-B7779041160A}"/>
              </a:ext>
            </a:extLst>
          </p:cNvPr>
          <p:cNvSpPr txBox="1"/>
          <p:nvPr/>
        </p:nvSpPr>
        <p:spPr>
          <a:xfrm>
            <a:off x="408214" y="391886"/>
            <a:ext cx="11413672" cy="769441"/>
          </a:xfrm>
          <a:prstGeom prst="rect">
            <a:avLst/>
          </a:prstGeom>
          <a:noFill/>
        </p:spPr>
        <p:txBody>
          <a:bodyPr wrap="square" rtlCol="0">
            <a:spAutoFit/>
          </a:bodyPr>
          <a:lstStyle/>
          <a:p>
            <a:r>
              <a:rPr lang="en-US" sz="4400" dirty="0">
                <a:latin typeface="Courier" pitchFamily="2" charset="0"/>
              </a:rPr>
              <a:t>Overfitting vs Underfitting</a:t>
            </a:r>
          </a:p>
        </p:txBody>
      </p:sp>
      <p:sp>
        <p:nvSpPr>
          <p:cNvPr id="6" name="TextBox 5">
            <a:extLst>
              <a:ext uri="{FF2B5EF4-FFF2-40B4-BE49-F238E27FC236}">
                <a16:creationId xmlns:a16="http://schemas.microsoft.com/office/drawing/2014/main" id="{1C323786-3EF2-5B46-9C91-21E155C7AA35}"/>
              </a:ext>
            </a:extLst>
          </p:cNvPr>
          <p:cNvSpPr txBox="1"/>
          <p:nvPr/>
        </p:nvSpPr>
        <p:spPr>
          <a:xfrm>
            <a:off x="620486" y="1453243"/>
            <a:ext cx="10972800" cy="2677656"/>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Concept comes from the desire to make accurate predictions</a:t>
            </a:r>
          </a:p>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A model is created based on provided test data</a:t>
            </a:r>
          </a:p>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The model must work for new unseen data</a:t>
            </a:r>
          </a:p>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Creation of a generalized model is the ultimate goal</a:t>
            </a:r>
          </a:p>
          <a:p>
            <a:endParaRPr lang="en-US" sz="2400" dirty="0">
              <a:latin typeface="Times" pitchFamily="2" charset="0"/>
              <a:ea typeface="Apple Color Emoji" pitchFamily="2" charset="0"/>
              <a:cs typeface="Arial" panose="020B0604020202020204" pitchFamily="34" charset="0"/>
            </a:endParaRPr>
          </a:p>
          <a:p>
            <a:pPr marL="457200" indent="-457200">
              <a:buFont typeface="Arial" panose="020B0604020202020204" pitchFamily="34" charset="0"/>
              <a:buChar char="•"/>
            </a:pPr>
            <a:r>
              <a:rPr lang="en-US" sz="2400" b="1" dirty="0">
                <a:latin typeface="Times" pitchFamily="2" charset="0"/>
                <a:ea typeface="Apple Color Emoji" pitchFamily="2" charset="0"/>
                <a:cs typeface="Arial" panose="020B0604020202020204" pitchFamily="34" charset="0"/>
              </a:rPr>
              <a:t>Overfitting</a:t>
            </a:r>
            <a:r>
              <a:rPr lang="en-US" sz="2400" dirty="0">
                <a:latin typeface="Times" pitchFamily="2" charset="0"/>
                <a:ea typeface="Apple Color Emoji" pitchFamily="2" charset="0"/>
                <a:cs typeface="Arial" panose="020B0604020202020204" pitchFamily="34" charset="0"/>
              </a:rPr>
              <a:t>: Building a model that is too complex for the information available</a:t>
            </a:r>
          </a:p>
          <a:p>
            <a:pPr marL="457200" indent="-457200">
              <a:buFont typeface="Arial" panose="020B0604020202020204" pitchFamily="34" charset="0"/>
              <a:buChar char="•"/>
            </a:pPr>
            <a:r>
              <a:rPr lang="en-US" sz="2400" b="1" dirty="0">
                <a:latin typeface="Times" pitchFamily="2" charset="0"/>
                <a:ea typeface="Apple Color Emoji" pitchFamily="2" charset="0"/>
                <a:cs typeface="Arial" panose="020B0604020202020204" pitchFamily="34" charset="0"/>
              </a:rPr>
              <a:t>Underfitting</a:t>
            </a:r>
            <a:r>
              <a:rPr lang="en-US" sz="2400" dirty="0">
                <a:latin typeface="Times" pitchFamily="2" charset="0"/>
                <a:ea typeface="Apple Color Emoji" pitchFamily="2" charset="0"/>
                <a:cs typeface="Arial" panose="020B0604020202020204" pitchFamily="34" charset="0"/>
              </a:rPr>
              <a:t>: Choosing a model that is too simple for the dataset </a:t>
            </a:r>
          </a:p>
        </p:txBody>
      </p:sp>
    </p:spTree>
    <p:extLst>
      <p:ext uri="{BB962C8B-B14F-4D97-AF65-F5344CB8AC3E}">
        <p14:creationId xmlns:p14="http://schemas.microsoft.com/office/powerpoint/2010/main" val="348638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0481D-FFF5-F94D-89A4-B7779041160A}"/>
              </a:ext>
            </a:extLst>
          </p:cNvPr>
          <p:cNvSpPr txBox="1"/>
          <p:nvPr/>
        </p:nvSpPr>
        <p:spPr>
          <a:xfrm>
            <a:off x="408214" y="391886"/>
            <a:ext cx="11413672" cy="830997"/>
          </a:xfrm>
          <a:prstGeom prst="rect">
            <a:avLst/>
          </a:prstGeom>
          <a:noFill/>
        </p:spPr>
        <p:txBody>
          <a:bodyPr wrap="square" rtlCol="0">
            <a:spAutoFit/>
          </a:bodyPr>
          <a:lstStyle/>
          <a:p>
            <a:r>
              <a:rPr lang="en-US" sz="4400" dirty="0">
                <a:latin typeface="Courier" pitchFamily="2" charset="0"/>
              </a:rPr>
              <a:t>Background</a:t>
            </a:r>
            <a:r>
              <a:rPr lang="en-US" sz="4800" dirty="0">
                <a:latin typeface="Courier" pitchFamily="2" charset="0"/>
              </a:rPr>
              <a:t> Information</a:t>
            </a:r>
          </a:p>
        </p:txBody>
      </p:sp>
      <p:sp>
        <p:nvSpPr>
          <p:cNvPr id="6" name="TextBox 5">
            <a:extLst>
              <a:ext uri="{FF2B5EF4-FFF2-40B4-BE49-F238E27FC236}">
                <a16:creationId xmlns:a16="http://schemas.microsoft.com/office/drawing/2014/main" id="{1C323786-3EF2-5B46-9C91-21E155C7AA35}"/>
              </a:ext>
            </a:extLst>
          </p:cNvPr>
          <p:cNvSpPr txBox="1"/>
          <p:nvPr/>
        </p:nvSpPr>
        <p:spPr>
          <a:xfrm>
            <a:off x="620486" y="1453243"/>
            <a:ext cx="10972800" cy="1938992"/>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Several small and synthetic datasets</a:t>
            </a:r>
          </a:p>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A couple real-world  datasets </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Wisconsin Breast Cancer dataset (cancer)</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Boston Housing dataset</a:t>
            </a:r>
          </a:p>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Several examples make use of derived features</a:t>
            </a:r>
          </a:p>
        </p:txBody>
      </p:sp>
    </p:spTree>
    <p:extLst>
      <p:ext uri="{BB962C8B-B14F-4D97-AF65-F5344CB8AC3E}">
        <p14:creationId xmlns:p14="http://schemas.microsoft.com/office/powerpoint/2010/main" val="92968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0481D-FFF5-F94D-89A4-B7779041160A}"/>
              </a:ext>
            </a:extLst>
          </p:cNvPr>
          <p:cNvSpPr txBox="1"/>
          <p:nvPr/>
        </p:nvSpPr>
        <p:spPr>
          <a:xfrm>
            <a:off x="408214" y="391886"/>
            <a:ext cx="11413672" cy="830997"/>
          </a:xfrm>
          <a:prstGeom prst="rect">
            <a:avLst/>
          </a:prstGeom>
          <a:noFill/>
        </p:spPr>
        <p:txBody>
          <a:bodyPr wrap="square" rtlCol="0">
            <a:spAutoFit/>
          </a:bodyPr>
          <a:lstStyle/>
          <a:p>
            <a:r>
              <a:rPr lang="en-US" sz="4400" dirty="0">
                <a:latin typeface="Courier" pitchFamily="2" charset="0"/>
              </a:rPr>
              <a:t>K-Nearest</a:t>
            </a:r>
            <a:r>
              <a:rPr lang="en-US" sz="4800" dirty="0">
                <a:latin typeface="Courier" pitchFamily="2" charset="0"/>
              </a:rPr>
              <a:t> Neighbors 1/2</a:t>
            </a:r>
          </a:p>
        </p:txBody>
      </p:sp>
      <p:sp>
        <p:nvSpPr>
          <p:cNvPr id="6" name="TextBox 5">
            <a:extLst>
              <a:ext uri="{FF2B5EF4-FFF2-40B4-BE49-F238E27FC236}">
                <a16:creationId xmlns:a16="http://schemas.microsoft.com/office/drawing/2014/main" id="{1C323786-3EF2-5B46-9C91-21E155C7AA35}"/>
              </a:ext>
            </a:extLst>
          </p:cNvPr>
          <p:cNvSpPr txBox="1"/>
          <p:nvPr/>
        </p:nvSpPr>
        <p:spPr>
          <a:xfrm>
            <a:off x="620486" y="1453243"/>
            <a:ext cx="10972800" cy="5262979"/>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Simplest machine learning algorithm</a:t>
            </a:r>
          </a:p>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Finds closets data points in the training dataset</a:t>
            </a:r>
          </a:p>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Several versions exist</a:t>
            </a:r>
          </a:p>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Two important parameters</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Number of neighbors</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How you measure distance</a:t>
            </a:r>
          </a:p>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Easy to understand with respectable</a:t>
            </a:r>
            <a:br>
              <a:rPr lang="en-US" sz="2400" dirty="0">
                <a:latin typeface="Times" pitchFamily="2" charset="0"/>
                <a:ea typeface="Apple Color Emoji" pitchFamily="2" charset="0"/>
                <a:cs typeface="Arial" panose="020B0604020202020204" pitchFamily="34" charset="0"/>
              </a:rPr>
            </a:br>
            <a:r>
              <a:rPr lang="en-US" sz="2400" dirty="0">
                <a:latin typeface="Times" pitchFamily="2" charset="0"/>
                <a:ea typeface="Apple Color Emoji" pitchFamily="2" charset="0"/>
                <a:cs typeface="Arial" panose="020B0604020202020204" pitchFamily="34" charset="0"/>
              </a:rPr>
              <a:t> performance on small datasets</a:t>
            </a:r>
          </a:p>
          <a:p>
            <a:pPr marL="457200" indent="-457200">
              <a:buFont typeface="Arial" panose="020B0604020202020204" pitchFamily="34" charset="0"/>
              <a:buChar char="•"/>
            </a:pPr>
            <a:endParaRPr lang="en-US" sz="2400" dirty="0">
              <a:latin typeface="Times" pitchFamily="2" charset="0"/>
              <a:ea typeface="Apple Color Emoji" pitchFamily="2" charset="0"/>
              <a:cs typeface="Arial" panose="020B0604020202020204" pitchFamily="34" charset="0"/>
            </a:endParaRPr>
          </a:p>
          <a:p>
            <a:pPr marL="457200"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1-Nearest Neighbor</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The simplest version </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Only Makes use of one neighbor </a:t>
            </a:r>
          </a:p>
          <a:p>
            <a:pPr marL="914400" lvl="1" indent="-457200">
              <a:buFont typeface="Arial" panose="020B0604020202020204" pitchFamily="34" charset="0"/>
              <a:buChar char="•"/>
            </a:pPr>
            <a:endParaRPr lang="en-US" sz="2400" dirty="0">
              <a:latin typeface="Times" pitchFamily="2" charset="0"/>
              <a:ea typeface="Apple Color Emoji" pitchFamily="2" charset="0"/>
              <a:cs typeface="Arial" panose="020B0604020202020204" pitchFamily="34" charset="0"/>
            </a:endParaRPr>
          </a:p>
          <a:p>
            <a:pPr marL="914400" lvl="1" indent="-457200">
              <a:buFont typeface="Arial" panose="020B0604020202020204" pitchFamily="34" charset="0"/>
              <a:buChar char="•"/>
            </a:pPr>
            <a:endParaRPr lang="en-US" sz="2400" dirty="0">
              <a:latin typeface="Times" pitchFamily="2" charset="0"/>
              <a:ea typeface="Apple Color Emoji" pitchFamily="2" charset="0"/>
              <a:cs typeface="Arial" panose="020B0604020202020204" pitchFamily="34" charset="0"/>
            </a:endParaRPr>
          </a:p>
        </p:txBody>
      </p:sp>
      <p:pic>
        <p:nvPicPr>
          <p:cNvPr id="4" name="Picture 3">
            <a:extLst>
              <a:ext uri="{FF2B5EF4-FFF2-40B4-BE49-F238E27FC236}">
                <a16:creationId xmlns:a16="http://schemas.microsoft.com/office/drawing/2014/main" id="{B66C591C-2029-C444-93AC-14BF8DCEC53F}"/>
              </a:ext>
            </a:extLst>
          </p:cNvPr>
          <p:cNvPicPr>
            <a:picLocks noChangeAspect="1"/>
          </p:cNvPicPr>
          <p:nvPr/>
        </p:nvPicPr>
        <p:blipFill>
          <a:blip r:embed="rId3"/>
          <a:stretch>
            <a:fillRect/>
          </a:stretch>
        </p:blipFill>
        <p:spPr>
          <a:xfrm>
            <a:off x="6405556" y="2760703"/>
            <a:ext cx="5535823" cy="3849624"/>
          </a:xfrm>
          <a:prstGeom prst="rect">
            <a:avLst/>
          </a:prstGeom>
        </p:spPr>
      </p:pic>
    </p:spTree>
    <p:extLst>
      <p:ext uri="{BB962C8B-B14F-4D97-AF65-F5344CB8AC3E}">
        <p14:creationId xmlns:p14="http://schemas.microsoft.com/office/powerpoint/2010/main" val="60303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1BCE2411-EE58-3445-8C8F-4195BC8F27B7}"/>
              </a:ext>
            </a:extLst>
          </p:cNvPr>
          <p:cNvPicPr>
            <a:picLocks noChangeAspect="1"/>
          </p:cNvPicPr>
          <p:nvPr/>
        </p:nvPicPr>
        <p:blipFill>
          <a:blip r:embed="rId3"/>
          <a:stretch>
            <a:fillRect/>
          </a:stretch>
        </p:blipFill>
        <p:spPr>
          <a:xfrm>
            <a:off x="7233558" y="1642492"/>
            <a:ext cx="5138056" cy="3573016"/>
          </a:xfrm>
          <a:prstGeom prst="rect">
            <a:avLst/>
          </a:prstGeom>
        </p:spPr>
      </p:pic>
      <p:sp>
        <p:nvSpPr>
          <p:cNvPr id="3" name="TextBox 2">
            <a:extLst>
              <a:ext uri="{FF2B5EF4-FFF2-40B4-BE49-F238E27FC236}">
                <a16:creationId xmlns:a16="http://schemas.microsoft.com/office/drawing/2014/main" id="{4E30481D-FFF5-F94D-89A4-B7779041160A}"/>
              </a:ext>
            </a:extLst>
          </p:cNvPr>
          <p:cNvSpPr txBox="1"/>
          <p:nvPr/>
        </p:nvSpPr>
        <p:spPr>
          <a:xfrm>
            <a:off x="408214" y="391886"/>
            <a:ext cx="11413672" cy="830997"/>
          </a:xfrm>
          <a:prstGeom prst="rect">
            <a:avLst/>
          </a:prstGeom>
          <a:noFill/>
        </p:spPr>
        <p:txBody>
          <a:bodyPr wrap="square" rtlCol="0">
            <a:spAutoFit/>
          </a:bodyPr>
          <a:lstStyle/>
          <a:p>
            <a:r>
              <a:rPr lang="en-US" sz="4400" dirty="0">
                <a:latin typeface="Courier" pitchFamily="2" charset="0"/>
              </a:rPr>
              <a:t>K-Nearest</a:t>
            </a:r>
            <a:r>
              <a:rPr lang="en-US" sz="4800" dirty="0">
                <a:latin typeface="Courier" pitchFamily="2" charset="0"/>
              </a:rPr>
              <a:t> Neighbors 2/2</a:t>
            </a:r>
          </a:p>
        </p:txBody>
      </p:sp>
      <p:sp>
        <p:nvSpPr>
          <p:cNvPr id="6" name="TextBox 5">
            <a:extLst>
              <a:ext uri="{FF2B5EF4-FFF2-40B4-BE49-F238E27FC236}">
                <a16:creationId xmlns:a16="http://schemas.microsoft.com/office/drawing/2014/main" id="{1C323786-3EF2-5B46-9C91-21E155C7AA35}"/>
              </a:ext>
            </a:extLst>
          </p:cNvPr>
          <p:cNvSpPr txBox="1"/>
          <p:nvPr/>
        </p:nvSpPr>
        <p:spPr>
          <a:xfrm>
            <a:off x="408213" y="1387929"/>
            <a:ext cx="7004957" cy="4893647"/>
          </a:xfrm>
          <a:prstGeom prst="rect">
            <a:avLst/>
          </a:prstGeom>
          <a:noFill/>
        </p:spPr>
        <p:txBody>
          <a:bodyPr wrap="square" rtlCol="0">
            <a:spAutoFit/>
          </a:bodyPr>
          <a:lstStyle/>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K-Nearest Neighbor</a:t>
            </a:r>
          </a:p>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True form of the algorithm</a:t>
            </a:r>
          </a:p>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Makes use of an arbitrary number of neighbors</a:t>
            </a:r>
          </a:p>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This doesn’t work how you may think</a:t>
            </a:r>
          </a:p>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Fewer neighbors corresponds to high model complexity</a:t>
            </a:r>
          </a:p>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Many neighbors corresponds to low model complexity </a:t>
            </a:r>
          </a:p>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There is a sweet spot between low and high that provides the greatest prediction accuracy</a:t>
            </a:r>
          </a:p>
          <a:p>
            <a:pPr marL="914400" lvl="1" indent="-457200">
              <a:buFont typeface="Arial" panose="020B0604020202020204" pitchFamily="34" charset="0"/>
              <a:buChar char="•"/>
            </a:pPr>
            <a:endParaRPr lang="en-US" sz="2400" dirty="0">
              <a:latin typeface="Times" pitchFamily="2" charset="0"/>
              <a:ea typeface="Apple Color Emoji" pitchFamily="2" charset="0"/>
              <a:cs typeface="Arial" panose="020B0604020202020204" pitchFamily="34" charset="0"/>
            </a:endParaRPr>
          </a:p>
        </p:txBody>
      </p:sp>
    </p:spTree>
    <p:extLst>
      <p:ext uri="{BB962C8B-B14F-4D97-AF65-F5344CB8AC3E}">
        <p14:creationId xmlns:p14="http://schemas.microsoft.com/office/powerpoint/2010/main" val="270467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0481D-FFF5-F94D-89A4-B7779041160A}"/>
              </a:ext>
            </a:extLst>
          </p:cNvPr>
          <p:cNvSpPr txBox="1"/>
          <p:nvPr/>
        </p:nvSpPr>
        <p:spPr>
          <a:xfrm>
            <a:off x="408214" y="391886"/>
            <a:ext cx="11783786" cy="830997"/>
          </a:xfrm>
          <a:prstGeom prst="rect">
            <a:avLst/>
          </a:prstGeom>
          <a:noFill/>
        </p:spPr>
        <p:txBody>
          <a:bodyPr wrap="square" rtlCol="0">
            <a:spAutoFit/>
          </a:bodyPr>
          <a:lstStyle/>
          <a:p>
            <a:r>
              <a:rPr lang="en-US" sz="4400" dirty="0">
                <a:latin typeface="Courier" pitchFamily="2" charset="0"/>
              </a:rPr>
              <a:t>Linear</a:t>
            </a:r>
            <a:r>
              <a:rPr lang="en-US" sz="4800" dirty="0">
                <a:latin typeface="Courier" pitchFamily="2" charset="0"/>
              </a:rPr>
              <a:t> Models Regression 1/4</a:t>
            </a:r>
          </a:p>
        </p:txBody>
      </p:sp>
      <p:sp>
        <p:nvSpPr>
          <p:cNvPr id="6" name="TextBox 5">
            <a:extLst>
              <a:ext uri="{FF2B5EF4-FFF2-40B4-BE49-F238E27FC236}">
                <a16:creationId xmlns:a16="http://schemas.microsoft.com/office/drawing/2014/main" id="{1C323786-3EF2-5B46-9C91-21E155C7AA35}"/>
              </a:ext>
            </a:extLst>
          </p:cNvPr>
          <p:cNvSpPr txBox="1"/>
          <p:nvPr/>
        </p:nvSpPr>
        <p:spPr>
          <a:xfrm>
            <a:off x="620486" y="1453243"/>
            <a:ext cx="10972800" cy="4524315"/>
          </a:xfrm>
          <a:prstGeom prst="rect">
            <a:avLst/>
          </a:prstGeom>
          <a:noFill/>
        </p:spPr>
        <p:txBody>
          <a:bodyPr wrap="square" rtlCol="0">
            <a:spAutoFit/>
          </a:bodyPr>
          <a:lstStyle/>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Widely used for a plethora of use cases</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The formula is largely similar to y=</a:t>
            </a:r>
            <a:r>
              <a:rPr lang="en-US" sz="2400" dirty="0" err="1">
                <a:latin typeface="Times" pitchFamily="2" charset="0"/>
                <a:ea typeface="Apple Color Emoji" pitchFamily="2" charset="0"/>
                <a:cs typeface="Arial" panose="020B0604020202020204" pitchFamily="34" charset="0"/>
              </a:rPr>
              <a:t>mx+b</a:t>
            </a:r>
            <a:endParaRPr lang="en-US" sz="2400" dirty="0">
              <a:latin typeface="Times" pitchFamily="2" charset="0"/>
              <a:ea typeface="Apple Color Emoji" pitchFamily="2" charset="0"/>
              <a:cs typeface="Arial" panose="020B0604020202020204" pitchFamily="34" charset="0"/>
            </a:endParaRP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More planes are added for more features</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With small datasets linear models</a:t>
            </a:r>
            <a:br>
              <a:rPr lang="en-US" sz="2400" dirty="0">
                <a:latin typeface="Times" pitchFamily="2" charset="0"/>
                <a:ea typeface="Apple Color Emoji" pitchFamily="2" charset="0"/>
                <a:cs typeface="Arial" panose="020B0604020202020204" pitchFamily="34" charset="0"/>
              </a:rPr>
            </a:br>
            <a:r>
              <a:rPr lang="en-US" sz="2400" dirty="0">
                <a:latin typeface="Times" pitchFamily="2" charset="0"/>
                <a:ea typeface="Apple Color Emoji" pitchFamily="2" charset="0"/>
                <a:cs typeface="Arial" panose="020B0604020202020204" pitchFamily="34" charset="0"/>
              </a:rPr>
              <a:t>provide a skewed perspective</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As datasets increase in size linear models</a:t>
            </a:r>
            <a:br>
              <a:rPr lang="en-US" sz="2400" dirty="0">
                <a:latin typeface="Times" pitchFamily="2" charset="0"/>
                <a:ea typeface="Apple Color Emoji" pitchFamily="2" charset="0"/>
                <a:cs typeface="Arial" panose="020B0604020202020204" pitchFamily="34" charset="0"/>
              </a:rPr>
            </a:br>
            <a:r>
              <a:rPr lang="en-US" sz="2400" dirty="0">
                <a:latin typeface="Times" pitchFamily="2" charset="0"/>
                <a:ea typeface="Apple Color Emoji" pitchFamily="2" charset="0"/>
                <a:cs typeface="Arial" panose="020B0604020202020204" pitchFamily="34" charset="0"/>
              </a:rPr>
              <a:t>become much more accurate </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Extremely fast to train and fast to predict </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Some methods create easily understood predictions</a:t>
            </a:r>
          </a:p>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Several different methods</a:t>
            </a:r>
          </a:p>
          <a:p>
            <a:pPr marL="914400" lvl="1" indent="-457200">
              <a:buFont typeface="Arial" panose="020B0604020202020204" pitchFamily="34" charset="0"/>
              <a:buChar char="•"/>
            </a:pPr>
            <a:endParaRPr lang="en-US" sz="2400" dirty="0">
              <a:latin typeface="Times" pitchFamily="2" charset="0"/>
              <a:ea typeface="Apple Color Emoji" pitchFamily="2" charset="0"/>
              <a:cs typeface="Arial" panose="020B0604020202020204" pitchFamily="34" charset="0"/>
            </a:endParaRPr>
          </a:p>
          <a:p>
            <a:pPr marL="914400" lvl="1" indent="-457200">
              <a:buFont typeface="Arial" panose="020B0604020202020204" pitchFamily="34" charset="0"/>
              <a:buChar char="•"/>
            </a:pPr>
            <a:endParaRPr lang="en-US" sz="2400" dirty="0">
              <a:latin typeface="Times" pitchFamily="2" charset="0"/>
              <a:ea typeface="Apple Color Emoji" pitchFamily="2" charset="0"/>
              <a:cs typeface="Arial" panose="020B0604020202020204" pitchFamily="34" charset="0"/>
            </a:endParaRPr>
          </a:p>
        </p:txBody>
      </p:sp>
    </p:spTree>
    <p:extLst>
      <p:ext uri="{BB962C8B-B14F-4D97-AF65-F5344CB8AC3E}">
        <p14:creationId xmlns:p14="http://schemas.microsoft.com/office/powerpoint/2010/main" val="2442841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0481D-FFF5-F94D-89A4-B7779041160A}"/>
              </a:ext>
            </a:extLst>
          </p:cNvPr>
          <p:cNvSpPr txBox="1"/>
          <p:nvPr/>
        </p:nvSpPr>
        <p:spPr>
          <a:xfrm>
            <a:off x="408214" y="391886"/>
            <a:ext cx="11413672" cy="830997"/>
          </a:xfrm>
          <a:prstGeom prst="rect">
            <a:avLst/>
          </a:prstGeom>
          <a:noFill/>
        </p:spPr>
        <p:txBody>
          <a:bodyPr wrap="square" rtlCol="0">
            <a:spAutoFit/>
          </a:bodyPr>
          <a:lstStyle/>
          <a:p>
            <a:r>
              <a:rPr lang="en-US" sz="4400" dirty="0">
                <a:latin typeface="Courier" pitchFamily="2" charset="0"/>
              </a:rPr>
              <a:t>Linear</a:t>
            </a:r>
            <a:r>
              <a:rPr lang="en-US" sz="4800" dirty="0">
                <a:latin typeface="Courier" pitchFamily="2" charset="0"/>
              </a:rPr>
              <a:t> Models Regression 2/4</a:t>
            </a:r>
          </a:p>
        </p:txBody>
      </p:sp>
      <p:sp>
        <p:nvSpPr>
          <p:cNvPr id="6" name="TextBox 5">
            <a:extLst>
              <a:ext uri="{FF2B5EF4-FFF2-40B4-BE49-F238E27FC236}">
                <a16:creationId xmlns:a16="http://schemas.microsoft.com/office/drawing/2014/main" id="{1C323786-3EF2-5B46-9C91-21E155C7AA35}"/>
              </a:ext>
            </a:extLst>
          </p:cNvPr>
          <p:cNvSpPr txBox="1"/>
          <p:nvPr/>
        </p:nvSpPr>
        <p:spPr>
          <a:xfrm>
            <a:off x="620486" y="1453243"/>
            <a:ext cx="6663578" cy="2677656"/>
          </a:xfrm>
          <a:prstGeom prst="rect">
            <a:avLst/>
          </a:prstGeom>
          <a:noFill/>
        </p:spPr>
        <p:txBody>
          <a:bodyPr wrap="square" rtlCol="0">
            <a:spAutoFit/>
          </a:bodyPr>
          <a:lstStyle/>
          <a:p>
            <a:pPr marL="914400" lvl="1"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Linear regression (Ordinary least squares)</a:t>
            </a:r>
          </a:p>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Has no methods of controlling complexity, similar to K-nearest</a:t>
            </a:r>
          </a:p>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Finds the parameter w and b that </a:t>
            </a:r>
            <a:br>
              <a:rPr lang="en-US" sz="2400" dirty="0">
                <a:latin typeface="Times" pitchFamily="2" charset="0"/>
                <a:ea typeface="Apple Color Emoji" pitchFamily="2" charset="0"/>
                <a:cs typeface="Arial" panose="020B0604020202020204" pitchFamily="34" charset="0"/>
              </a:rPr>
            </a:br>
            <a:r>
              <a:rPr lang="en-US" sz="2400" dirty="0">
                <a:latin typeface="Times" pitchFamily="2" charset="0"/>
                <a:ea typeface="Apple Color Emoji" pitchFamily="2" charset="0"/>
                <a:cs typeface="Arial" panose="020B0604020202020204" pitchFamily="34" charset="0"/>
              </a:rPr>
              <a:t>minimize the mean squared error</a:t>
            </a:r>
          </a:p>
          <a:p>
            <a:pPr marL="1371600" lvl="2" indent="-457200">
              <a:buFont typeface="Arial" panose="020B0604020202020204" pitchFamily="34" charset="0"/>
              <a:buChar char="•"/>
            </a:pPr>
            <a:endParaRPr lang="en-US" sz="2400" dirty="0">
              <a:latin typeface="Times" pitchFamily="2" charset="0"/>
              <a:ea typeface="Apple Color Emoji" pitchFamily="2" charset="0"/>
              <a:cs typeface="Arial" panose="020B0604020202020204" pitchFamily="34" charset="0"/>
            </a:endParaRPr>
          </a:p>
          <a:p>
            <a:pPr marL="914400" lvl="1" indent="-457200">
              <a:buFont typeface="Arial" panose="020B0604020202020204" pitchFamily="34" charset="0"/>
              <a:buChar char="•"/>
            </a:pPr>
            <a:endParaRPr lang="en-US" sz="2400" dirty="0">
              <a:latin typeface="Times" pitchFamily="2" charset="0"/>
              <a:ea typeface="Apple Color Emoji" pitchFamily="2" charset="0"/>
              <a:cs typeface="Arial" panose="020B0604020202020204" pitchFamily="34" charset="0"/>
            </a:endParaRPr>
          </a:p>
        </p:txBody>
      </p:sp>
      <p:pic>
        <p:nvPicPr>
          <p:cNvPr id="5" name="Picture 4">
            <a:extLst>
              <a:ext uri="{FF2B5EF4-FFF2-40B4-BE49-F238E27FC236}">
                <a16:creationId xmlns:a16="http://schemas.microsoft.com/office/drawing/2014/main" id="{E09D7854-F3CC-6241-9E1E-10A536307380}"/>
              </a:ext>
            </a:extLst>
          </p:cNvPr>
          <p:cNvPicPr>
            <a:picLocks noChangeAspect="1"/>
          </p:cNvPicPr>
          <p:nvPr/>
        </p:nvPicPr>
        <p:blipFill>
          <a:blip r:embed="rId3"/>
          <a:stretch>
            <a:fillRect/>
          </a:stretch>
        </p:blipFill>
        <p:spPr>
          <a:xfrm>
            <a:off x="7284064" y="1222883"/>
            <a:ext cx="4907936" cy="4738696"/>
          </a:xfrm>
          <a:prstGeom prst="rect">
            <a:avLst/>
          </a:prstGeom>
        </p:spPr>
      </p:pic>
    </p:spTree>
    <p:extLst>
      <p:ext uri="{BB962C8B-B14F-4D97-AF65-F5344CB8AC3E}">
        <p14:creationId xmlns:p14="http://schemas.microsoft.com/office/powerpoint/2010/main" val="2585785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0481D-FFF5-F94D-89A4-B7779041160A}"/>
              </a:ext>
            </a:extLst>
          </p:cNvPr>
          <p:cNvSpPr txBox="1"/>
          <p:nvPr/>
        </p:nvSpPr>
        <p:spPr>
          <a:xfrm>
            <a:off x="408214" y="391886"/>
            <a:ext cx="11413672" cy="830997"/>
          </a:xfrm>
          <a:prstGeom prst="rect">
            <a:avLst/>
          </a:prstGeom>
          <a:noFill/>
        </p:spPr>
        <p:txBody>
          <a:bodyPr wrap="square" rtlCol="0">
            <a:spAutoFit/>
          </a:bodyPr>
          <a:lstStyle/>
          <a:p>
            <a:r>
              <a:rPr lang="en-US" sz="4400" dirty="0">
                <a:latin typeface="Courier" pitchFamily="2" charset="0"/>
              </a:rPr>
              <a:t>Linear</a:t>
            </a:r>
            <a:r>
              <a:rPr lang="en-US" sz="4800" dirty="0">
                <a:latin typeface="Courier" pitchFamily="2" charset="0"/>
              </a:rPr>
              <a:t> Models Regression 3/4</a:t>
            </a:r>
          </a:p>
        </p:txBody>
      </p:sp>
      <p:sp>
        <p:nvSpPr>
          <p:cNvPr id="6" name="TextBox 5">
            <a:extLst>
              <a:ext uri="{FF2B5EF4-FFF2-40B4-BE49-F238E27FC236}">
                <a16:creationId xmlns:a16="http://schemas.microsoft.com/office/drawing/2014/main" id="{1C323786-3EF2-5B46-9C91-21E155C7AA35}"/>
              </a:ext>
            </a:extLst>
          </p:cNvPr>
          <p:cNvSpPr txBox="1"/>
          <p:nvPr/>
        </p:nvSpPr>
        <p:spPr>
          <a:xfrm>
            <a:off x="-244928" y="1650754"/>
            <a:ext cx="6591323" cy="3416320"/>
          </a:xfrm>
          <a:prstGeom prst="rect">
            <a:avLst/>
          </a:prstGeom>
          <a:noFill/>
        </p:spPr>
        <p:txBody>
          <a:bodyPr wrap="square" rtlCol="0">
            <a:spAutoFit/>
          </a:bodyPr>
          <a:lstStyle/>
          <a:p>
            <a:pPr marL="1371600" lvl="2"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Ridge Regression 	</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Same idea as Standard linear regression</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W coefficients are chosen to be as small as possible</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Each feature has small affect on outcome </a:t>
            </a:r>
          </a:p>
          <a:p>
            <a:pPr marL="1828800" lvl="3" indent="-457200">
              <a:buFont typeface="Arial" panose="020B0604020202020204" pitchFamily="34" charset="0"/>
              <a:buChar char="•"/>
            </a:pPr>
            <a:r>
              <a:rPr lang="en-US" sz="2400" dirty="0">
                <a:latin typeface="Times" pitchFamily="2" charset="0"/>
                <a:ea typeface="Apple Color Emoji" pitchFamily="2" charset="0"/>
                <a:cs typeface="Arial" panose="020B0604020202020204" pitchFamily="34" charset="0"/>
              </a:rPr>
              <a:t>Makes use of L2 Regularization </a:t>
            </a:r>
          </a:p>
          <a:p>
            <a:pPr marL="914400" lvl="1" indent="-457200">
              <a:buFont typeface="Arial" panose="020B0604020202020204" pitchFamily="34" charset="0"/>
              <a:buChar char="•"/>
            </a:pPr>
            <a:endParaRPr lang="en-US" sz="2400" dirty="0">
              <a:latin typeface="Times" pitchFamily="2" charset="0"/>
              <a:ea typeface="Apple Color Emoji" pitchFamily="2" charset="0"/>
              <a:cs typeface="Arial" panose="020B0604020202020204" pitchFamily="34" charset="0"/>
            </a:endParaRPr>
          </a:p>
        </p:txBody>
      </p:sp>
      <p:pic>
        <p:nvPicPr>
          <p:cNvPr id="4" name="Picture 3" descr="Chart, scatter chart&#10;&#10;Description automatically generated">
            <a:extLst>
              <a:ext uri="{FF2B5EF4-FFF2-40B4-BE49-F238E27FC236}">
                <a16:creationId xmlns:a16="http://schemas.microsoft.com/office/drawing/2014/main" id="{0D43FAF7-F685-5644-ABB6-528A82C3D70F}"/>
              </a:ext>
            </a:extLst>
          </p:cNvPr>
          <p:cNvPicPr>
            <a:picLocks noChangeAspect="1"/>
          </p:cNvPicPr>
          <p:nvPr/>
        </p:nvPicPr>
        <p:blipFill>
          <a:blip r:embed="rId3"/>
          <a:stretch>
            <a:fillRect/>
          </a:stretch>
        </p:blipFill>
        <p:spPr>
          <a:xfrm>
            <a:off x="6346395" y="1378972"/>
            <a:ext cx="6254452" cy="4160649"/>
          </a:xfrm>
          <a:prstGeom prst="rect">
            <a:avLst/>
          </a:prstGeom>
        </p:spPr>
      </p:pic>
    </p:spTree>
    <p:extLst>
      <p:ext uri="{BB962C8B-B14F-4D97-AF65-F5344CB8AC3E}">
        <p14:creationId xmlns:p14="http://schemas.microsoft.com/office/powerpoint/2010/main" val="3089147762"/>
      </p:ext>
    </p:extLst>
  </p:cSld>
  <p:clrMapOvr>
    <a:masterClrMapping/>
  </p:clrMapOvr>
</p:sld>
</file>

<file path=ppt/theme/theme1.xml><?xml version="1.0" encoding="utf-8"?>
<a:theme xmlns:a="http://schemas.openxmlformats.org/drawingml/2006/main" name="ChitchatVTI">
  <a:themeElements>
    <a:clrScheme name="AnalogousFromRegularSeedLeftStep">
      <a:dk1>
        <a:srgbClr val="000000"/>
      </a:dk1>
      <a:lt1>
        <a:srgbClr val="FFFFFF"/>
      </a:lt1>
      <a:dk2>
        <a:srgbClr val="203835"/>
      </a:dk2>
      <a:lt2>
        <a:srgbClr val="E8E4E2"/>
      </a:lt2>
      <a:accent1>
        <a:srgbClr val="49A3C7"/>
      </a:accent1>
      <a:accent2>
        <a:srgbClr val="36B1A1"/>
      </a:accent2>
      <a:accent3>
        <a:srgbClr val="43B577"/>
      </a:accent3>
      <a:accent4>
        <a:srgbClr val="37B53C"/>
      </a:accent4>
      <a:accent5>
        <a:srgbClr val="6CB241"/>
      </a:accent5>
      <a:accent6>
        <a:srgbClr val="93AB34"/>
      </a:accent6>
      <a:hlink>
        <a:srgbClr val="BF643F"/>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{29CACAF8-9FBA-A046-B1E6-35D1551EEF61}tf10001070</Template>
  <TotalTime>104</TotalTime>
  <Words>814</Words>
  <Application>Microsoft Macintosh PowerPoint</Application>
  <PresentationFormat>Widescreen</PresentationFormat>
  <Paragraphs>121</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vt:lpstr>
      <vt:lpstr>The Hand</vt:lpstr>
      <vt:lpstr>The Serif Hand</vt:lpstr>
      <vt:lpstr>Times</vt:lpstr>
      <vt:lpstr>ChitchatVTI</vt:lpstr>
      <vt:lpstr>Chapter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dc:title>
  <dc:creator>Mace, Logan James</dc:creator>
  <cp:lastModifiedBy>Mace, Logan James</cp:lastModifiedBy>
  <cp:revision>1</cp:revision>
  <dcterms:created xsi:type="dcterms:W3CDTF">2022-01-26T04:38:27Z</dcterms:created>
  <dcterms:modified xsi:type="dcterms:W3CDTF">2022-01-26T06:23:20Z</dcterms:modified>
</cp:coreProperties>
</file>