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06-Jan-20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06-Jan-20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06-Jan-20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06-Jan-20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06-Jan-20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06-Jan-20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06-Jan-20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06-Jan-20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06-Jan-20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06-Jan-20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06-Jan-20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06-Jan-20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AC44-1CD6-4ED9-A06A-60EE6999EBEB}"/>
              </a:ext>
            </a:extLst>
          </p:cNvPr>
          <p:cNvSpPr>
            <a:spLocks noGrp="1"/>
          </p:cNvSpPr>
          <p:nvPr>
            <p:ph type="ctrTitle"/>
          </p:nvPr>
        </p:nvSpPr>
        <p:spPr/>
        <p:txBody>
          <a:bodyPr/>
          <a:lstStyle/>
          <a:p>
            <a:r>
              <a:rPr lang="en-US" dirty="0"/>
              <a:t>ASL recognition in images</a:t>
            </a:r>
          </a:p>
        </p:txBody>
      </p:sp>
      <p:sp>
        <p:nvSpPr>
          <p:cNvPr id="3" name="Subtitle 2">
            <a:extLst>
              <a:ext uri="{FF2B5EF4-FFF2-40B4-BE49-F238E27FC236}">
                <a16:creationId xmlns:a16="http://schemas.microsoft.com/office/drawing/2014/main" id="{39FED93A-85DE-47F5-BAF1-0016F4BCD0A6}"/>
              </a:ext>
            </a:extLst>
          </p:cNvPr>
          <p:cNvSpPr>
            <a:spLocks noGrp="1"/>
          </p:cNvSpPr>
          <p:nvPr>
            <p:ph type="subTitle" idx="1"/>
          </p:nvPr>
        </p:nvSpPr>
        <p:spPr/>
        <p:txBody>
          <a:bodyPr>
            <a:normAutofit lnSpcReduction="10000"/>
          </a:bodyPr>
          <a:lstStyle/>
          <a:p>
            <a:r>
              <a:rPr lang="en-US" dirty="0">
                <a:solidFill>
                  <a:schemeClr val="bg1"/>
                </a:solidFill>
              </a:rPr>
              <a:t>Group Members:</a:t>
            </a:r>
          </a:p>
          <a:p>
            <a:r>
              <a:rPr lang="en-US" dirty="0">
                <a:solidFill>
                  <a:schemeClr val="bg1"/>
                </a:solidFill>
              </a:rPr>
              <a:t>Muhammad Abdullah Bin Naeem (21-10153)</a:t>
            </a:r>
          </a:p>
          <a:p>
            <a:r>
              <a:rPr lang="en-US" dirty="0" err="1">
                <a:solidFill>
                  <a:schemeClr val="bg1"/>
                </a:solidFill>
              </a:rPr>
              <a:t>Khuzaima</a:t>
            </a:r>
            <a:r>
              <a:rPr lang="en-US" dirty="0">
                <a:solidFill>
                  <a:schemeClr val="bg1"/>
                </a:solidFill>
              </a:rPr>
              <a:t> Bashir(21-10361)</a:t>
            </a:r>
          </a:p>
        </p:txBody>
      </p:sp>
    </p:spTree>
    <p:extLst>
      <p:ext uri="{BB962C8B-B14F-4D97-AF65-F5344CB8AC3E}">
        <p14:creationId xmlns:p14="http://schemas.microsoft.com/office/powerpoint/2010/main" val="1444326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D116-4DAB-4E9D-8712-CD9913FAC49F}"/>
              </a:ext>
            </a:extLst>
          </p:cNvPr>
          <p:cNvSpPr>
            <a:spLocks noGrp="1"/>
          </p:cNvSpPr>
          <p:nvPr>
            <p:ph type="title"/>
          </p:nvPr>
        </p:nvSpPr>
        <p:spPr>
          <a:xfrm>
            <a:off x="1722783" y="964692"/>
            <a:ext cx="8547651" cy="542478"/>
          </a:xfrm>
        </p:spPr>
        <p:txBody>
          <a:bodyPr>
            <a:normAutofit fontScale="90000"/>
          </a:bodyPr>
          <a:lstStyle/>
          <a:p>
            <a:r>
              <a:rPr lang="en-US" dirty="0"/>
              <a:t>Test models</a:t>
            </a:r>
          </a:p>
        </p:txBody>
      </p:sp>
      <p:sp>
        <p:nvSpPr>
          <p:cNvPr id="3" name="Content Placeholder 2">
            <a:extLst>
              <a:ext uri="{FF2B5EF4-FFF2-40B4-BE49-F238E27FC236}">
                <a16:creationId xmlns:a16="http://schemas.microsoft.com/office/drawing/2014/main" id="{6B023880-6686-45B3-8126-590C75F24E1A}"/>
              </a:ext>
            </a:extLst>
          </p:cNvPr>
          <p:cNvSpPr>
            <a:spLocks noGrp="1"/>
          </p:cNvSpPr>
          <p:nvPr>
            <p:ph idx="1"/>
          </p:nvPr>
        </p:nvSpPr>
        <p:spPr>
          <a:xfrm>
            <a:off x="1524000" y="1507170"/>
            <a:ext cx="5097175" cy="542478"/>
          </a:xfrm>
        </p:spPr>
        <p:txBody>
          <a:bodyPr>
            <a:normAutofit fontScale="92500"/>
          </a:bodyPr>
          <a:lstStyle/>
          <a:p>
            <a:r>
              <a:rPr lang="en-US" dirty="0"/>
              <a:t>1 conv2d with 128 filters ,1 conv2d with 256 filters</a:t>
            </a:r>
          </a:p>
        </p:txBody>
      </p:sp>
      <p:sp>
        <p:nvSpPr>
          <p:cNvPr id="6" name="Content Placeholder 2">
            <a:extLst>
              <a:ext uri="{FF2B5EF4-FFF2-40B4-BE49-F238E27FC236}">
                <a16:creationId xmlns:a16="http://schemas.microsoft.com/office/drawing/2014/main" id="{150A1643-D321-480B-A229-40CDD153AD26}"/>
              </a:ext>
            </a:extLst>
          </p:cNvPr>
          <p:cNvSpPr txBox="1">
            <a:spLocks/>
          </p:cNvSpPr>
          <p:nvPr/>
        </p:nvSpPr>
        <p:spPr>
          <a:xfrm>
            <a:off x="6438281" y="1507170"/>
            <a:ext cx="4015048" cy="54247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3(2 Conv2d 1 </a:t>
            </a:r>
            <a:r>
              <a:rPr lang="en-US" dirty="0" err="1"/>
              <a:t>Maxpool</a:t>
            </a:r>
            <a:r>
              <a:rPr lang="en-US" dirty="0"/>
              <a:t>) linear activation</a:t>
            </a:r>
          </a:p>
          <a:p>
            <a:endParaRPr lang="en-US" dirty="0"/>
          </a:p>
        </p:txBody>
      </p:sp>
      <p:pic>
        <p:nvPicPr>
          <p:cNvPr id="10" name="Picture 9">
            <a:extLst>
              <a:ext uri="{FF2B5EF4-FFF2-40B4-BE49-F238E27FC236}">
                <a16:creationId xmlns:a16="http://schemas.microsoft.com/office/drawing/2014/main" id="{F74DBB3E-6DCF-4304-A4F4-6D20539C3313}"/>
              </a:ext>
            </a:extLst>
          </p:cNvPr>
          <p:cNvPicPr>
            <a:picLocks noChangeAspect="1"/>
          </p:cNvPicPr>
          <p:nvPr/>
        </p:nvPicPr>
        <p:blipFill>
          <a:blip r:embed="rId2"/>
          <a:stretch>
            <a:fillRect/>
          </a:stretch>
        </p:blipFill>
        <p:spPr>
          <a:xfrm>
            <a:off x="6873325" y="1941013"/>
            <a:ext cx="3343742" cy="4706007"/>
          </a:xfrm>
          <a:prstGeom prst="rect">
            <a:avLst/>
          </a:prstGeom>
        </p:spPr>
      </p:pic>
      <p:pic>
        <p:nvPicPr>
          <p:cNvPr id="12" name="Picture 11">
            <a:extLst>
              <a:ext uri="{FF2B5EF4-FFF2-40B4-BE49-F238E27FC236}">
                <a16:creationId xmlns:a16="http://schemas.microsoft.com/office/drawing/2014/main" id="{A8E082BF-4163-402F-9FD7-BFE24B6D00EE}"/>
              </a:ext>
            </a:extLst>
          </p:cNvPr>
          <p:cNvPicPr>
            <a:picLocks noChangeAspect="1"/>
          </p:cNvPicPr>
          <p:nvPr/>
        </p:nvPicPr>
        <p:blipFill>
          <a:blip r:embed="rId3"/>
          <a:stretch>
            <a:fillRect/>
          </a:stretch>
        </p:blipFill>
        <p:spPr>
          <a:xfrm>
            <a:off x="1974933" y="1941013"/>
            <a:ext cx="3658111" cy="4706007"/>
          </a:xfrm>
          <a:prstGeom prst="rect">
            <a:avLst/>
          </a:prstGeom>
        </p:spPr>
      </p:pic>
    </p:spTree>
    <p:extLst>
      <p:ext uri="{BB962C8B-B14F-4D97-AF65-F5344CB8AC3E}">
        <p14:creationId xmlns:p14="http://schemas.microsoft.com/office/powerpoint/2010/main" val="419977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D116-4DAB-4E9D-8712-CD9913FAC49F}"/>
              </a:ext>
            </a:extLst>
          </p:cNvPr>
          <p:cNvSpPr>
            <a:spLocks noGrp="1"/>
          </p:cNvSpPr>
          <p:nvPr>
            <p:ph type="title"/>
          </p:nvPr>
        </p:nvSpPr>
        <p:spPr>
          <a:xfrm>
            <a:off x="1974933" y="964692"/>
            <a:ext cx="7985931" cy="705082"/>
          </a:xfrm>
        </p:spPr>
        <p:txBody>
          <a:bodyPr>
            <a:normAutofit fontScale="90000"/>
          </a:bodyPr>
          <a:lstStyle/>
          <a:p>
            <a:r>
              <a:rPr lang="en-US" dirty="0"/>
              <a:t>Test models</a:t>
            </a:r>
          </a:p>
        </p:txBody>
      </p:sp>
      <p:sp>
        <p:nvSpPr>
          <p:cNvPr id="3" name="Content Placeholder 2">
            <a:extLst>
              <a:ext uri="{FF2B5EF4-FFF2-40B4-BE49-F238E27FC236}">
                <a16:creationId xmlns:a16="http://schemas.microsoft.com/office/drawing/2014/main" id="{6B023880-6686-45B3-8126-590C75F24E1A}"/>
              </a:ext>
            </a:extLst>
          </p:cNvPr>
          <p:cNvSpPr>
            <a:spLocks noGrp="1"/>
          </p:cNvSpPr>
          <p:nvPr>
            <p:ph idx="1"/>
          </p:nvPr>
        </p:nvSpPr>
        <p:spPr>
          <a:xfrm>
            <a:off x="1974933" y="1669774"/>
            <a:ext cx="3140405" cy="542478"/>
          </a:xfrm>
        </p:spPr>
        <p:txBody>
          <a:bodyPr>
            <a:normAutofit fontScale="92500"/>
          </a:bodyPr>
          <a:lstStyle/>
          <a:p>
            <a:r>
              <a:rPr lang="en-US" dirty="0"/>
              <a:t>Without Batch Normalization </a:t>
            </a:r>
          </a:p>
          <a:p>
            <a:endParaRPr lang="en-US" dirty="0"/>
          </a:p>
        </p:txBody>
      </p:sp>
      <p:sp>
        <p:nvSpPr>
          <p:cNvPr id="6" name="Content Placeholder 2">
            <a:extLst>
              <a:ext uri="{FF2B5EF4-FFF2-40B4-BE49-F238E27FC236}">
                <a16:creationId xmlns:a16="http://schemas.microsoft.com/office/drawing/2014/main" id="{150A1643-D321-480B-A229-40CDD153AD26}"/>
              </a:ext>
            </a:extLst>
          </p:cNvPr>
          <p:cNvSpPr txBox="1">
            <a:spLocks/>
          </p:cNvSpPr>
          <p:nvPr/>
        </p:nvSpPr>
        <p:spPr>
          <a:xfrm>
            <a:off x="6506817" y="1669774"/>
            <a:ext cx="3454047" cy="54247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3(2 Conv2d 1 </a:t>
            </a:r>
            <a:r>
              <a:rPr lang="en-US" dirty="0" err="1"/>
              <a:t>Maxpool</a:t>
            </a:r>
            <a:r>
              <a:rPr lang="en-US" dirty="0"/>
              <a:t>) 20 epoch</a:t>
            </a:r>
          </a:p>
          <a:p>
            <a:endParaRPr lang="en-US" dirty="0"/>
          </a:p>
        </p:txBody>
      </p:sp>
      <p:pic>
        <p:nvPicPr>
          <p:cNvPr id="8" name="Picture 7">
            <a:extLst>
              <a:ext uri="{FF2B5EF4-FFF2-40B4-BE49-F238E27FC236}">
                <a16:creationId xmlns:a16="http://schemas.microsoft.com/office/drawing/2014/main" id="{107E219B-E899-47FC-A72A-C7F3CAAE65D5}"/>
              </a:ext>
            </a:extLst>
          </p:cNvPr>
          <p:cNvPicPr>
            <a:picLocks noChangeAspect="1"/>
          </p:cNvPicPr>
          <p:nvPr/>
        </p:nvPicPr>
        <p:blipFill>
          <a:blip r:embed="rId2"/>
          <a:stretch>
            <a:fillRect/>
          </a:stretch>
        </p:blipFill>
        <p:spPr>
          <a:xfrm>
            <a:off x="1974933" y="2018290"/>
            <a:ext cx="3724795" cy="4686954"/>
          </a:xfrm>
          <a:prstGeom prst="rect">
            <a:avLst/>
          </a:prstGeom>
        </p:spPr>
      </p:pic>
      <p:pic>
        <p:nvPicPr>
          <p:cNvPr id="10" name="Picture 9">
            <a:extLst>
              <a:ext uri="{FF2B5EF4-FFF2-40B4-BE49-F238E27FC236}">
                <a16:creationId xmlns:a16="http://schemas.microsoft.com/office/drawing/2014/main" id="{E551DB65-2FB1-4839-ACBC-6783C4572991}"/>
              </a:ext>
            </a:extLst>
          </p:cNvPr>
          <p:cNvPicPr>
            <a:picLocks noChangeAspect="1"/>
          </p:cNvPicPr>
          <p:nvPr/>
        </p:nvPicPr>
        <p:blipFill>
          <a:blip r:embed="rId3"/>
          <a:stretch>
            <a:fillRect/>
          </a:stretch>
        </p:blipFill>
        <p:spPr>
          <a:xfrm>
            <a:off x="6545283" y="2018290"/>
            <a:ext cx="3486637" cy="4734586"/>
          </a:xfrm>
          <a:prstGeom prst="rect">
            <a:avLst/>
          </a:prstGeom>
        </p:spPr>
      </p:pic>
    </p:spTree>
    <p:extLst>
      <p:ext uri="{BB962C8B-B14F-4D97-AF65-F5344CB8AC3E}">
        <p14:creationId xmlns:p14="http://schemas.microsoft.com/office/powerpoint/2010/main" val="129984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77FF-C27C-4450-8C61-783C7B4A968A}"/>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70B9B4F0-E8BF-4B43-9DCF-52C06B12B476}"/>
              </a:ext>
            </a:extLst>
          </p:cNvPr>
          <p:cNvSpPr>
            <a:spLocks noGrp="1"/>
          </p:cNvSpPr>
          <p:nvPr>
            <p:ph idx="1"/>
          </p:nvPr>
        </p:nvSpPr>
        <p:spPr/>
        <p:txBody>
          <a:bodyPr/>
          <a:lstStyle/>
          <a:p>
            <a:r>
              <a:rPr lang="en-US" dirty="0"/>
              <a:t>Our main concern is recognizing alphabets from ASL signs in still images </a:t>
            </a:r>
          </a:p>
          <a:p>
            <a:r>
              <a:rPr lang="en-US" dirty="0"/>
              <a:t>ASL is the main form of communication for people with impaired speaking and hearing abilities</a:t>
            </a:r>
          </a:p>
          <a:p>
            <a:r>
              <a:rPr lang="en-US" dirty="0"/>
              <a:t>As technology for image to text already exists we need to facilitate impaired people as well </a:t>
            </a:r>
          </a:p>
        </p:txBody>
      </p:sp>
    </p:spTree>
    <p:extLst>
      <p:ext uri="{BB962C8B-B14F-4D97-AF65-F5344CB8AC3E}">
        <p14:creationId xmlns:p14="http://schemas.microsoft.com/office/powerpoint/2010/main" val="15131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77A1-AEAB-416E-AEEA-C93452F084ED}"/>
              </a:ext>
            </a:extLst>
          </p:cNvPr>
          <p:cNvSpPr>
            <a:spLocks noGrp="1"/>
          </p:cNvSpPr>
          <p:nvPr>
            <p:ph type="title"/>
          </p:nvPr>
        </p:nvSpPr>
        <p:spPr/>
        <p:txBody>
          <a:bodyPr/>
          <a:lstStyle/>
          <a:p>
            <a:r>
              <a:rPr lang="en-US" dirty="0" err="1"/>
              <a:t>DataSets</a:t>
            </a:r>
            <a:endParaRPr lang="en-US" dirty="0"/>
          </a:p>
        </p:txBody>
      </p:sp>
      <p:sp>
        <p:nvSpPr>
          <p:cNvPr id="3" name="Content Placeholder 2">
            <a:extLst>
              <a:ext uri="{FF2B5EF4-FFF2-40B4-BE49-F238E27FC236}">
                <a16:creationId xmlns:a16="http://schemas.microsoft.com/office/drawing/2014/main" id="{46FC83BD-BAD8-4913-892B-0A69F3F93022}"/>
              </a:ext>
            </a:extLst>
          </p:cNvPr>
          <p:cNvSpPr>
            <a:spLocks noGrp="1"/>
          </p:cNvSpPr>
          <p:nvPr>
            <p:ph idx="1"/>
          </p:nvPr>
        </p:nvSpPr>
        <p:spPr/>
        <p:txBody>
          <a:bodyPr/>
          <a:lstStyle/>
          <a:p>
            <a:r>
              <a:rPr lang="en-US" dirty="0"/>
              <a:t>Source: Kaggle</a:t>
            </a:r>
            <a:br>
              <a:rPr lang="en-US" dirty="0"/>
            </a:br>
            <a:r>
              <a:rPr lang="en-US" dirty="0"/>
              <a:t>Title: ASL Alphabet </a:t>
            </a:r>
            <a:br>
              <a:rPr lang="en-US" dirty="0"/>
            </a:br>
            <a:r>
              <a:rPr lang="en-US" dirty="0"/>
              <a:t>Details: Images with ASL alphabets</a:t>
            </a:r>
          </a:p>
          <a:p>
            <a:r>
              <a:rPr lang="en-US" dirty="0"/>
              <a:t>Data Size: Approximately 85,000 images </a:t>
            </a:r>
          </a:p>
        </p:txBody>
      </p:sp>
    </p:spTree>
    <p:extLst>
      <p:ext uri="{BB962C8B-B14F-4D97-AF65-F5344CB8AC3E}">
        <p14:creationId xmlns:p14="http://schemas.microsoft.com/office/powerpoint/2010/main" val="223178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4439-FDA3-45D0-BC8E-E7ED0A930585}"/>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A55CDE27-0293-44BC-BDC2-223CB15961A4}"/>
              </a:ext>
            </a:extLst>
          </p:cNvPr>
          <p:cNvSpPr>
            <a:spLocks noGrp="1"/>
          </p:cNvSpPr>
          <p:nvPr>
            <p:ph idx="1"/>
          </p:nvPr>
        </p:nvSpPr>
        <p:spPr/>
        <p:txBody>
          <a:bodyPr/>
          <a:lstStyle/>
          <a:p>
            <a:r>
              <a:rPr lang="en-US" dirty="0"/>
              <a:t>Filters: The features are mainly just the pixels and 2d matrix</a:t>
            </a:r>
          </a:p>
          <a:p>
            <a:r>
              <a:rPr lang="en-US" dirty="0"/>
              <a:t>Feature Extraction: There is no explicit feature extraction but we are detecting edges of the object in the image to identify the shape to identify the  ASL letter. This is done by using conv2d and </a:t>
            </a:r>
            <a:r>
              <a:rPr lang="en-US" dirty="0" err="1"/>
              <a:t>maxpooling</a:t>
            </a:r>
            <a:r>
              <a:rPr lang="en-US" dirty="0"/>
              <a:t> layers.</a:t>
            </a:r>
          </a:p>
        </p:txBody>
      </p:sp>
    </p:spTree>
    <p:extLst>
      <p:ext uri="{BB962C8B-B14F-4D97-AF65-F5344CB8AC3E}">
        <p14:creationId xmlns:p14="http://schemas.microsoft.com/office/powerpoint/2010/main" val="3553276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D05A-D3F5-4718-A71A-103EE2793B65}"/>
              </a:ext>
            </a:extLst>
          </p:cNvPr>
          <p:cNvSpPr>
            <a:spLocks noGrp="1"/>
          </p:cNvSpPr>
          <p:nvPr>
            <p:ph type="title"/>
          </p:nvPr>
        </p:nvSpPr>
        <p:spPr/>
        <p:txBody>
          <a:bodyPr/>
          <a:lstStyle/>
          <a:p>
            <a:r>
              <a:rPr lang="en-US" dirty="0"/>
              <a:t>Supervised</a:t>
            </a:r>
          </a:p>
        </p:txBody>
      </p:sp>
      <p:sp>
        <p:nvSpPr>
          <p:cNvPr id="3" name="Content Placeholder 2">
            <a:extLst>
              <a:ext uri="{FF2B5EF4-FFF2-40B4-BE49-F238E27FC236}">
                <a16:creationId xmlns:a16="http://schemas.microsoft.com/office/drawing/2014/main" id="{19266C67-7E58-4239-8DCD-A0EBA0EB71C7}"/>
              </a:ext>
            </a:extLst>
          </p:cNvPr>
          <p:cNvSpPr>
            <a:spLocks noGrp="1"/>
          </p:cNvSpPr>
          <p:nvPr>
            <p:ph idx="1"/>
          </p:nvPr>
        </p:nvSpPr>
        <p:spPr/>
        <p:txBody>
          <a:bodyPr/>
          <a:lstStyle/>
          <a:p>
            <a:r>
              <a:rPr lang="en-US" dirty="0"/>
              <a:t>It is a supervised learning problem as we would need to label the results found by the algorithm. Furthermore during training we are providing both input and output which is a feature of supervised problems. </a:t>
            </a:r>
          </a:p>
        </p:txBody>
      </p:sp>
    </p:spTree>
    <p:extLst>
      <p:ext uri="{BB962C8B-B14F-4D97-AF65-F5344CB8AC3E}">
        <p14:creationId xmlns:p14="http://schemas.microsoft.com/office/powerpoint/2010/main" val="11558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7F0D-EFFD-43D4-ADE0-0E23D51E936B}"/>
              </a:ext>
            </a:extLst>
          </p:cNvPr>
          <p:cNvSpPr>
            <a:spLocks noGrp="1"/>
          </p:cNvSpPr>
          <p:nvPr>
            <p:ph type="title"/>
          </p:nvPr>
        </p:nvSpPr>
        <p:spPr/>
        <p:txBody>
          <a:bodyPr/>
          <a:lstStyle/>
          <a:p>
            <a:r>
              <a:rPr lang="en-US" dirty="0"/>
              <a:t>Chosen Model</a:t>
            </a:r>
          </a:p>
        </p:txBody>
      </p:sp>
      <p:sp>
        <p:nvSpPr>
          <p:cNvPr id="3" name="Content Placeholder 2">
            <a:extLst>
              <a:ext uri="{FF2B5EF4-FFF2-40B4-BE49-F238E27FC236}">
                <a16:creationId xmlns:a16="http://schemas.microsoft.com/office/drawing/2014/main" id="{9B1BE381-4BDF-4310-9371-0A4A85AE3E92}"/>
              </a:ext>
            </a:extLst>
          </p:cNvPr>
          <p:cNvSpPr>
            <a:spLocks noGrp="1"/>
          </p:cNvSpPr>
          <p:nvPr>
            <p:ph idx="1"/>
          </p:nvPr>
        </p:nvSpPr>
        <p:spPr/>
        <p:txBody>
          <a:bodyPr/>
          <a:lstStyle/>
          <a:p>
            <a:pPr algn="ctr"/>
            <a:r>
              <a:rPr lang="en-US" b="1" dirty="0"/>
              <a:t>Sequential Model</a:t>
            </a:r>
          </a:p>
          <a:p>
            <a:r>
              <a:rPr lang="en-US" dirty="0"/>
              <a:t>We are using sequential model as it is a very basic model which can be built layer by layer</a:t>
            </a:r>
          </a:p>
          <a:p>
            <a:r>
              <a:rPr lang="en-US" dirty="0"/>
              <a:t>Furthermore it is a model that is used for single input and single output which is perfect for our project as every image will only result in a single class label output </a:t>
            </a:r>
          </a:p>
        </p:txBody>
      </p:sp>
    </p:spTree>
    <p:extLst>
      <p:ext uri="{BB962C8B-B14F-4D97-AF65-F5344CB8AC3E}">
        <p14:creationId xmlns:p14="http://schemas.microsoft.com/office/powerpoint/2010/main" val="272266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87A6-F52E-431E-8527-1E7E8E166BED}"/>
              </a:ext>
            </a:extLst>
          </p:cNvPr>
          <p:cNvSpPr>
            <a:spLocks noGrp="1"/>
          </p:cNvSpPr>
          <p:nvPr>
            <p:ph type="title"/>
          </p:nvPr>
        </p:nvSpPr>
        <p:spPr/>
        <p:txBody>
          <a:bodyPr/>
          <a:lstStyle/>
          <a:p>
            <a:r>
              <a:rPr lang="en-US" dirty="0"/>
              <a:t>Making Sequential Model</a:t>
            </a:r>
          </a:p>
        </p:txBody>
      </p:sp>
      <p:sp>
        <p:nvSpPr>
          <p:cNvPr id="3" name="Content Placeholder 2">
            <a:extLst>
              <a:ext uri="{FF2B5EF4-FFF2-40B4-BE49-F238E27FC236}">
                <a16:creationId xmlns:a16="http://schemas.microsoft.com/office/drawing/2014/main" id="{8E28B814-98E9-4FF0-941A-7157799D2F04}"/>
              </a:ext>
            </a:extLst>
          </p:cNvPr>
          <p:cNvSpPr>
            <a:spLocks noGrp="1"/>
          </p:cNvSpPr>
          <p:nvPr>
            <p:ph idx="1"/>
          </p:nvPr>
        </p:nvSpPr>
        <p:spPr/>
        <p:txBody>
          <a:bodyPr/>
          <a:lstStyle/>
          <a:p>
            <a:r>
              <a:rPr lang="en-US" dirty="0"/>
              <a:t>Using 2d convolution layers and filters we will </a:t>
            </a:r>
          </a:p>
          <a:p>
            <a:r>
              <a:rPr lang="en-US" dirty="0"/>
              <a:t>Then after every few convolution we will use </a:t>
            </a:r>
            <a:r>
              <a:rPr lang="en-US" dirty="0" err="1"/>
              <a:t>maxpooling</a:t>
            </a:r>
            <a:r>
              <a:rPr lang="en-US" dirty="0"/>
              <a:t> layer to remove extra and comparatively less important info/noise </a:t>
            </a:r>
          </a:p>
          <a:p>
            <a:r>
              <a:rPr lang="en-US" dirty="0"/>
              <a:t>It will be followed by Batch Normalization </a:t>
            </a:r>
          </a:p>
          <a:p>
            <a:r>
              <a:rPr lang="en-US" dirty="0"/>
              <a:t>Then flatten is used to simplify image data </a:t>
            </a:r>
          </a:p>
          <a:p>
            <a:r>
              <a:rPr lang="en-US" dirty="0"/>
              <a:t>Dropout</a:t>
            </a:r>
          </a:p>
          <a:p>
            <a:r>
              <a:rPr lang="en-US" dirty="0"/>
              <a:t>Dense</a:t>
            </a:r>
          </a:p>
          <a:p>
            <a:r>
              <a:rPr lang="en-US" dirty="0"/>
              <a:t>At the end we compile </a:t>
            </a:r>
          </a:p>
        </p:txBody>
      </p:sp>
    </p:spTree>
    <p:extLst>
      <p:ext uri="{BB962C8B-B14F-4D97-AF65-F5344CB8AC3E}">
        <p14:creationId xmlns:p14="http://schemas.microsoft.com/office/powerpoint/2010/main" val="62649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25AD-5C66-4D3F-918C-19467F927DEF}"/>
              </a:ext>
            </a:extLst>
          </p:cNvPr>
          <p:cNvSpPr>
            <a:spLocks noGrp="1"/>
          </p:cNvSpPr>
          <p:nvPr>
            <p:ph type="title"/>
          </p:nvPr>
        </p:nvSpPr>
        <p:spPr/>
        <p:txBody>
          <a:bodyPr/>
          <a:lstStyle/>
          <a:p>
            <a:r>
              <a:rPr lang="en-US" dirty="0"/>
              <a:t>Initial Reference model </a:t>
            </a:r>
          </a:p>
        </p:txBody>
      </p:sp>
      <p:sp>
        <p:nvSpPr>
          <p:cNvPr id="3" name="Content Placeholder 2">
            <a:extLst>
              <a:ext uri="{FF2B5EF4-FFF2-40B4-BE49-F238E27FC236}">
                <a16:creationId xmlns:a16="http://schemas.microsoft.com/office/drawing/2014/main" id="{565FD10F-3CAD-43B8-97D5-890D0B74903A}"/>
              </a:ext>
            </a:extLst>
          </p:cNvPr>
          <p:cNvSpPr>
            <a:spLocks noGrp="1"/>
          </p:cNvSpPr>
          <p:nvPr>
            <p:ph idx="1"/>
          </p:nvPr>
        </p:nvSpPr>
        <p:spPr>
          <a:xfrm>
            <a:off x="2231136" y="2638045"/>
            <a:ext cx="7729728" cy="529226"/>
          </a:xfrm>
        </p:spPr>
        <p:txBody>
          <a:bodyPr/>
          <a:lstStyle/>
          <a:p>
            <a:r>
              <a:rPr lang="en-US" dirty="0"/>
              <a:t>3 layers of (2 conv2d 1 </a:t>
            </a:r>
            <a:r>
              <a:rPr lang="en-US" dirty="0" err="1"/>
              <a:t>maxpool</a:t>
            </a:r>
            <a:r>
              <a:rPr lang="en-US" dirty="0"/>
              <a:t>) followed by </a:t>
            </a:r>
            <a:r>
              <a:rPr lang="en-US" dirty="0" err="1"/>
              <a:t>batchnormalization</a:t>
            </a:r>
            <a:r>
              <a:rPr lang="en-US" dirty="0"/>
              <a:t> </a:t>
            </a:r>
          </a:p>
        </p:txBody>
      </p:sp>
      <p:pic>
        <p:nvPicPr>
          <p:cNvPr id="5" name="Picture 4">
            <a:extLst>
              <a:ext uri="{FF2B5EF4-FFF2-40B4-BE49-F238E27FC236}">
                <a16:creationId xmlns:a16="http://schemas.microsoft.com/office/drawing/2014/main" id="{E45B1524-E95F-4856-859F-90E0CD66159C}"/>
              </a:ext>
            </a:extLst>
          </p:cNvPr>
          <p:cNvPicPr>
            <a:picLocks noChangeAspect="1"/>
          </p:cNvPicPr>
          <p:nvPr/>
        </p:nvPicPr>
        <p:blipFill>
          <a:blip r:embed="rId2"/>
          <a:stretch>
            <a:fillRect/>
          </a:stretch>
        </p:blipFill>
        <p:spPr>
          <a:xfrm>
            <a:off x="2231136" y="3540305"/>
            <a:ext cx="3505689" cy="2353003"/>
          </a:xfrm>
          <a:prstGeom prst="rect">
            <a:avLst/>
          </a:prstGeom>
        </p:spPr>
      </p:pic>
      <p:pic>
        <p:nvPicPr>
          <p:cNvPr id="7" name="Picture 6">
            <a:extLst>
              <a:ext uri="{FF2B5EF4-FFF2-40B4-BE49-F238E27FC236}">
                <a16:creationId xmlns:a16="http://schemas.microsoft.com/office/drawing/2014/main" id="{CA6A7C3C-046F-430C-8BD4-B25B550D267D}"/>
              </a:ext>
            </a:extLst>
          </p:cNvPr>
          <p:cNvPicPr>
            <a:picLocks noChangeAspect="1"/>
          </p:cNvPicPr>
          <p:nvPr/>
        </p:nvPicPr>
        <p:blipFill>
          <a:blip r:embed="rId3"/>
          <a:stretch>
            <a:fillRect/>
          </a:stretch>
        </p:blipFill>
        <p:spPr>
          <a:xfrm>
            <a:off x="6483754" y="3511725"/>
            <a:ext cx="3477110" cy="2410161"/>
          </a:xfrm>
          <a:prstGeom prst="rect">
            <a:avLst/>
          </a:prstGeom>
        </p:spPr>
      </p:pic>
    </p:spTree>
    <p:extLst>
      <p:ext uri="{BB962C8B-B14F-4D97-AF65-F5344CB8AC3E}">
        <p14:creationId xmlns:p14="http://schemas.microsoft.com/office/powerpoint/2010/main" val="156228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D116-4DAB-4E9D-8712-CD9913FAC49F}"/>
              </a:ext>
            </a:extLst>
          </p:cNvPr>
          <p:cNvSpPr>
            <a:spLocks noGrp="1"/>
          </p:cNvSpPr>
          <p:nvPr>
            <p:ph type="title"/>
          </p:nvPr>
        </p:nvSpPr>
        <p:spPr>
          <a:xfrm>
            <a:off x="2231136" y="964692"/>
            <a:ext cx="7729728" cy="705082"/>
          </a:xfrm>
        </p:spPr>
        <p:txBody>
          <a:bodyPr>
            <a:normAutofit fontScale="90000"/>
          </a:bodyPr>
          <a:lstStyle/>
          <a:p>
            <a:r>
              <a:rPr lang="en-US" dirty="0"/>
              <a:t>Test models</a:t>
            </a:r>
          </a:p>
        </p:txBody>
      </p:sp>
      <p:sp>
        <p:nvSpPr>
          <p:cNvPr id="3" name="Content Placeholder 2">
            <a:extLst>
              <a:ext uri="{FF2B5EF4-FFF2-40B4-BE49-F238E27FC236}">
                <a16:creationId xmlns:a16="http://schemas.microsoft.com/office/drawing/2014/main" id="{6B023880-6686-45B3-8126-590C75F24E1A}"/>
              </a:ext>
            </a:extLst>
          </p:cNvPr>
          <p:cNvSpPr>
            <a:spLocks noGrp="1"/>
          </p:cNvSpPr>
          <p:nvPr>
            <p:ph idx="1"/>
          </p:nvPr>
        </p:nvSpPr>
        <p:spPr>
          <a:xfrm>
            <a:off x="2231136" y="1669774"/>
            <a:ext cx="2433629" cy="542478"/>
          </a:xfrm>
        </p:spPr>
        <p:txBody>
          <a:bodyPr/>
          <a:lstStyle/>
          <a:p>
            <a:r>
              <a:rPr lang="en-US" dirty="0"/>
              <a:t>2 Conv2d 1 </a:t>
            </a:r>
            <a:r>
              <a:rPr lang="en-US" dirty="0" err="1"/>
              <a:t>Maxpool</a:t>
            </a:r>
            <a:endParaRPr lang="en-US" dirty="0"/>
          </a:p>
          <a:p>
            <a:endParaRPr lang="en-US" dirty="0"/>
          </a:p>
        </p:txBody>
      </p:sp>
      <p:pic>
        <p:nvPicPr>
          <p:cNvPr id="5" name="Picture 4">
            <a:extLst>
              <a:ext uri="{FF2B5EF4-FFF2-40B4-BE49-F238E27FC236}">
                <a16:creationId xmlns:a16="http://schemas.microsoft.com/office/drawing/2014/main" id="{0F48A8A7-B698-44C9-B0DF-ECA084BBEB0E}"/>
              </a:ext>
            </a:extLst>
          </p:cNvPr>
          <p:cNvPicPr>
            <a:picLocks noChangeAspect="1"/>
          </p:cNvPicPr>
          <p:nvPr/>
        </p:nvPicPr>
        <p:blipFill>
          <a:blip r:embed="rId2"/>
          <a:stretch>
            <a:fillRect/>
          </a:stretch>
        </p:blipFill>
        <p:spPr>
          <a:xfrm>
            <a:off x="2231136" y="1999237"/>
            <a:ext cx="3762900" cy="4744112"/>
          </a:xfrm>
          <a:prstGeom prst="rect">
            <a:avLst/>
          </a:prstGeom>
        </p:spPr>
      </p:pic>
      <p:sp>
        <p:nvSpPr>
          <p:cNvPr id="6" name="Content Placeholder 2">
            <a:extLst>
              <a:ext uri="{FF2B5EF4-FFF2-40B4-BE49-F238E27FC236}">
                <a16:creationId xmlns:a16="http://schemas.microsoft.com/office/drawing/2014/main" id="{150A1643-D321-480B-A229-40CDD153AD26}"/>
              </a:ext>
            </a:extLst>
          </p:cNvPr>
          <p:cNvSpPr txBox="1">
            <a:spLocks/>
          </p:cNvSpPr>
          <p:nvPr/>
        </p:nvSpPr>
        <p:spPr>
          <a:xfrm>
            <a:off x="6506817" y="1669774"/>
            <a:ext cx="3454047" cy="54247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3(2 Conv2d 1 </a:t>
            </a:r>
            <a:r>
              <a:rPr lang="en-US" dirty="0" err="1"/>
              <a:t>Maxpool</a:t>
            </a:r>
            <a:r>
              <a:rPr lang="en-US" dirty="0"/>
              <a:t>) 10 epoch</a:t>
            </a:r>
          </a:p>
          <a:p>
            <a:endParaRPr lang="en-US" dirty="0"/>
          </a:p>
        </p:txBody>
      </p:sp>
      <p:pic>
        <p:nvPicPr>
          <p:cNvPr id="9" name="Picture 8">
            <a:extLst>
              <a:ext uri="{FF2B5EF4-FFF2-40B4-BE49-F238E27FC236}">
                <a16:creationId xmlns:a16="http://schemas.microsoft.com/office/drawing/2014/main" id="{B915FF26-2B08-4147-8446-DDE07BEF6B83}"/>
              </a:ext>
            </a:extLst>
          </p:cNvPr>
          <p:cNvPicPr>
            <a:picLocks noChangeAspect="1"/>
          </p:cNvPicPr>
          <p:nvPr/>
        </p:nvPicPr>
        <p:blipFill>
          <a:blip r:embed="rId3"/>
          <a:stretch>
            <a:fillRect/>
          </a:stretch>
        </p:blipFill>
        <p:spPr>
          <a:xfrm>
            <a:off x="6617122" y="2018290"/>
            <a:ext cx="3343742" cy="4706007"/>
          </a:xfrm>
          <a:prstGeom prst="rect">
            <a:avLst/>
          </a:prstGeom>
        </p:spPr>
      </p:pic>
    </p:spTree>
    <p:extLst>
      <p:ext uri="{BB962C8B-B14F-4D97-AF65-F5344CB8AC3E}">
        <p14:creationId xmlns:p14="http://schemas.microsoft.com/office/powerpoint/2010/main" val="24174842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151</TotalTime>
  <Words>345</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ASL recognition in images</vt:lpstr>
      <vt:lpstr>Problem Statement </vt:lpstr>
      <vt:lpstr>DataSets</vt:lpstr>
      <vt:lpstr>Features</vt:lpstr>
      <vt:lpstr>Supervised</vt:lpstr>
      <vt:lpstr>Chosen Model</vt:lpstr>
      <vt:lpstr>Making Sequential Model</vt:lpstr>
      <vt:lpstr>Initial Reference model </vt:lpstr>
      <vt:lpstr>Test models</vt:lpstr>
      <vt:lpstr>Test models</vt:lpstr>
      <vt:lpstr>Test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ASL recognition in images</dc:title>
  <dc:creator>Muhammad Abdullah Bin Naeem</dc:creator>
  <cp:lastModifiedBy>Muhammad Abdullah Bin Naeem</cp:lastModifiedBy>
  <cp:revision>13</cp:revision>
  <dcterms:created xsi:type="dcterms:W3CDTF">2019-12-02T08:53:11Z</dcterms:created>
  <dcterms:modified xsi:type="dcterms:W3CDTF">2020-01-06T10:00:51Z</dcterms:modified>
</cp:coreProperties>
</file>