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9" r:id="rId1"/>
  </p:sldMasterIdLst>
  <p:notesMasterIdLst>
    <p:notesMasterId r:id="rId16"/>
  </p:notesMasterIdLst>
  <p:sldIdLst>
    <p:sldId id="266" r:id="rId2"/>
    <p:sldId id="279" r:id="rId3"/>
    <p:sldId id="273" r:id="rId4"/>
    <p:sldId id="271" r:id="rId5"/>
    <p:sldId id="268" r:id="rId6"/>
    <p:sldId id="274" r:id="rId7"/>
    <p:sldId id="270" r:id="rId8"/>
    <p:sldId id="275" r:id="rId9"/>
    <p:sldId id="276" r:id="rId10"/>
    <p:sldId id="269" r:id="rId11"/>
    <p:sldId id="277" r:id="rId12"/>
    <p:sldId id="27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06" autoAdjust="0"/>
  </p:normalViewPr>
  <p:slideViewPr>
    <p:cSldViewPr snapToGrid="0">
      <p:cViewPr varScale="1">
        <p:scale>
          <a:sx n="69" d="100"/>
          <a:sy n="69" d="100"/>
        </p:scale>
        <p:origin x="802" y="67"/>
      </p:cViewPr>
      <p:guideLst/>
    </p:cSldViewPr>
  </p:slideViewPr>
  <p:outlineViewPr>
    <p:cViewPr>
      <p:scale>
        <a:sx n="33" d="100"/>
        <a:sy n="33" d="100"/>
      </p:scale>
      <p:origin x="0" y="-10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8600-F478-4754-AD05-87A5581D07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F4D7A-4572-4714-BC3E-71278C22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Reducing the service down</a:t>
            </a:r>
            <a:r>
              <a:rPr lang="en-US" baseline="0" dirty="0"/>
              <a:t> to a function! Basically event handlers for the messages/events sent by the applications!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F4D7A-4572-4714-BC3E-71278C2280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8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F4D7A-4572-4714-BC3E-71278C2280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– Preprocess</a:t>
            </a:r>
            <a:r>
              <a:rPr lang="en-US" baseline="0" dirty="0"/>
              <a:t> before a handing over to massive scale job down the pipeline (Filtering </a:t>
            </a:r>
            <a:r>
              <a:rPr lang="en-US" baseline="0" dirty="0" err="1"/>
              <a:t>etc</a:t>
            </a:r>
            <a:r>
              <a:rPr lang="en-US" baseline="0" dirty="0"/>
              <a:t> before sending to EMR/Map-reduce)</a:t>
            </a: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is a composition of functions </a:t>
            </a:r>
            <a:r>
              <a:rPr lang="en-US" dirty="0" err="1"/>
              <a:t>i.e</a:t>
            </a:r>
            <a:r>
              <a:rPr lang="en-US" dirty="0"/>
              <a:t> chaining together to dev</a:t>
            </a:r>
            <a:r>
              <a:rPr lang="en-US" baseline="0" dirty="0"/>
              <a:t> application. For ex: Workflow handlers each portion of a workflow handled by a lambda. A set of </a:t>
            </a:r>
            <a:r>
              <a:rPr lang="en-US" baseline="0" dirty="0" err="1"/>
              <a:t>fn</a:t>
            </a:r>
            <a:r>
              <a:rPr lang="en-US" baseline="0" dirty="0"/>
              <a:t> needed to offer full functionality!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F4D7A-4572-4714-BC3E-71278C2280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</a:t>
            </a:r>
            <a:r>
              <a:rPr lang="en-US" baseline="0" dirty="0"/>
              <a:t> popularity of Serverless, I am proposing to question the application needs and see if there is a gap!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F4D7A-4572-4714-BC3E-71278C2280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0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 layer may be auto-scaled as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F4D7A-4572-4714-BC3E-71278C2280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3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81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0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97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3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8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1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3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0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3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0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6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FE842-96B8-4719-8074-A8CF60B4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use of AWS Serverless vs. server-based architecture!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D61AD-E4D3-4404-BDE9-C003DA09B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Mohammed </a:t>
            </a:r>
            <a:r>
              <a:rPr lang="en-US" dirty="0" err="1"/>
              <a:t>AbdulRazzak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4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FEDB52-FC15-4FF6-A910-9B74172D3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3C10B1-FBB8-4C47-8ABB-5381C3528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deliberate decision required based on target application needs</a:t>
            </a:r>
          </a:p>
        </p:txBody>
      </p:sp>
    </p:spTree>
    <p:extLst>
      <p:ext uri="{BB962C8B-B14F-4D97-AF65-F5344CB8AC3E}">
        <p14:creationId xmlns:p14="http://schemas.microsoft.com/office/powerpoint/2010/main" val="9630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4ABB-1468-4168-8473-0AA6D3D8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3"/>
            <a:ext cx="10515600" cy="66277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When should serverless “not” be used**?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D28D-C831-40E0-B09A-AC96832C6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Does app needs a very fast and predictable response time?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Does app need to move large amounts of data, quickly across processing pipeline?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Is legacy code used, that needs to be deployed with minimal re-architecture?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Does app need to perform complex chain of operations within a tight time-constraint?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Is it inefficient to ship data to code due to  large volumes?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Does app need very large amount of memory (</a:t>
            </a:r>
            <a:r>
              <a:rPr lang="en-US" dirty="0" err="1"/>
              <a:t>FaaS</a:t>
            </a:r>
            <a:r>
              <a:rPr lang="en-US" dirty="0"/>
              <a:t> has limitation on the maximum RAM size)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0CFCE-85F9-44DA-A5C9-BA1782B4446C}"/>
              </a:ext>
            </a:extLst>
          </p:cNvPr>
          <p:cNvSpPr txBox="1"/>
          <p:nvPr/>
        </p:nvSpPr>
        <p:spPr>
          <a:xfrm>
            <a:off x="250257" y="5934670"/>
            <a:ext cx="1178132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400" i="1" dirty="0"/>
              <a:t>**</a:t>
            </a:r>
            <a:r>
              <a:rPr lang="en-US" sz="1400" i="1" u="sng" dirty="0"/>
              <a:t> Applicable for proprietarily developed application</a:t>
            </a:r>
          </a:p>
          <a:p>
            <a:pPr lvl="0"/>
            <a:endParaRPr lang="en-US" sz="1400" i="1" u="sng" dirty="0"/>
          </a:p>
          <a:p>
            <a:pPr lvl="0"/>
            <a:r>
              <a:rPr lang="en-US" sz="1400" i="1" dirty="0"/>
              <a:t>Discussion excludes use cases requiring custom/specialized hardware or well-defined services like AWS Kinesis. 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C524F-0841-481B-AAB5-067AB18A352B}"/>
              </a:ext>
            </a:extLst>
          </p:cNvPr>
          <p:cNvSpPr txBox="1"/>
          <p:nvPr/>
        </p:nvSpPr>
        <p:spPr>
          <a:xfrm rot="19794409">
            <a:off x="1075665" y="2909524"/>
            <a:ext cx="874284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If “Yes” to any of these, Serverless is not for that application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5E5A93-214F-46A0-8543-E7E01C8645C4}"/>
              </a:ext>
            </a:extLst>
          </p:cNvPr>
          <p:cNvSpPr txBox="1">
            <a:spLocks/>
          </p:cNvSpPr>
          <p:nvPr/>
        </p:nvSpPr>
        <p:spPr>
          <a:xfrm>
            <a:off x="838200" y="763715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- Here are a few questions to ask!</a:t>
            </a:r>
          </a:p>
        </p:txBody>
      </p:sp>
    </p:spTree>
    <p:extLst>
      <p:ext uri="{BB962C8B-B14F-4D97-AF65-F5344CB8AC3E}">
        <p14:creationId xmlns:p14="http://schemas.microsoft.com/office/powerpoint/2010/main" val="163438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D50B-CDD1-4210-ADFE-CFE7A60AE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456" y="2115776"/>
            <a:ext cx="7766936" cy="164630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sz="4400" dirty="0"/>
              <a:t>Architecture patterns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3F731B-A6E8-4D10-B6CC-AE47D3716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8527"/>
            <a:ext cx="9144000" cy="1655762"/>
          </a:xfrm>
        </p:spPr>
        <p:txBody>
          <a:bodyPr>
            <a:normAutofit/>
          </a:bodyPr>
          <a:lstStyle/>
          <a:p>
            <a:endParaRPr lang="en-US" sz="1400" b="1" dirty="0"/>
          </a:p>
          <a:p>
            <a:pPr algn="ctr"/>
            <a:r>
              <a:rPr lang="en-US" sz="3200" dirty="0"/>
              <a:t>Time to put the architecture in place</a:t>
            </a:r>
          </a:p>
        </p:txBody>
      </p:sp>
    </p:spTree>
    <p:extLst>
      <p:ext uri="{BB962C8B-B14F-4D97-AF65-F5344CB8AC3E}">
        <p14:creationId xmlns:p14="http://schemas.microsoft.com/office/powerpoint/2010/main" val="367531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4266866-287C-401B-8CE2-9B171A1B3894}"/>
              </a:ext>
            </a:extLst>
          </p:cNvPr>
          <p:cNvSpPr/>
          <p:nvPr/>
        </p:nvSpPr>
        <p:spPr>
          <a:xfrm>
            <a:off x="3137555" y="1578356"/>
            <a:ext cx="1453205" cy="39348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5E8F-2286-4823-A531-FA94C145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3538"/>
            <a:ext cx="9603275" cy="69496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Server-Less Architecture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D6781E-65A1-40D0-A20F-B8E605087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09" y="2953637"/>
            <a:ext cx="1181178" cy="65563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33AE9C-0DAE-41CC-AFEE-09749FB4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109" y="3106037"/>
            <a:ext cx="1181178" cy="65563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7FF4B2-DBB0-44A0-8A20-77C70329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509" y="3258437"/>
            <a:ext cx="1181178" cy="65563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09709BF-D320-45A0-B272-9C0EB193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773" y="3448209"/>
            <a:ext cx="1181178" cy="65563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DBA460-307C-4FF8-A435-8038FAAC6E2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429087" y="3656021"/>
            <a:ext cx="5571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CD33C3B0-C8F0-471D-944C-C0AEE7772A37}"/>
              </a:ext>
            </a:extLst>
          </p:cNvPr>
          <p:cNvSpPr/>
          <p:nvPr/>
        </p:nvSpPr>
        <p:spPr>
          <a:xfrm>
            <a:off x="8986197" y="1632286"/>
            <a:ext cx="350850" cy="404747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 result for aws cloudfront">
            <a:extLst>
              <a:ext uri="{FF2B5EF4-FFF2-40B4-BE49-F238E27FC236}">
                <a16:creationId xmlns:a16="http://schemas.microsoft.com/office/drawing/2014/main" id="{006EC42A-017B-4C6B-A889-81A0323E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41" y="2943093"/>
            <a:ext cx="1443210" cy="151063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extBox 2048">
            <a:extLst>
              <a:ext uri="{FF2B5EF4-FFF2-40B4-BE49-F238E27FC236}">
                <a16:creationId xmlns:a16="http://schemas.microsoft.com/office/drawing/2014/main" id="{8652F8D5-2652-4B23-890C-23189AA13E11}"/>
              </a:ext>
            </a:extLst>
          </p:cNvPr>
          <p:cNvSpPr txBox="1"/>
          <p:nvPr/>
        </p:nvSpPr>
        <p:spPr>
          <a:xfrm>
            <a:off x="1005230" y="4583710"/>
            <a:ext cx="108972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Cloud Front </a:t>
            </a:r>
          </a:p>
          <a:p>
            <a:r>
              <a:rPr lang="en-US" sz="1200" dirty="0"/>
              <a:t>When </a:t>
            </a:r>
          </a:p>
          <a:p>
            <a:r>
              <a:rPr lang="en-US" sz="1200" dirty="0"/>
              <a:t>Applicable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8A4092D-E7C5-484A-86B0-AF028AE3F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15" y="4625185"/>
            <a:ext cx="787346" cy="61457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A51BED3-C01B-4D01-AC5D-576CB4A704F8}"/>
              </a:ext>
            </a:extLst>
          </p:cNvPr>
          <p:cNvSpPr txBox="1"/>
          <p:nvPr/>
        </p:nvSpPr>
        <p:spPr>
          <a:xfrm>
            <a:off x="6790708" y="1196671"/>
            <a:ext cx="203848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Compute Layer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80116-A742-4F06-92C9-E23572213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605" y="1569858"/>
            <a:ext cx="364883" cy="418551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79AADAC-F6F0-48AD-98F6-0379D0084277}"/>
              </a:ext>
            </a:extLst>
          </p:cNvPr>
          <p:cNvSpPr/>
          <p:nvPr/>
        </p:nvSpPr>
        <p:spPr>
          <a:xfrm>
            <a:off x="9450164" y="4225212"/>
            <a:ext cx="1322381" cy="1488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Queues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817CA3D5-5A59-4061-A875-E889B1329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9603" y="4296211"/>
            <a:ext cx="788389" cy="566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2E9F0C8-90D1-42F6-8E7C-E23400A71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2105" y="4913040"/>
            <a:ext cx="788389" cy="6001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79E95B-FCEE-4CB1-8DCF-7F1664E5E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7405" y="1593742"/>
            <a:ext cx="1303016" cy="2304488"/>
          </a:xfrm>
          <a:prstGeom prst="rect">
            <a:avLst/>
          </a:prstGeom>
        </p:spPr>
      </p:pic>
      <p:sp>
        <p:nvSpPr>
          <p:cNvPr id="2048" name="Left Brace 2047">
            <a:extLst>
              <a:ext uri="{FF2B5EF4-FFF2-40B4-BE49-F238E27FC236}">
                <a16:creationId xmlns:a16="http://schemas.microsoft.com/office/drawing/2014/main" id="{70C3F6F7-401D-420B-970D-FE202D6CA7DF}"/>
              </a:ext>
            </a:extLst>
          </p:cNvPr>
          <p:cNvSpPr/>
          <p:nvPr/>
        </p:nvSpPr>
        <p:spPr>
          <a:xfrm>
            <a:off x="2659514" y="1613433"/>
            <a:ext cx="280223" cy="411963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346E63-CBC9-4BFE-A069-95BE1CC897B8}"/>
              </a:ext>
            </a:extLst>
          </p:cNvPr>
          <p:cNvSpPr txBox="1"/>
          <p:nvPr/>
        </p:nvSpPr>
        <p:spPr>
          <a:xfrm>
            <a:off x="914401" y="1196671"/>
            <a:ext cx="549372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Arrival for compute 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8A5406B5-DB67-4669-BD19-6544BF18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83" y="3127464"/>
            <a:ext cx="742500" cy="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15F76DE-D665-4CFA-B666-C620C1AF8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5252" y="2406674"/>
            <a:ext cx="788388" cy="52906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9F38F10-2AAA-4049-A0BC-965487057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5044" y="1673593"/>
            <a:ext cx="788389" cy="566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F88E800C-C17D-4EBB-AE22-18693DEA59FD}"/>
              </a:ext>
            </a:extLst>
          </p:cNvPr>
          <p:cNvSpPr/>
          <p:nvPr/>
        </p:nvSpPr>
        <p:spPr>
          <a:xfrm>
            <a:off x="5123075" y="3320360"/>
            <a:ext cx="1022085" cy="1797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Messages queues as needed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4BAA530-56DC-4D2A-8222-880549CF83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488" y="4022965"/>
            <a:ext cx="788389" cy="60015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9ADBFCF-C052-4063-9248-F16334DBC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300" y="3372557"/>
            <a:ext cx="788389" cy="566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3C76241-6E1D-4BE6-A627-856FD33398FB}"/>
              </a:ext>
            </a:extLst>
          </p:cNvPr>
          <p:cNvSpPr txBox="1"/>
          <p:nvPr/>
        </p:nvSpPr>
        <p:spPr>
          <a:xfrm>
            <a:off x="9008500" y="1178244"/>
            <a:ext cx="195226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Post processing layer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EE5AE2F-95B8-4C84-A1FD-B6A46A92B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896" y="3091368"/>
            <a:ext cx="491128" cy="22477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658088-765E-4F53-848B-AFE02056B381}"/>
              </a:ext>
            </a:extLst>
          </p:cNvPr>
          <p:cNvCxnSpPr>
            <a:stCxn id="37" idx="3"/>
            <a:endCxn id="88" idx="1"/>
          </p:cNvCxnSpPr>
          <p:nvPr/>
        </p:nvCxnSpPr>
        <p:spPr>
          <a:xfrm>
            <a:off x="4821024" y="4215257"/>
            <a:ext cx="302051" cy="3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0A8010E3-533A-41B8-BF09-8D620371B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588" y="1649529"/>
            <a:ext cx="491128" cy="13402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5ECA66-0556-4E1D-A091-0EC9639FA843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828716" y="2319631"/>
            <a:ext cx="1316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B8832CC-63CE-4199-8DE1-2169F6F1F640}"/>
              </a:ext>
            </a:extLst>
          </p:cNvPr>
          <p:cNvSpPr/>
          <p:nvPr/>
        </p:nvSpPr>
        <p:spPr>
          <a:xfrm>
            <a:off x="3481983" y="3898230"/>
            <a:ext cx="779940" cy="614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Messages streams from clients </a:t>
            </a:r>
          </a:p>
        </p:txBody>
      </p:sp>
    </p:spTree>
    <p:extLst>
      <p:ext uri="{BB962C8B-B14F-4D97-AF65-F5344CB8AC3E}">
        <p14:creationId xmlns:p14="http://schemas.microsoft.com/office/powerpoint/2010/main" val="406120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>
            <a:extLst>
              <a:ext uri="{FF2B5EF4-FFF2-40B4-BE49-F238E27FC236}">
                <a16:creationId xmlns:a16="http://schemas.microsoft.com/office/drawing/2014/main" id="{7A622931-CE1C-4523-97B2-BFE3A694F7B1}"/>
              </a:ext>
            </a:extLst>
          </p:cNvPr>
          <p:cNvSpPr/>
          <p:nvPr/>
        </p:nvSpPr>
        <p:spPr>
          <a:xfrm>
            <a:off x="4843146" y="4042157"/>
            <a:ext cx="1022085" cy="1797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Messages queues as needed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0E177C-59BF-46D7-AAFB-08E3381EB38D}"/>
              </a:ext>
            </a:extLst>
          </p:cNvPr>
          <p:cNvSpPr/>
          <p:nvPr/>
        </p:nvSpPr>
        <p:spPr>
          <a:xfrm>
            <a:off x="6656240" y="1596461"/>
            <a:ext cx="1901151" cy="42402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6BE5C4-AB28-4335-A9B8-FD1984FE4549}"/>
              </a:ext>
            </a:extLst>
          </p:cNvPr>
          <p:cNvSpPr/>
          <p:nvPr/>
        </p:nvSpPr>
        <p:spPr>
          <a:xfrm>
            <a:off x="9552945" y="4198585"/>
            <a:ext cx="1297376" cy="1488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Queues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5E8F-2286-4823-A531-FA94C145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586303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Server-based Architectures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C91E1C5-AA15-42EC-AFD8-789A09E0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18488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546A05-F8A8-419F-80C1-A8FA009340E3}"/>
              </a:ext>
            </a:extLst>
          </p:cNvPr>
          <p:cNvSpPr/>
          <p:nvPr/>
        </p:nvSpPr>
        <p:spPr>
          <a:xfrm>
            <a:off x="9552945" y="1695969"/>
            <a:ext cx="1297376" cy="22959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Stores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E7F7C4E-91B2-41B0-B545-2E8DE953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013" y="1790703"/>
            <a:ext cx="696780" cy="49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6F98DB-4953-4FAE-8DF8-FB085668B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985" y="2362680"/>
            <a:ext cx="704807" cy="649204"/>
          </a:xfrm>
          <a:prstGeom prst="rect">
            <a:avLst/>
          </a:prstGeom>
        </p:spPr>
      </p:pic>
      <p:pic>
        <p:nvPicPr>
          <p:cNvPr id="2062" name="Picture 14" descr="Image result for dynamodb">
            <a:extLst>
              <a:ext uri="{FF2B5EF4-FFF2-40B4-BE49-F238E27FC236}">
                <a16:creationId xmlns:a16="http://schemas.microsoft.com/office/drawing/2014/main" id="{29B197FD-060B-4084-9CC4-3627C2FD0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012" y="3095658"/>
            <a:ext cx="696779" cy="5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DBA460-307C-4FF8-A435-8038FAAC6E2D}"/>
              </a:ext>
            </a:extLst>
          </p:cNvPr>
          <p:cNvCxnSpPr>
            <a:cxnSpLocks/>
          </p:cNvCxnSpPr>
          <p:nvPr/>
        </p:nvCxnSpPr>
        <p:spPr>
          <a:xfrm>
            <a:off x="8663467" y="3715054"/>
            <a:ext cx="3142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CD33C3B0-C8F0-471D-944C-C0AEE7772A37}"/>
              </a:ext>
            </a:extLst>
          </p:cNvPr>
          <p:cNvSpPr/>
          <p:nvPr/>
        </p:nvSpPr>
        <p:spPr>
          <a:xfrm>
            <a:off x="9118623" y="1695969"/>
            <a:ext cx="334330" cy="404583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5574D-F095-4EDD-BAF8-246196691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298" y="1704160"/>
            <a:ext cx="1228725" cy="60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006E1-6683-4B2E-8B2F-EF00B040A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341" y="1840562"/>
            <a:ext cx="1228725" cy="600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6EE30E-B204-4EFC-99F3-624E958DB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3781" y="2069753"/>
            <a:ext cx="1228725" cy="600075"/>
          </a:xfrm>
          <a:prstGeom prst="rect">
            <a:avLst/>
          </a:prstGeom>
        </p:spPr>
      </p:pic>
      <p:pic>
        <p:nvPicPr>
          <p:cNvPr id="4098" name="Picture 2" descr="Image result for aws ecs">
            <a:extLst>
              <a:ext uri="{FF2B5EF4-FFF2-40B4-BE49-F238E27FC236}">
                <a16:creationId xmlns:a16="http://schemas.microsoft.com/office/drawing/2014/main" id="{1F8786E4-DF2A-4BD5-9D8F-23B29D2A1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799" y="2816214"/>
            <a:ext cx="1015753" cy="94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ws eks">
            <a:extLst>
              <a:ext uri="{FF2B5EF4-FFF2-40B4-BE49-F238E27FC236}">
                <a16:creationId xmlns:a16="http://schemas.microsoft.com/office/drawing/2014/main" id="{FC3DF07D-FC62-4E69-A721-7F29E17F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799" y="3977808"/>
            <a:ext cx="1015753" cy="8463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9CB02C-10F9-4B0B-A82B-E5971CAC7E5C}"/>
              </a:ext>
            </a:extLst>
          </p:cNvPr>
          <p:cNvSpPr txBox="1"/>
          <p:nvPr/>
        </p:nvSpPr>
        <p:spPr>
          <a:xfrm>
            <a:off x="6617857" y="1140935"/>
            <a:ext cx="197791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Compute Layer </a:t>
            </a:r>
          </a:p>
        </p:txBody>
      </p:sp>
      <p:pic>
        <p:nvPicPr>
          <p:cNvPr id="40" name="Picture 4" descr="Image result for aws cloudfront">
            <a:extLst>
              <a:ext uri="{FF2B5EF4-FFF2-40B4-BE49-F238E27FC236}">
                <a16:creationId xmlns:a16="http://schemas.microsoft.com/office/drawing/2014/main" id="{9D12AADD-839A-4B5C-981B-6C2824A8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75903" y="4144454"/>
            <a:ext cx="1043220" cy="1094915"/>
          </a:xfrm>
          <a:prstGeom prst="rect">
            <a:avLst/>
          </a:prstGeom>
          <a:solidFill>
            <a:schemeClr val="accent2">
              <a:lumMod val="60000"/>
              <a:lumOff val="40000"/>
              <a:alpha val="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2F6BE85-1B92-42F7-B4D1-C03F756F0A1F}"/>
              </a:ext>
            </a:extLst>
          </p:cNvPr>
          <p:cNvSpPr txBox="1"/>
          <p:nvPr/>
        </p:nvSpPr>
        <p:spPr>
          <a:xfrm>
            <a:off x="1284069" y="5266460"/>
            <a:ext cx="1377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Cloud Front </a:t>
            </a:r>
            <a:r>
              <a:rPr lang="en-US" sz="1200" dirty="0"/>
              <a:t>When </a:t>
            </a:r>
          </a:p>
          <a:p>
            <a:r>
              <a:rPr lang="en-US" sz="1200" dirty="0"/>
              <a:t>Applicable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84235FB0-5459-446E-A462-ECB38A7B10B6}"/>
              </a:ext>
            </a:extLst>
          </p:cNvPr>
          <p:cNvSpPr/>
          <p:nvPr/>
        </p:nvSpPr>
        <p:spPr>
          <a:xfrm>
            <a:off x="5909835" y="1659083"/>
            <a:ext cx="466540" cy="4118450"/>
          </a:xfrm>
          <a:prstGeom prst="rightBrace">
            <a:avLst>
              <a:gd name="adj1" fmla="val 8333"/>
              <a:gd name="adj2" fmla="val 502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EA1C22-35BE-4E0F-A81C-4C473B164A90}"/>
              </a:ext>
            </a:extLst>
          </p:cNvPr>
          <p:cNvSpPr txBox="1"/>
          <p:nvPr/>
        </p:nvSpPr>
        <p:spPr>
          <a:xfrm>
            <a:off x="1431754" y="1140935"/>
            <a:ext cx="451451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Arrival for compute </a:t>
            </a:r>
          </a:p>
        </p:txBody>
      </p: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04879E63-44C2-467A-97BC-0A18A6D7A98B}"/>
              </a:ext>
            </a:extLst>
          </p:cNvPr>
          <p:cNvGrpSpPr/>
          <p:nvPr/>
        </p:nvGrpSpPr>
        <p:grpSpPr>
          <a:xfrm>
            <a:off x="7048269" y="4949156"/>
            <a:ext cx="1185568" cy="913343"/>
            <a:chOff x="7345837" y="5120527"/>
            <a:chExt cx="1185568" cy="913343"/>
          </a:xfrm>
        </p:grpSpPr>
        <p:pic>
          <p:nvPicPr>
            <p:cNvPr id="4102" name="Picture 6" descr="Related image">
              <a:extLst>
                <a:ext uri="{FF2B5EF4-FFF2-40B4-BE49-F238E27FC236}">
                  <a16:creationId xmlns:a16="http://schemas.microsoft.com/office/drawing/2014/main" id="{C62FF78B-B79C-400D-836B-758ABB89D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8046" y="5120527"/>
              <a:ext cx="1015753" cy="846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" name="TextBox 2047">
              <a:extLst>
                <a:ext uri="{FF2B5EF4-FFF2-40B4-BE49-F238E27FC236}">
                  <a16:creationId xmlns:a16="http://schemas.microsoft.com/office/drawing/2014/main" id="{3358CF02-666C-43A1-ABB1-C928E75CC0D4}"/>
                </a:ext>
              </a:extLst>
            </p:cNvPr>
            <p:cNvSpPr txBox="1"/>
            <p:nvPr/>
          </p:nvSpPr>
          <p:spPr>
            <a:xfrm>
              <a:off x="7345837" y="5726093"/>
              <a:ext cx="1185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Amazon EMR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2EF8BD1-60A5-4A33-B675-26D138419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3559" y="4744762"/>
            <a:ext cx="788389" cy="600158"/>
          </a:xfrm>
          <a:prstGeom prst="rect">
            <a:avLst/>
          </a:prstGeom>
        </p:spPr>
      </p:pic>
      <p:pic>
        <p:nvPicPr>
          <p:cNvPr id="2052" name="Picture 2051">
            <a:extLst>
              <a:ext uri="{FF2B5EF4-FFF2-40B4-BE49-F238E27FC236}">
                <a16:creationId xmlns:a16="http://schemas.microsoft.com/office/drawing/2014/main" id="{5B8CE4D1-033F-4478-B471-02836B0A12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1371" y="4094354"/>
            <a:ext cx="788389" cy="566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639B080-C642-40B8-B355-9BE4EF62A7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06305" y="4303037"/>
            <a:ext cx="788389" cy="566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BE4B898-2152-4F8C-992F-F300555146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8807" y="4919866"/>
            <a:ext cx="788389" cy="600158"/>
          </a:xfrm>
          <a:prstGeom prst="rect">
            <a:avLst/>
          </a:prstGeom>
        </p:spPr>
      </p:pic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1DC58776-1A67-4008-9C98-09A4FCE9F039}"/>
              </a:ext>
            </a:extLst>
          </p:cNvPr>
          <p:cNvCxnSpPr/>
          <p:nvPr/>
        </p:nvCxnSpPr>
        <p:spPr>
          <a:xfrm>
            <a:off x="4416559" y="2653849"/>
            <a:ext cx="1500431" cy="16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>
            <a:extLst>
              <a:ext uri="{FF2B5EF4-FFF2-40B4-BE49-F238E27FC236}">
                <a16:creationId xmlns:a16="http://schemas.microsoft.com/office/drawing/2014/main" id="{59D22836-D5BE-4427-B5BA-7EAB1971F5C3}"/>
              </a:ext>
            </a:extLst>
          </p:cNvPr>
          <p:cNvSpPr/>
          <p:nvPr/>
        </p:nvSpPr>
        <p:spPr>
          <a:xfrm>
            <a:off x="2377379" y="1659083"/>
            <a:ext cx="455663" cy="411963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8E2C0A-D97C-4BD6-A423-4F70E43A885C}"/>
              </a:ext>
            </a:extLst>
          </p:cNvPr>
          <p:cNvSpPr txBox="1"/>
          <p:nvPr/>
        </p:nvSpPr>
        <p:spPr>
          <a:xfrm>
            <a:off x="9068186" y="1140934"/>
            <a:ext cx="197791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Post processing layer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3B686A-E5C7-41BF-B823-1987A05E4081}"/>
              </a:ext>
            </a:extLst>
          </p:cNvPr>
          <p:cNvSpPr/>
          <p:nvPr/>
        </p:nvSpPr>
        <p:spPr>
          <a:xfrm>
            <a:off x="2812701" y="1806961"/>
            <a:ext cx="1453205" cy="39348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33BAAA6-8EAE-4F0A-A73D-8DE78AC358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28461" y="4901918"/>
            <a:ext cx="787346" cy="614572"/>
          </a:xfrm>
          <a:prstGeom prst="rect">
            <a:avLst/>
          </a:prstGeom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D6FD9457-2A09-4248-9469-2B9A550E4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29" y="3404197"/>
            <a:ext cx="742500" cy="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A7927BC-C67E-4042-8B49-AEC29ACBF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0398" y="2683407"/>
            <a:ext cx="788388" cy="5290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03B47F7-C40F-4B01-A58F-B80544AD3A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60190" y="1950326"/>
            <a:ext cx="788389" cy="566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E2A691-77ED-4539-AA56-67FDB87CB1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05041" y="3428261"/>
            <a:ext cx="463679" cy="224777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40ED2-1568-431E-9886-32E9D3027572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4468720" y="4552150"/>
            <a:ext cx="329501" cy="3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D0F7F262-2F3B-424E-96C8-DB8F029E54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2734" y="1986422"/>
            <a:ext cx="491128" cy="1340204"/>
          </a:xfrm>
          <a:prstGeom prst="rect">
            <a:avLst/>
          </a:prstGeom>
        </p:spPr>
      </p:pic>
      <p:pic>
        <p:nvPicPr>
          <p:cNvPr id="80" name="Picture 2" descr="Image result for AWS ELB">
            <a:extLst>
              <a:ext uri="{FF2B5EF4-FFF2-40B4-BE49-F238E27FC236}">
                <a16:creationId xmlns:a16="http://schemas.microsoft.com/office/drawing/2014/main" id="{187380E7-85B0-4FF0-AFBA-C3581AE5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838" y="3264578"/>
            <a:ext cx="961329" cy="6558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11DAFF3C-AE39-40A3-B3F7-18D251C58576}"/>
              </a:ext>
            </a:extLst>
          </p:cNvPr>
          <p:cNvSpPr/>
          <p:nvPr/>
        </p:nvSpPr>
        <p:spPr>
          <a:xfrm>
            <a:off x="4017385" y="3471801"/>
            <a:ext cx="745445" cy="2236809"/>
          </a:xfrm>
          <a:prstGeom prst="rightBrace">
            <a:avLst>
              <a:gd name="adj1" fmla="val 8333"/>
              <a:gd name="adj2" fmla="val 8793"/>
            </a:avLst>
          </a:prstGeom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A7196-6A2E-4C2E-8920-61755F3BF30D}"/>
              </a:ext>
            </a:extLst>
          </p:cNvPr>
          <p:cNvSpPr/>
          <p:nvPr/>
        </p:nvSpPr>
        <p:spPr>
          <a:xfrm>
            <a:off x="3157129" y="4124987"/>
            <a:ext cx="779940" cy="619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Message Streams from clients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D1D08C-A589-4628-9E3B-32A21E7F95C6}"/>
              </a:ext>
            </a:extLst>
          </p:cNvPr>
          <p:cNvSpPr/>
          <p:nvPr/>
        </p:nvSpPr>
        <p:spPr>
          <a:xfrm>
            <a:off x="2081820" y="1573406"/>
            <a:ext cx="8249523" cy="440995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A92F8E3-BC2F-4303-95FC-52C9CE67D3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2957" y="1606245"/>
            <a:ext cx="711623" cy="4635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C90158-A11D-48CE-8C8E-41DE76F9B2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11752" y="3378218"/>
            <a:ext cx="638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1907E-0081-4C7F-80EB-38161759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9E1DE-6FD0-4C72-9395-1854F521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</a:p>
          <a:p>
            <a:r>
              <a:rPr lang="en-US" dirty="0"/>
              <a:t>Deep-dive into Server-less</a:t>
            </a:r>
          </a:p>
          <a:p>
            <a:r>
              <a:rPr lang="en-US" dirty="0"/>
              <a:t>Comparison of Server-less vs Server-based architectures</a:t>
            </a:r>
          </a:p>
          <a:p>
            <a:r>
              <a:rPr lang="en-US" dirty="0"/>
              <a:t>Decision making process</a:t>
            </a:r>
          </a:p>
          <a:p>
            <a:r>
              <a:rPr lang="en-US" dirty="0"/>
              <a:t>Architecture patterns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7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8618-A365-4080-8D83-106E1443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5C22C4-BA64-4BFE-AB9D-B55F8999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68342"/>
            <a:ext cx="5157787" cy="823912"/>
          </a:xfrm>
        </p:spPr>
        <p:txBody>
          <a:bodyPr/>
          <a:lstStyle/>
          <a:p>
            <a:r>
              <a:rPr lang="en-US" dirty="0"/>
              <a:t>Serverless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7A8FE0-4986-4B5A-AF72-F9DE6D04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86001"/>
            <a:ext cx="5157787" cy="298383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Resource management - By cloud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Application deployment cycle: </a:t>
            </a:r>
          </a:p>
          <a:p>
            <a:pPr lvl="1"/>
            <a:r>
              <a:rPr lang="en-US" dirty="0"/>
              <a:t>Ship </a:t>
            </a:r>
          </a:p>
          <a:p>
            <a:pPr lvl="1"/>
            <a:r>
              <a:rPr lang="en-US" dirty="0"/>
              <a:t>Deploy</a:t>
            </a:r>
          </a:p>
          <a:p>
            <a:pPr lvl="1"/>
            <a:endParaRPr lang="en-US" dirty="0"/>
          </a:p>
          <a:p>
            <a:r>
              <a:rPr lang="en-US" dirty="0"/>
              <a:t>Pay for application run-time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4F4037-A9BD-45D8-80A5-B9560A041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68342"/>
            <a:ext cx="5183188" cy="823912"/>
          </a:xfrm>
        </p:spPr>
        <p:txBody>
          <a:bodyPr/>
          <a:lstStyle/>
          <a:p>
            <a:r>
              <a:rPr lang="en-US" dirty="0"/>
              <a:t>Server-based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60B28F-8B4F-49A9-941C-8622DFDC3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86001"/>
            <a:ext cx="5183188" cy="298383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Resource management - By application provider</a:t>
            </a:r>
          </a:p>
          <a:p>
            <a:r>
              <a:rPr lang="en-US" dirty="0"/>
              <a:t>Application deployment cycle: </a:t>
            </a:r>
          </a:p>
          <a:p>
            <a:pPr lvl="1"/>
            <a:r>
              <a:rPr lang="en-US" dirty="0"/>
              <a:t>Setup resource </a:t>
            </a:r>
          </a:p>
          <a:p>
            <a:pPr lvl="1"/>
            <a:r>
              <a:rPr lang="en-US" dirty="0"/>
              <a:t>Ship</a:t>
            </a:r>
          </a:p>
          <a:p>
            <a:pPr lvl="1"/>
            <a:r>
              <a:rPr lang="en-US" dirty="0"/>
              <a:t>Deploy</a:t>
            </a:r>
          </a:p>
          <a:p>
            <a:r>
              <a:rPr lang="en-US" dirty="0"/>
              <a:t>Pay for server up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199E-5960-4D79-8AA8-92AAB006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Serverless architectures gaining popularity. Why?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4A6E77-DD30-4D1D-A3D2-BE13D127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Better cost control </a:t>
            </a:r>
          </a:p>
          <a:p>
            <a:pPr lvl="1"/>
            <a:r>
              <a:rPr lang="en-US" dirty="0"/>
              <a:t>Eliminates the effort(cost) of setup and management</a:t>
            </a:r>
          </a:p>
          <a:p>
            <a:pPr lvl="1"/>
            <a:r>
              <a:rPr lang="en-US" dirty="0"/>
              <a:t>Only pay for run-time. No charge for idling. </a:t>
            </a:r>
          </a:p>
          <a:p>
            <a:pPr lvl="1"/>
            <a:r>
              <a:rPr lang="en-US" dirty="0"/>
              <a:t>Pay as you go only for used storage and compute</a:t>
            </a:r>
          </a:p>
          <a:p>
            <a:pPr lvl="0"/>
            <a:r>
              <a:rPr lang="en-US" dirty="0"/>
              <a:t>Automatic scale and reliability</a:t>
            </a:r>
          </a:p>
          <a:p>
            <a:pPr lvl="0"/>
            <a:r>
              <a:rPr lang="en-US" dirty="0"/>
              <a:t>Automatic multi-tenancy handling</a:t>
            </a:r>
          </a:p>
          <a:p>
            <a:pPr lvl="0"/>
            <a:r>
              <a:rPr lang="en-US" dirty="0"/>
              <a:t>Larger portion of security delegated to Cloud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8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6CFE6D-02A2-4858-B5CD-B7D0078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400" b="1" u="sng" dirty="0"/>
              <a:t>Why “spend</a:t>
            </a:r>
            <a:r>
              <a:rPr lang="en-US" sz="4400" dirty="0"/>
              <a:t>” for resource management for the application when cloud provides it?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550AF9-0C63-4CCC-94BA-5E9919FB7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800" dirty="0"/>
          </a:p>
          <a:p>
            <a:pPr algn="ctr"/>
            <a:r>
              <a:rPr lang="en-US" sz="4000" dirty="0"/>
              <a:t>Let us deep-dive before we answer!!</a:t>
            </a:r>
          </a:p>
        </p:txBody>
      </p:sp>
    </p:spTree>
    <p:extLst>
      <p:ext uri="{BB962C8B-B14F-4D97-AF65-F5344CB8AC3E}">
        <p14:creationId xmlns:p14="http://schemas.microsoft.com/office/powerpoint/2010/main" val="239472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E588-43BB-4952-B470-A20213C6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paradigm –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10C6-6318-4453-B31B-19EF7480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06"/>
          </a:xfrm>
        </p:spPr>
        <p:txBody>
          <a:bodyPr>
            <a:normAutofit/>
          </a:bodyPr>
          <a:lstStyle/>
          <a:p>
            <a:r>
              <a:rPr lang="en-US" sz="1900" dirty="0"/>
              <a:t>Computations are defined as functions (event handler </a:t>
            </a:r>
            <a:r>
              <a:rPr lang="en-US" sz="1900" dirty="0" err="1"/>
              <a:t>a.k.a</a:t>
            </a:r>
            <a:r>
              <a:rPr lang="en-US" sz="1900" dirty="0"/>
              <a:t> AWS Lambda functions) </a:t>
            </a:r>
          </a:p>
          <a:p>
            <a:pPr lvl="1"/>
            <a:r>
              <a:rPr lang="en-US" sz="1800" dirty="0"/>
              <a:t>Analogous to functions in programing.</a:t>
            </a:r>
          </a:p>
          <a:p>
            <a:pPr lvl="1"/>
            <a:r>
              <a:rPr lang="en-US" sz="1800" dirty="0"/>
              <a:t>Takes input data and return processed output.</a:t>
            </a:r>
          </a:p>
          <a:p>
            <a:pPr lvl="1"/>
            <a:r>
              <a:rPr lang="en-US" sz="1800" dirty="0"/>
              <a:t>Output can be persisted (storage/DB) or delivered to the consumers</a:t>
            </a:r>
          </a:p>
          <a:p>
            <a:endParaRPr lang="en-US" sz="1900" kern="1200" dirty="0">
              <a:effectLst/>
            </a:endParaRPr>
          </a:p>
          <a:p>
            <a:r>
              <a:rPr lang="en-US" sz="1900" kern="1200" dirty="0">
                <a:effectLst/>
              </a:rPr>
              <a:t>Lambda-function(event-handler) designed to perform one functional operation</a:t>
            </a:r>
            <a:endParaRPr lang="en-US" sz="1900" dirty="0"/>
          </a:p>
          <a:p>
            <a:pPr marL="7429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800" dirty="0"/>
              <a:t>No inter-dependency between event-handlers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trigger the event-handler(Lambda functions) execution</a:t>
            </a:r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Event handlers are registered in the serverless framework (AWS Lambda) </a:t>
            </a:r>
          </a:p>
          <a:p>
            <a:endParaRPr lang="en-US" sz="32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3CB8B-23B3-4AE5-B6F6-C00AE765C50B}"/>
              </a:ext>
            </a:extLst>
          </p:cNvPr>
          <p:cNvSpPr/>
          <p:nvPr/>
        </p:nvSpPr>
        <p:spPr>
          <a:xfrm rot="19950218">
            <a:off x="513603" y="3059778"/>
            <a:ext cx="952096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Function as a Service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8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C10950-4EB2-44A6-ADCC-A9EE3F95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888"/>
            <a:ext cx="8596668" cy="1320800"/>
          </a:xfrm>
        </p:spPr>
        <p:txBody>
          <a:bodyPr/>
          <a:lstStyle/>
          <a:p>
            <a:r>
              <a:rPr lang="en-US" dirty="0"/>
              <a:t>Serverless paradigm – Under the hood </a:t>
            </a:r>
            <a:br>
              <a:rPr lang="en-US" dirty="0"/>
            </a:br>
            <a:r>
              <a:rPr lang="en-US" dirty="0"/>
              <a:t>- App code execution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5172F2-9C3E-4F73-AA91-A437595A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0688"/>
            <a:ext cx="8719329" cy="464273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Event routed to Lambda-function up on the arrival</a:t>
            </a:r>
          </a:p>
          <a:p>
            <a:pPr lvl="1"/>
            <a:r>
              <a:rPr lang="en-US" dirty="0"/>
              <a:t> Serverless framework (Lambda) finds the compute (runtime for Lambda function) and kicks-off  event handler (lambda function) execution</a:t>
            </a:r>
          </a:p>
          <a:p>
            <a:endParaRPr lang="en-US" dirty="0"/>
          </a:p>
          <a:p>
            <a:r>
              <a:rPr lang="en-US" dirty="0"/>
              <a:t>When Lambda-function is running:</a:t>
            </a:r>
          </a:p>
          <a:p>
            <a:pPr lvl="1"/>
            <a:r>
              <a:rPr lang="en-US" dirty="0"/>
              <a:t>Events are sent to the event-handler (lambda functions) run-time instance</a:t>
            </a:r>
          </a:p>
          <a:p>
            <a:endParaRPr lang="en-US" dirty="0"/>
          </a:p>
          <a:p>
            <a:r>
              <a:rPr lang="en-US" dirty="0"/>
              <a:t>When lambda-function is not running:</a:t>
            </a:r>
          </a:p>
          <a:p>
            <a:pPr lvl="1"/>
            <a:r>
              <a:rPr lang="en-US" dirty="0"/>
              <a:t>Serverless framework allocates a run-time for the event handler(lambda function) and routes the event for execution </a:t>
            </a:r>
          </a:p>
          <a:p>
            <a:pPr lvl="1"/>
            <a:r>
              <a:rPr lang="en-US" dirty="0"/>
              <a:t>AWS lambda functions are allowed to idle for a limited time before the resource are re-claimed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1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8400-30A5-412D-99D0-6925BA65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Serverless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050D-B6C2-410A-93F2-7B6CED580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Mapping function</a:t>
            </a:r>
          </a:p>
          <a:p>
            <a:pPr lvl="1"/>
            <a:r>
              <a:rPr lang="en-US" dirty="0"/>
              <a:t>Examples : Image resizing, video transcoding, sentiment analysis, </a:t>
            </a:r>
          </a:p>
          <a:p>
            <a:pPr lvl="0"/>
            <a:r>
              <a:rPr lang="en-US" dirty="0"/>
              <a:t>Inline/pre-processing </a:t>
            </a:r>
          </a:p>
          <a:p>
            <a:pPr lvl="1"/>
            <a:r>
              <a:rPr lang="en-US" dirty="0"/>
              <a:t>Examples: Data validation, data filtering, data transformation before sending to processors down the pipeline (Analytics engines, query engines etc.) running on server-based services</a:t>
            </a:r>
          </a:p>
          <a:p>
            <a:pPr lvl="0"/>
            <a:r>
              <a:rPr lang="en-US" dirty="0"/>
              <a:t>Lambda pipeline (variation of above scenario)</a:t>
            </a:r>
          </a:p>
          <a:p>
            <a:pPr lvl="1"/>
            <a:r>
              <a:rPr lang="en-US" dirty="0"/>
              <a:t>Akin to assembly line, Lambda functions are grouped/chained to build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8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08A0-C2F4-4247-BEDF-B212CA59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>
            <a:normAutofit/>
          </a:bodyPr>
          <a:lstStyle/>
          <a:p>
            <a:r>
              <a:rPr lang="en-US" sz="4000" b="1" dirty="0"/>
              <a:t>Pros-Cons: Serverless vs. Server-based</a:t>
            </a: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091630-A3B9-4EB6-8946-0A1DC0A8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05846"/>
              </p:ext>
            </p:extLst>
          </p:nvPr>
        </p:nvGraphicFramePr>
        <p:xfrm>
          <a:off x="838200" y="1476429"/>
          <a:ext cx="10515599" cy="4795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4880">
                  <a:extLst>
                    <a:ext uri="{9D8B030D-6E8A-4147-A177-3AD203B41FA5}">
                      <a16:colId xmlns:a16="http://schemas.microsoft.com/office/drawing/2014/main" val="386374260"/>
                    </a:ext>
                  </a:extLst>
                </a:gridCol>
                <a:gridCol w="5760719">
                  <a:extLst>
                    <a:ext uri="{9D8B030D-6E8A-4147-A177-3AD203B41FA5}">
                      <a16:colId xmlns:a16="http://schemas.microsoft.com/office/drawing/2014/main" val="2021384109"/>
                    </a:ext>
                  </a:extLst>
                </a:gridCol>
              </a:tblGrid>
              <a:tr h="304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Serverless</a:t>
                      </a:r>
                      <a:endParaRPr 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Server-based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98060"/>
                  </a:ext>
                </a:extLst>
              </a:tr>
              <a:tr h="492984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Resources provisioned &amp; managed by Cloud 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Resource provisioned &amp; managed by  app provider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780955"/>
                  </a:ext>
                </a:extLst>
              </a:tr>
              <a:tr h="669694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Run-time resources are short-lived.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S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hut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down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after idle time-out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Server run-time managed by app. Not dependent on idle time-out 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531990"/>
                  </a:ext>
                </a:extLst>
              </a:tr>
              <a:tr h="745052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Invocation latency time for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cold starts 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 invocation latency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Service can run as long as needed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095807"/>
                  </a:ext>
                </a:extLst>
              </a:tr>
              <a:tr h="1249190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Scalability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and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availability managed by Cloud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Scalability and availability have to be managed by the application provider. </a:t>
                      </a:r>
                    </a:p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NOTE: Even when using auto-scale, necessary configuration is required by the app provider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066260"/>
                  </a:ext>
                </a:extLst>
              </a:tr>
              <a:tr h="1249190"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shipped to code. 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Inefficient for big-data processing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Can run the code at the data. Example Map-Reduce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663779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9B9A1AE-EB72-472C-9D3C-694BCABA450D}"/>
              </a:ext>
            </a:extLst>
          </p:cNvPr>
          <p:cNvSpPr txBox="1">
            <a:spLocks/>
          </p:cNvSpPr>
          <p:nvPr/>
        </p:nvSpPr>
        <p:spPr>
          <a:xfrm rot="20248958">
            <a:off x="663839" y="2734278"/>
            <a:ext cx="10515599" cy="16634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Take Away</a:t>
            </a:r>
            <a:r>
              <a:rPr lang="en-US" sz="2400" dirty="0"/>
              <a:t> - Serverless prevents control of cloud resources</a:t>
            </a:r>
          </a:p>
          <a:p>
            <a:endParaRPr lang="en-US" sz="2400" dirty="0"/>
          </a:p>
          <a:p>
            <a:r>
              <a:rPr lang="en-US" sz="2400" dirty="0"/>
              <a:t>Impact: </a:t>
            </a:r>
            <a:r>
              <a:rPr lang="en-US" sz="2400" dirty="0" err="1"/>
              <a:t>Devoids</a:t>
            </a:r>
            <a:r>
              <a:rPr lang="en-US" sz="2400" dirty="0"/>
              <a:t> app developer of fine-tuning, hampering precise resource optimization and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4383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7648</TotalTime>
  <Words>869</Words>
  <Application>Microsoft Office PowerPoint</Application>
  <PresentationFormat>Widescreen</PresentationFormat>
  <Paragraphs>197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Copperplate Gothic Bold</vt:lpstr>
      <vt:lpstr>Times New Roman</vt:lpstr>
      <vt:lpstr>Trebuchet MS</vt:lpstr>
      <vt:lpstr>Wingdings 3</vt:lpstr>
      <vt:lpstr>Facet</vt:lpstr>
      <vt:lpstr>Evaluating the use of AWS Serverless vs. server-based architecture!</vt:lpstr>
      <vt:lpstr>Agenda </vt:lpstr>
      <vt:lpstr>Methodology Overview</vt:lpstr>
      <vt:lpstr>Serverless architectures gaining popularity. Why?</vt:lpstr>
      <vt:lpstr>Why “spend” for resource management for the application when cloud provides it?</vt:lpstr>
      <vt:lpstr>Serverless paradigm – Under the hood</vt:lpstr>
      <vt:lpstr>Serverless paradigm – Under the hood  - App code execution</vt:lpstr>
      <vt:lpstr>Types of Serverless Functions</vt:lpstr>
      <vt:lpstr>Pros-Cons: Serverless vs. Server-based</vt:lpstr>
      <vt:lpstr>Decision Making</vt:lpstr>
      <vt:lpstr>When should serverless “not” be used**?   </vt:lpstr>
      <vt:lpstr>Architecture patterns </vt:lpstr>
      <vt:lpstr>Server-Less Architecture</vt:lpstr>
      <vt:lpstr>Server-based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abdul_razzak@yahoo.com</dc:creator>
  <cp:lastModifiedBy>abdul_razzak@yahoo.com</cp:lastModifiedBy>
  <cp:revision>76</cp:revision>
  <dcterms:created xsi:type="dcterms:W3CDTF">2019-03-23T04:48:45Z</dcterms:created>
  <dcterms:modified xsi:type="dcterms:W3CDTF">2019-03-29T19:45:28Z</dcterms:modified>
</cp:coreProperties>
</file>