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embeddedFontLst>
    <p:embeddedFont>
      <p:font typeface="ADLaM Display"/>
      <p:regular r:id="rId14"/>
    </p:embeddedFon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gr1korVOdXl0LPTmxitDeixosr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0BAA03-BE89-4771-80A7-6C6B2D2236C1}">
  <a:tblStyle styleId="{5F0BAA03-BE89-4771-80A7-6C6B2D2236C1}"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7"/>
          </a:solidFill>
        </a:fill>
      </a:tcStyle>
    </a:wholeTbl>
    <a:band1H>
      <a:tcTxStyle/>
      <a:tcStyle>
        <a:fill>
          <a:solidFill>
            <a:srgbClr val="FBDFCB"/>
          </a:solidFill>
        </a:fill>
      </a:tcStyle>
    </a:band1H>
    <a:band2H>
      <a:tcTxStyle/>
    </a:band2H>
    <a:band1V>
      <a:tcTxStyle/>
      <a:tcStyle>
        <a:fill>
          <a:solidFill>
            <a:srgbClr val="FBDF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61972AD-8A0E-4A37-A6B0-FAD5CC0C1B9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GillSans-regular.fntdata"/><Relationship Id="rId14" Type="http://schemas.openxmlformats.org/officeDocument/2006/relationships/font" Target="fonts/ADLaMDisplay-regular.fntdata"/><Relationship Id="rId17" Type="http://customschemas.google.com/relationships/presentationmetadata" Target="metadata"/><Relationship Id="rId16"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1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9"/>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9"/>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9"/>
          <p:cNvSpPr/>
          <p:nvPr>
            <p:ph idx="2" type="pic"/>
          </p:nvPr>
        </p:nvSpPr>
        <p:spPr>
          <a:xfrm>
            <a:off x="6095999" y="0"/>
            <a:ext cx="6102097" cy="6858000"/>
          </a:xfrm>
          <a:prstGeom prst="rect">
            <a:avLst/>
          </a:prstGeom>
          <a:solidFill>
            <a:srgbClr val="BFBFBF"/>
          </a:solidFill>
          <a:ln>
            <a:noFill/>
          </a:ln>
        </p:spPr>
      </p:sp>
      <p:sp>
        <p:nvSpPr>
          <p:cNvPr id="78" name="Google Shape;78;p19"/>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0"/>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21"/>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1"/>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29" name="Shape 29"/>
        <p:cNvGrpSpPr/>
        <p:nvPr/>
      </p:nvGrpSpPr>
      <p:grpSpPr>
        <a:xfrm>
          <a:off x="0" y="0"/>
          <a:ext cx="0" cy="0"/>
          <a:chOff x="0" y="0"/>
          <a:chExt cx="0" cy="0"/>
        </a:xfrm>
      </p:grpSpPr>
      <p:sp>
        <p:nvSpPr>
          <p:cNvPr id="30" name="Google Shape;30;p1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2" name="Google Shape;32;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5" name="Shape 35"/>
        <p:cNvGrpSpPr/>
        <p:nvPr/>
      </p:nvGrpSpPr>
      <p:grpSpPr>
        <a:xfrm>
          <a:off x="0" y="0"/>
          <a:ext cx="0" cy="0"/>
          <a:chOff x="0" y="0"/>
          <a:chExt cx="0" cy="0"/>
        </a:xfrm>
      </p:grpSpPr>
      <p:sp>
        <p:nvSpPr>
          <p:cNvPr id="36" name="Google Shape;36;p13"/>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3"/>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38" name="Google Shape;3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4"/>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5" name="Google Shape;45;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5"/>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0" name="Google Shape;50;p15"/>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15"/>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2" name="Google Shape;52;p15"/>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3" name="Google Shape;53;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1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8"/>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8"/>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8"/>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18"/>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8"/>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1" Type="http://schemas.openxmlformats.org/officeDocument/2006/relationships/hyperlink" Target="https://en.wikipedia.org/wiki/List_of_countries_by_GDP_(PPP)" TargetMode="External"/><Relationship Id="rId10" Type="http://schemas.openxmlformats.org/officeDocument/2006/relationships/hyperlink" Target="https://en.wikipedia.org/wiki/List_of_countries_by_GDP_(nominal)" TargetMode="External"/><Relationship Id="rId13" Type="http://schemas.openxmlformats.org/officeDocument/2006/relationships/hyperlink" Target="https://en.wikipedia.org/wiki/Frontier_market" TargetMode="External"/><Relationship Id="rId12" Type="http://schemas.openxmlformats.org/officeDocument/2006/relationships/hyperlink" Target="https://en.wikipedia.org/wiki/Next_Eleven"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en.wikipedia.org/wiki/Developing_nation" TargetMode="External"/><Relationship Id="rId9" Type="http://schemas.openxmlformats.org/officeDocument/2006/relationships/hyperlink" Target="https://en.wikipedia.org/wiki/Bangladesh" TargetMode="External"/><Relationship Id="rId15" Type="http://schemas.openxmlformats.org/officeDocument/2006/relationships/hyperlink" Target="https://en.wikipedia.org/wiki/South_Asian_Free_Trade_Area" TargetMode="External"/><Relationship Id="rId14" Type="http://schemas.openxmlformats.org/officeDocument/2006/relationships/hyperlink" Target="https://en.wikipedia.org/wiki/Emerging_market" TargetMode="External"/><Relationship Id="rId17" Type="http://schemas.openxmlformats.org/officeDocument/2006/relationships/hyperlink" Target="https://en.wikipedia.org/wiki/Economy_of_Bangladesh#cite_note-47" TargetMode="External"/><Relationship Id="rId16" Type="http://schemas.openxmlformats.org/officeDocument/2006/relationships/hyperlink" Target="https://en.wikipedia.org/wiki/World_Trade_Organization" TargetMode="External"/><Relationship Id="rId5" Type="http://schemas.openxmlformats.org/officeDocument/2006/relationships/hyperlink" Target="https://en.wikipedia.org/wiki/Mixed_economy" TargetMode="External"/><Relationship Id="rId6" Type="http://schemas.openxmlformats.org/officeDocument/2006/relationships/hyperlink" Target="https://en.wikipedia.org/wiki/Economy_of_Bangladesh#cite_note-Eco_info-3" TargetMode="External"/><Relationship Id="rId18" Type="http://schemas.openxmlformats.org/officeDocument/2006/relationships/hyperlink" Target="https://en.wikipedia.org/wiki/List_of_countries_by_real_GDP_growth_rate" TargetMode="External"/><Relationship Id="rId7" Type="http://schemas.openxmlformats.org/officeDocument/2006/relationships/hyperlink" Target="https://en.wikipedia.org/wiki/Economy_of_Bangladesh#cite_note-45" TargetMode="External"/><Relationship Id="rId8" Type="http://schemas.openxmlformats.org/officeDocument/2006/relationships/hyperlink" Target="https://en.wikipedia.org/wiki/Economy_of_Bangladesh#cite_note-scroll.in-4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Barisal" TargetMode="External"/><Relationship Id="rId4" Type="http://schemas.openxmlformats.org/officeDocument/2006/relationships/hyperlink" Target="https://en.wikipedia.org/wiki/Chittagong_Division" TargetMode="External"/><Relationship Id="rId9" Type="http://schemas.openxmlformats.org/officeDocument/2006/relationships/hyperlink" Target="https://en.wikipedia.org/wiki/Sylhet_Division" TargetMode="External"/><Relationship Id="rId5" Type="http://schemas.openxmlformats.org/officeDocument/2006/relationships/hyperlink" Target="https://en.wikipedia.org/wiki/Dhaka_Division" TargetMode="External"/><Relationship Id="rId6" Type="http://schemas.openxmlformats.org/officeDocument/2006/relationships/hyperlink" Target="https://en.wikipedia.org/wiki/Khulna_Division" TargetMode="External"/><Relationship Id="rId7" Type="http://schemas.openxmlformats.org/officeDocument/2006/relationships/hyperlink" Target="https://en.wikipedia.org/wiki/Rajshahi_Division" TargetMode="External"/><Relationship Id="rId8" Type="http://schemas.openxmlformats.org/officeDocument/2006/relationships/hyperlink" Target="https://en.wikipedia.org/wiki/Rangpur_Divis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6.jpg"/><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1540400" y="1650419"/>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a:t>EDGE-BU-CSE</a:t>
            </a:r>
            <a:endParaRPr/>
          </a:p>
        </p:txBody>
      </p:sp>
      <p:sp>
        <p:nvSpPr>
          <p:cNvPr id="99" name="Google Shape;99;p1"/>
          <p:cNvSpPr txBox="1"/>
          <p:nvPr>
            <p:ph idx="1" type="subTitle"/>
          </p:nvPr>
        </p:nvSpPr>
        <p:spPr>
          <a:xfrm>
            <a:off x="161924" y="3048000"/>
            <a:ext cx="11877675" cy="329565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rPr b="1" lang="en-US" sz="1600">
                <a:latin typeface="Times New Roman"/>
                <a:ea typeface="Times New Roman"/>
                <a:cs typeface="Times New Roman"/>
                <a:sym typeface="Times New Roman"/>
              </a:rPr>
              <a:t>Computer Fundamentals and Office Application</a:t>
            </a:r>
            <a:endParaRPr/>
          </a:p>
          <a:p>
            <a:pPr indent="0" lvl="0" marL="0" rtl="0" algn="ctr">
              <a:lnSpc>
                <a:spcPct val="100000"/>
              </a:lnSpc>
              <a:spcBef>
                <a:spcPts val="1000"/>
              </a:spcBef>
              <a:spcAft>
                <a:spcPts val="0"/>
              </a:spcAft>
              <a:buSzPts val="1600"/>
              <a:buNone/>
            </a:pPr>
            <a:r>
              <a:t/>
            </a:r>
            <a:endParaRPr b="1" sz="1600">
              <a:latin typeface="Times New Roman"/>
              <a:ea typeface="Times New Roman"/>
              <a:cs typeface="Times New Roman"/>
              <a:sym typeface="Times New Roman"/>
            </a:endParaRPr>
          </a:p>
          <a:p>
            <a:pPr indent="0" lvl="0" marL="0" rtl="0" algn="l">
              <a:lnSpc>
                <a:spcPct val="100000"/>
              </a:lnSpc>
              <a:spcBef>
                <a:spcPts val="1000"/>
              </a:spcBef>
              <a:spcAft>
                <a:spcPts val="0"/>
              </a:spcAft>
              <a:buSzPts val="1600"/>
              <a:buNone/>
            </a:pPr>
            <a:r>
              <a:rPr b="1" lang="en-US" sz="1600">
                <a:latin typeface="Times New Roman"/>
                <a:ea typeface="Times New Roman"/>
                <a:cs typeface="Times New Roman"/>
                <a:sym typeface="Times New Roman"/>
              </a:rPr>
              <a:t>                                                                         Batch : 45                                                                                                                                              Roll:04</a:t>
            </a:r>
            <a:endParaRPr/>
          </a:p>
          <a:p>
            <a:pPr indent="0" lvl="0" marL="0" rtl="0" algn="ctr">
              <a:lnSpc>
                <a:spcPct val="100000"/>
              </a:lnSpc>
              <a:spcBef>
                <a:spcPts val="1000"/>
              </a:spcBef>
              <a:spcAft>
                <a:spcPts val="0"/>
              </a:spcAft>
              <a:buSzPts val="1600"/>
              <a:buNone/>
            </a:pPr>
            <a:r>
              <a:t/>
            </a:r>
            <a:endParaRPr b="1" sz="1600">
              <a:latin typeface="Times New Roman"/>
              <a:ea typeface="Times New Roman"/>
              <a:cs typeface="Times New Roman"/>
              <a:sym typeface="Times New Roman"/>
            </a:endParaRPr>
          </a:p>
          <a:p>
            <a:pPr indent="0" lvl="0" marL="0" rtl="0" algn="ctr">
              <a:lnSpc>
                <a:spcPct val="100000"/>
              </a:lnSpc>
              <a:spcBef>
                <a:spcPts val="1000"/>
              </a:spcBef>
              <a:spcAft>
                <a:spcPts val="0"/>
              </a:spcAft>
              <a:buSzPts val="1600"/>
              <a:buNone/>
            </a:pPr>
            <a:r>
              <a:rPr b="1" lang="en-US" sz="1600">
                <a:latin typeface="Times New Roman"/>
                <a:ea typeface="Times New Roman"/>
                <a:cs typeface="Times New Roman"/>
                <a:sym typeface="Times New Roman"/>
              </a:rPr>
              <a:t>Name: Md. Abdur Rahman</a:t>
            </a:r>
            <a:endParaRPr b="1"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2231136" y="536067"/>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Algerian"/>
              <a:buNone/>
            </a:pPr>
            <a:r>
              <a:rPr lang="en-US" u="sng">
                <a:latin typeface="Algerian"/>
                <a:ea typeface="Algerian"/>
                <a:cs typeface="Algerian"/>
                <a:sym typeface="Algerian"/>
              </a:rPr>
              <a:t>BANGLADESH LOCATION</a:t>
            </a:r>
            <a:endParaRPr/>
          </a:p>
        </p:txBody>
      </p:sp>
      <p:pic>
        <p:nvPicPr>
          <p:cNvPr id="105" name="Google Shape;105;p2"/>
          <p:cNvPicPr preferRelativeResize="0"/>
          <p:nvPr>
            <p:ph idx="1" type="body"/>
          </p:nvPr>
        </p:nvPicPr>
        <p:blipFill rotWithShape="1">
          <a:blip r:embed="rId3">
            <a:alphaModFix/>
          </a:blip>
          <a:srcRect b="0" l="0" r="0" t="0"/>
          <a:stretch/>
        </p:blipFill>
        <p:spPr>
          <a:xfrm>
            <a:off x="3338525" y="2031239"/>
            <a:ext cx="5514900" cy="3102000"/>
          </a:xfrm>
          <a:prstGeom prst="rect">
            <a:avLst/>
          </a:prstGeom>
          <a:noFill/>
          <a:ln>
            <a:noFill/>
          </a:ln>
        </p:spPr>
      </p:pic>
      <p:sp>
        <p:nvSpPr>
          <p:cNvPr id="106" name="Google Shape;106;p2"/>
          <p:cNvSpPr txBox="1"/>
          <p:nvPr/>
        </p:nvSpPr>
        <p:spPr>
          <a:xfrm>
            <a:off x="1258487" y="5594199"/>
            <a:ext cx="10691700" cy="954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Bangladesh lies between 20"34' and 26"38' North Latitude and 88"01' and 92"41' East Longitude with a total landmass of 1,47,570 square kilometers (56,977 Sq. miles). Bangladesh is surrounded by India on the West, North and Northeast, Myanmar on the Southeast and the Bay of Bengal on the South. Bangladesh has a strategic location and acts as bridge between South Asia and Southeast Asia. It has a population of 147 million people. In other words, it is roughly the size of New York State with half the entire population of the United States crammed into this area.</a:t>
            </a:r>
            <a:endParaRPr b="0" i="0" sz="1400" u="none" cap="none" strike="noStrike">
              <a:solidFill>
                <a:schemeClr val="dk1"/>
              </a:solidFill>
              <a:latin typeface="Times New Roman"/>
              <a:ea typeface="Times New Roman"/>
              <a:cs typeface="Times New Roman"/>
              <a:sym typeface="Times New Roman"/>
            </a:endParaRPr>
          </a:p>
        </p:txBody>
      </p:sp>
      <p:pic>
        <p:nvPicPr>
          <p:cNvPr descr="চিত্র:বাংলাদেশের প্রশাসনিক ..." id="107" name="Google Shape;107;p2"/>
          <p:cNvPicPr preferRelativeResize="0"/>
          <p:nvPr/>
        </p:nvPicPr>
        <p:blipFill>
          <a:blip r:embed="rId4">
            <a:alphaModFix/>
          </a:blip>
          <a:stretch>
            <a:fillRect/>
          </a:stretch>
        </p:blipFill>
        <p:spPr>
          <a:xfrm>
            <a:off x="3338525" y="2031250"/>
            <a:ext cx="5514901" cy="33415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2137686" y="659130"/>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0070C0"/>
              </a:buClr>
              <a:buSzPts val="2800"/>
              <a:buFont typeface="ADLaM Display"/>
              <a:buNone/>
            </a:pPr>
            <a:r>
              <a:rPr lang="en-US" u="sng">
                <a:solidFill>
                  <a:srgbClr val="0070C0"/>
                </a:solidFill>
                <a:latin typeface="ADLaM Display"/>
                <a:ea typeface="ADLaM Display"/>
                <a:cs typeface="ADLaM Display"/>
                <a:sym typeface="ADLaM Display"/>
              </a:rPr>
              <a:t>ECONOMY OF BANGLADESH</a:t>
            </a:r>
            <a:endParaRPr/>
          </a:p>
        </p:txBody>
      </p:sp>
      <p:pic>
        <p:nvPicPr>
          <p:cNvPr descr="A graph showing the export of bangladesh&#10;&#10;Description automatically generated" id="113" name="Google Shape;113;p3"/>
          <p:cNvPicPr preferRelativeResize="0"/>
          <p:nvPr/>
        </p:nvPicPr>
        <p:blipFill rotWithShape="1">
          <a:blip r:embed="rId3">
            <a:alphaModFix/>
          </a:blip>
          <a:srcRect b="0" l="0" r="0" t="0"/>
          <a:stretch/>
        </p:blipFill>
        <p:spPr>
          <a:xfrm>
            <a:off x="2800350" y="1847840"/>
            <a:ext cx="6404402" cy="3274718"/>
          </a:xfrm>
          <a:prstGeom prst="rect">
            <a:avLst/>
          </a:prstGeom>
          <a:noFill/>
          <a:ln>
            <a:noFill/>
          </a:ln>
        </p:spPr>
      </p:pic>
      <p:sp>
        <p:nvSpPr>
          <p:cNvPr id="114" name="Google Shape;114;p3"/>
          <p:cNvSpPr txBox="1"/>
          <p:nvPr/>
        </p:nvSpPr>
        <p:spPr>
          <a:xfrm>
            <a:off x="847724" y="5387579"/>
            <a:ext cx="11134726"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The </a:t>
            </a:r>
            <a:r>
              <a:rPr b="1" i="0" lang="en-US" sz="1400" u="none" cap="none" strike="noStrike">
                <a:solidFill>
                  <a:schemeClr val="dk1"/>
                </a:solidFill>
                <a:latin typeface="Arial"/>
                <a:ea typeface="Arial"/>
                <a:cs typeface="Arial"/>
                <a:sym typeface="Arial"/>
              </a:rPr>
              <a:t>economy of Bangladesh</a:t>
            </a:r>
            <a:r>
              <a:rPr b="0" i="0" lang="en-US" sz="1400" u="none" cap="none" strike="noStrike">
                <a:solidFill>
                  <a:schemeClr val="dk1"/>
                </a:solidFill>
                <a:latin typeface="Arial"/>
                <a:ea typeface="Arial"/>
                <a:cs typeface="Arial"/>
                <a:sym typeface="Arial"/>
              </a:rPr>
              <a:t> is a major </a:t>
            </a:r>
            <a:r>
              <a:rPr b="0" i="0" lang="en-US" sz="1400" u="sng" cap="none" strike="noStrike">
                <a:solidFill>
                  <a:schemeClr val="dk1"/>
                </a:solidFill>
                <a:latin typeface="Arial"/>
                <a:ea typeface="Arial"/>
                <a:cs typeface="Arial"/>
                <a:sym typeface="Arial"/>
                <a:hlinkClick r:id="rId4">
                  <a:extLst>
                    <a:ext uri="{A12FA001-AC4F-418D-AE19-62706E023703}">
                      <ahyp:hlinkClr val="tx"/>
                    </a:ext>
                  </a:extLst>
                </a:hlinkClick>
              </a:rPr>
              <a:t>developing</a:t>
            </a:r>
            <a:r>
              <a:rPr b="0" i="0" lang="en-US" sz="1400" u="none" cap="none" strike="noStrike">
                <a:solidFill>
                  <a:schemeClr val="dk1"/>
                </a:solidFill>
                <a:latin typeface="Arial"/>
                <a:ea typeface="Arial"/>
                <a:cs typeface="Arial"/>
                <a:sym typeface="Arial"/>
              </a:rPr>
              <a:t> </a:t>
            </a:r>
            <a:r>
              <a:rPr b="0" i="0" lang="en-US" sz="1400" u="sng" cap="none" strike="noStrike">
                <a:solidFill>
                  <a:schemeClr val="dk1"/>
                </a:solidFill>
                <a:latin typeface="Arial"/>
                <a:ea typeface="Arial"/>
                <a:cs typeface="Arial"/>
                <a:sym typeface="Arial"/>
                <a:hlinkClick r:id="rId5">
                  <a:extLst>
                    <a:ext uri="{A12FA001-AC4F-418D-AE19-62706E023703}">
                      <ahyp:hlinkClr val="tx"/>
                    </a:ext>
                  </a:extLst>
                </a:hlinkClick>
              </a:rPr>
              <a:t>mixed economy</a:t>
            </a:r>
            <a:r>
              <a:rPr b="0" i="0" lang="en-US" sz="1400" u="none" cap="none" strike="noStrike">
                <a:solidFill>
                  <a:schemeClr val="dk1"/>
                </a:solidFill>
                <a:latin typeface="Arial"/>
                <a:ea typeface="Arial"/>
                <a:cs typeface="Arial"/>
                <a:sym typeface="Arial"/>
              </a:rPr>
              <a:t>.</a:t>
            </a:r>
            <a:r>
              <a:rPr b="0" baseline="30000" i="0" lang="en-US" sz="1400" u="sng" cap="none" strike="noStrike">
                <a:solidFill>
                  <a:schemeClr val="dk1"/>
                </a:solidFill>
                <a:latin typeface="Arial"/>
                <a:ea typeface="Arial"/>
                <a:cs typeface="Arial"/>
                <a:sym typeface="Arial"/>
                <a:hlinkClick r:id="rId6">
                  <a:extLst>
                    <a:ext uri="{A12FA001-AC4F-418D-AE19-62706E023703}">
                      <ahyp:hlinkClr val="tx"/>
                    </a:ext>
                  </a:extLst>
                </a:hlinkClick>
              </a:rPr>
              <a:t>[3]</a:t>
            </a:r>
            <a:r>
              <a:rPr b="0" i="0" lang="en-US" sz="1400" u="none" cap="none" strike="noStrike">
                <a:solidFill>
                  <a:schemeClr val="dk1"/>
                </a:solidFill>
                <a:latin typeface="Arial"/>
                <a:ea typeface="Arial"/>
                <a:cs typeface="Arial"/>
                <a:sym typeface="Arial"/>
              </a:rPr>
              <a:t> As the second-largest economy in South Asia,</a:t>
            </a:r>
            <a:r>
              <a:rPr b="0" baseline="30000" i="0" lang="en-US" sz="1400" u="sng" cap="none" strike="noStrike">
                <a:solidFill>
                  <a:schemeClr val="dk1"/>
                </a:solidFill>
                <a:latin typeface="Arial"/>
                <a:ea typeface="Arial"/>
                <a:cs typeface="Arial"/>
                <a:sym typeface="Arial"/>
                <a:hlinkClick r:id="rId7">
                  <a:extLst>
                    <a:ext uri="{A12FA001-AC4F-418D-AE19-62706E023703}">
                      <ahyp:hlinkClr val="tx"/>
                    </a:ext>
                  </a:extLst>
                </a:hlinkClick>
              </a:rPr>
              <a:t>[45]</a:t>
            </a:r>
            <a:r>
              <a:rPr b="0" baseline="30000" i="0" lang="en-US" sz="1400" u="sng" cap="none" strike="noStrike">
                <a:solidFill>
                  <a:schemeClr val="dk1"/>
                </a:solidFill>
                <a:latin typeface="Arial"/>
                <a:ea typeface="Arial"/>
                <a:cs typeface="Arial"/>
                <a:sym typeface="Arial"/>
                <a:hlinkClick r:id="rId8">
                  <a:extLst>
                    <a:ext uri="{A12FA001-AC4F-418D-AE19-62706E023703}">
                      <ahyp:hlinkClr val="tx"/>
                    </a:ext>
                  </a:extLst>
                </a:hlinkClick>
              </a:rPr>
              <a:t>[46]</a:t>
            </a:r>
            <a:r>
              <a:rPr b="0" i="0" lang="en-US" sz="1400" u="none" cap="none" strike="noStrike">
                <a:solidFill>
                  <a:schemeClr val="dk1"/>
                </a:solidFill>
                <a:latin typeface="Arial"/>
                <a:ea typeface="Arial"/>
                <a:cs typeface="Arial"/>
                <a:sym typeface="Arial"/>
              </a:rPr>
              <a:t> </a:t>
            </a:r>
            <a:r>
              <a:rPr b="0" i="0" lang="en-US" sz="1400" u="sng" cap="none" strike="noStrike">
                <a:solidFill>
                  <a:schemeClr val="dk1"/>
                </a:solidFill>
                <a:latin typeface="Arial"/>
                <a:ea typeface="Arial"/>
                <a:cs typeface="Arial"/>
                <a:sym typeface="Arial"/>
                <a:hlinkClick r:id="rId9">
                  <a:extLst>
                    <a:ext uri="{A12FA001-AC4F-418D-AE19-62706E023703}">
                      <ahyp:hlinkClr val="tx"/>
                    </a:ext>
                  </a:extLst>
                </a:hlinkClick>
              </a:rPr>
              <a:t>Bangladesh</a:t>
            </a:r>
            <a:r>
              <a:rPr b="0" i="0" lang="en-US" sz="1400" u="none" cap="none" strike="noStrike">
                <a:solidFill>
                  <a:schemeClr val="dk1"/>
                </a:solidFill>
                <a:latin typeface="Arial"/>
                <a:ea typeface="Arial"/>
                <a:cs typeface="Arial"/>
                <a:sym typeface="Arial"/>
              </a:rPr>
              <a:t>'s economy is the </a:t>
            </a:r>
            <a:r>
              <a:rPr b="0" i="0" lang="en-US" sz="1400" u="sng" cap="none" strike="noStrike">
                <a:solidFill>
                  <a:schemeClr val="dk1"/>
                </a:solidFill>
                <a:latin typeface="Arial"/>
                <a:ea typeface="Arial"/>
                <a:cs typeface="Arial"/>
                <a:sym typeface="Arial"/>
                <a:hlinkClick r:id="rId10">
                  <a:extLst>
                    <a:ext uri="{A12FA001-AC4F-418D-AE19-62706E023703}">
                      <ahyp:hlinkClr val="tx"/>
                    </a:ext>
                  </a:extLst>
                </a:hlinkClick>
              </a:rPr>
              <a:t>35th largest</a:t>
            </a:r>
            <a:r>
              <a:rPr b="0" i="0" lang="en-US" sz="1400" u="none" cap="none" strike="noStrike">
                <a:solidFill>
                  <a:schemeClr val="dk1"/>
                </a:solidFill>
                <a:latin typeface="Arial"/>
                <a:ea typeface="Arial"/>
                <a:cs typeface="Arial"/>
                <a:sym typeface="Arial"/>
              </a:rPr>
              <a:t> in the world in nominal terms, and </a:t>
            </a:r>
            <a:r>
              <a:rPr b="0" i="0" lang="en-US" sz="1400" u="sng" cap="none" strike="noStrike">
                <a:solidFill>
                  <a:schemeClr val="dk1"/>
                </a:solidFill>
                <a:latin typeface="Arial"/>
                <a:ea typeface="Arial"/>
                <a:cs typeface="Arial"/>
                <a:sym typeface="Arial"/>
                <a:hlinkClick r:id="rId11">
                  <a:extLst>
                    <a:ext uri="{A12FA001-AC4F-418D-AE19-62706E023703}">
                      <ahyp:hlinkClr val="tx"/>
                    </a:ext>
                  </a:extLst>
                </a:hlinkClick>
              </a:rPr>
              <a:t>25th largest</a:t>
            </a:r>
            <a:r>
              <a:rPr b="0" i="0" lang="en-US" sz="1400" u="none" cap="none" strike="noStrike">
                <a:solidFill>
                  <a:schemeClr val="dk1"/>
                </a:solidFill>
                <a:latin typeface="Arial"/>
                <a:ea typeface="Arial"/>
                <a:cs typeface="Arial"/>
                <a:sym typeface="Arial"/>
              </a:rPr>
              <a:t> by purchasing power parity. Bangladesh is seen by various financial institutions as one of the </a:t>
            </a:r>
            <a:r>
              <a:rPr b="0" i="0" lang="en-US" sz="1400" u="sng" cap="none" strike="noStrike">
                <a:solidFill>
                  <a:schemeClr val="dk1"/>
                </a:solidFill>
                <a:latin typeface="Arial"/>
                <a:ea typeface="Arial"/>
                <a:cs typeface="Arial"/>
                <a:sym typeface="Arial"/>
                <a:hlinkClick r:id="rId12">
                  <a:extLst>
                    <a:ext uri="{A12FA001-AC4F-418D-AE19-62706E023703}">
                      <ahyp:hlinkClr val="tx"/>
                    </a:ext>
                  </a:extLst>
                </a:hlinkClick>
              </a:rPr>
              <a:t>Next Eleven</a:t>
            </a:r>
            <a:r>
              <a:rPr b="0" i="0" lang="en-US" sz="1400" u="none" cap="none" strike="noStrike">
                <a:solidFill>
                  <a:schemeClr val="dk1"/>
                </a:solidFill>
                <a:latin typeface="Arial"/>
                <a:ea typeface="Arial"/>
                <a:cs typeface="Arial"/>
                <a:sym typeface="Arial"/>
              </a:rPr>
              <a:t>. It has been transitioning from being a </a:t>
            </a:r>
            <a:r>
              <a:rPr b="0" i="0" lang="en-US" sz="1400" u="sng" cap="none" strike="noStrike">
                <a:solidFill>
                  <a:schemeClr val="dk1"/>
                </a:solidFill>
                <a:latin typeface="Arial"/>
                <a:ea typeface="Arial"/>
                <a:cs typeface="Arial"/>
                <a:sym typeface="Arial"/>
                <a:hlinkClick r:id="rId13">
                  <a:extLst>
                    <a:ext uri="{A12FA001-AC4F-418D-AE19-62706E023703}">
                      <ahyp:hlinkClr val="tx"/>
                    </a:ext>
                  </a:extLst>
                </a:hlinkClick>
              </a:rPr>
              <a:t>frontier market</a:t>
            </a:r>
            <a:r>
              <a:rPr b="0" i="0" lang="en-US" sz="1400" u="none" cap="none" strike="noStrike">
                <a:solidFill>
                  <a:schemeClr val="dk1"/>
                </a:solidFill>
                <a:latin typeface="Arial"/>
                <a:ea typeface="Arial"/>
                <a:cs typeface="Arial"/>
                <a:sym typeface="Arial"/>
              </a:rPr>
              <a:t> into an </a:t>
            </a:r>
            <a:r>
              <a:rPr b="0" i="0" lang="en-US" sz="1400" u="sng" cap="none" strike="noStrike">
                <a:solidFill>
                  <a:schemeClr val="dk1"/>
                </a:solidFill>
                <a:latin typeface="Arial"/>
                <a:ea typeface="Arial"/>
                <a:cs typeface="Arial"/>
                <a:sym typeface="Arial"/>
                <a:hlinkClick r:id="rId14">
                  <a:extLst>
                    <a:ext uri="{A12FA001-AC4F-418D-AE19-62706E023703}">
                      <ahyp:hlinkClr val="tx"/>
                    </a:ext>
                  </a:extLst>
                </a:hlinkClick>
              </a:rPr>
              <a:t>emerging market</a:t>
            </a:r>
            <a:r>
              <a:rPr b="0" i="0" lang="en-US" sz="1400" u="none" cap="none" strike="noStrike">
                <a:solidFill>
                  <a:schemeClr val="dk1"/>
                </a:solidFill>
                <a:latin typeface="Arial"/>
                <a:ea typeface="Arial"/>
                <a:cs typeface="Arial"/>
                <a:sym typeface="Arial"/>
              </a:rPr>
              <a:t>. Bangladesh is a member of the </a:t>
            </a:r>
            <a:r>
              <a:rPr b="0" i="0" lang="en-US" sz="1400" u="sng" cap="none" strike="noStrike">
                <a:solidFill>
                  <a:schemeClr val="dk1"/>
                </a:solidFill>
                <a:latin typeface="Arial"/>
                <a:ea typeface="Arial"/>
                <a:cs typeface="Arial"/>
                <a:sym typeface="Arial"/>
                <a:hlinkClick r:id="rId15">
                  <a:extLst>
                    <a:ext uri="{A12FA001-AC4F-418D-AE19-62706E023703}">
                      <ahyp:hlinkClr val="tx"/>
                    </a:ext>
                  </a:extLst>
                </a:hlinkClick>
              </a:rPr>
              <a:t>South Asian Free Trade Area</a:t>
            </a:r>
            <a:r>
              <a:rPr b="0" i="0" lang="en-US" sz="1400" u="none" cap="none" strike="noStrike">
                <a:solidFill>
                  <a:schemeClr val="dk1"/>
                </a:solidFill>
                <a:latin typeface="Arial"/>
                <a:ea typeface="Arial"/>
                <a:cs typeface="Arial"/>
                <a:sym typeface="Arial"/>
              </a:rPr>
              <a:t> and the </a:t>
            </a:r>
            <a:r>
              <a:rPr b="0" i="0" lang="en-US" sz="1400" u="sng" cap="none" strike="noStrike">
                <a:solidFill>
                  <a:schemeClr val="dk1"/>
                </a:solidFill>
                <a:latin typeface="Arial"/>
                <a:ea typeface="Arial"/>
                <a:cs typeface="Arial"/>
                <a:sym typeface="Arial"/>
                <a:hlinkClick r:id="rId16">
                  <a:extLst>
                    <a:ext uri="{A12FA001-AC4F-418D-AE19-62706E023703}">
                      <ahyp:hlinkClr val="tx"/>
                    </a:ext>
                  </a:extLst>
                </a:hlinkClick>
              </a:rPr>
              <a:t>World Trade Organization</a:t>
            </a:r>
            <a:r>
              <a:rPr b="0" i="0" lang="en-US" sz="1400" u="none" cap="none" strike="noStrike">
                <a:solidFill>
                  <a:schemeClr val="dk1"/>
                </a:solidFill>
                <a:latin typeface="Arial"/>
                <a:ea typeface="Arial"/>
                <a:cs typeface="Arial"/>
                <a:sym typeface="Arial"/>
              </a:rPr>
              <a:t>. In fiscal year 2021–2022, Bangladesh registered a GDP growth rate of 7.2% after the global pandemic.</a:t>
            </a:r>
            <a:r>
              <a:rPr b="0" baseline="30000" i="0" lang="en-US" sz="1400" u="sng" cap="none" strike="noStrike">
                <a:solidFill>
                  <a:schemeClr val="dk1"/>
                </a:solidFill>
                <a:latin typeface="Arial"/>
                <a:ea typeface="Arial"/>
                <a:cs typeface="Arial"/>
                <a:sym typeface="Arial"/>
                <a:hlinkClick r:id="rId17">
                  <a:extLst>
                    <a:ext uri="{A12FA001-AC4F-418D-AE19-62706E023703}">
                      <ahyp:hlinkClr val="tx"/>
                    </a:ext>
                  </a:extLst>
                </a:hlinkClick>
              </a:rPr>
              <a:t>[47]</a:t>
            </a:r>
            <a:r>
              <a:rPr b="0" i="0" lang="en-US" sz="1400" u="none" cap="none" strike="noStrike">
                <a:solidFill>
                  <a:schemeClr val="dk1"/>
                </a:solidFill>
                <a:latin typeface="Arial"/>
                <a:ea typeface="Arial"/>
                <a:cs typeface="Arial"/>
                <a:sym typeface="Arial"/>
              </a:rPr>
              <a:t> Bangladesh is one of the </a:t>
            </a:r>
            <a:r>
              <a:rPr b="0" i="0" lang="en-US" sz="1400" u="sng" cap="none" strike="noStrike">
                <a:solidFill>
                  <a:schemeClr val="dk1"/>
                </a:solidFill>
                <a:latin typeface="Arial"/>
                <a:ea typeface="Arial"/>
                <a:cs typeface="Arial"/>
                <a:sym typeface="Arial"/>
                <a:hlinkClick r:id="rId18">
                  <a:extLst>
                    <a:ext uri="{A12FA001-AC4F-418D-AE19-62706E023703}">
                      <ahyp:hlinkClr val="tx"/>
                    </a:ext>
                  </a:extLst>
                </a:hlinkClick>
              </a:rPr>
              <a:t>fastest growing economies</a:t>
            </a:r>
            <a:r>
              <a:rPr b="0" i="0" lang="en-US" sz="1400" u="none" cap="none" strike="noStrike">
                <a:solidFill>
                  <a:schemeClr val="dk1"/>
                </a:solidFill>
                <a:latin typeface="Arial"/>
                <a:ea typeface="Arial"/>
                <a:cs typeface="Arial"/>
                <a:sym typeface="Arial"/>
              </a:rPr>
              <a:t> in the world.</a:t>
            </a:r>
            <a:endParaRPr sz="14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8" name="Shape 118"/>
        <p:cNvGrpSpPr/>
        <p:nvPr/>
      </p:nvGrpSpPr>
      <p:grpSpPr>
        <a:xfrm>
          <a:off x="0" y="0"/>
          <a:ext cx="0" cy="0"/>
          <a:chOff x="0" y="0"/>
          <a:chExt cx="0" cy="0"/>
        </a:xfrm>
      </p:grpSpPr>
      <p:sp>
        <p:nvSpPr>
          <p:cNvPr id="119" name="Google Shape;119;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Algerian"/>
              <a:buNone/>
            </a:pPr>
            <a:r>
              <a:rPr lang="en-US" u="sng">
                <a:latin typeface="Algerian"/>
                <a:ea typeface="Algerian"/>
                <a:cs typeface="Algerian"/>
                <a:sym typeface="Algerian"/>
              </a:rPr>
              <a:t>POVERTY RATE</a:t>
            </a:r>
            <a:endParaRPr/>
          </a:p>
        </p:txBody>
      </p:sp>
      <p:graphicFrame>
        <p:nvGraphicFramePr>
          <p:cNvPr id="120" name="Google Shape;120;p4"/>
          <p:cNvGraphicFramePr/>
          <p:nvPr/>
        </p:nvGraphicFramePr>
        <p:xfrm>
          <a:off x="2115444" y="3429000"/>
          <a:ext cx="3000000" cy="3000000"/>
        </p:xfrm>
        <a:graphic>
          <a:graphicData uri="http://schemas.openxmlformats.org/drawingml/2006/table">
            <a:tbl>
              <a:tblPr bandRow="1" firstRow="1">
                <a:noFill/>
                <a:tableStyleId>{5F0BAA03-BE89-4771-80A7-6C6B2D2236C1}</a:tableStyleId>
              </a:tblPr>
              <a:tblGrid>
                <a:gridCol w="1256925"/>
                <a:gridCol w="1498625"/>
                <a:gridCol w="1502025"/>
                <a:gridCol w="1505975"/>
                <a:gridCol w="1574800"/>
                <a:gridCol w="208275"/>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121" name="Google Shape;121;p4"/>
          <p:cNvGraphicFramePr/>
          <p:nvPr/>
        </p:nvGraphicFramePr>
        <p:xfrm>
          <a:off x="2115444" y="3429000"/>
          <a:ext cx="3000000" cy="3000000"/>
        </p:xfrm>
        <a:graphic>
          <a:graphicData uri="http://schemas.openxmlformats.org/drawingml/2006/table">
            <a:tbl>
              <a:tblPr>
                <a:noFill/>
                <a:tableStyleId>{461972AD-8A0E-4A37-A6B0-FAD5CC0C1B91}</a:tableStyleId>
              </a:tblPr>
              <a:tblGrid>
                <a:gridCol w="1367925"/>
                <a:gridCol w="1522700"/>
                <a:gridCol w="1522700"/>
                <a:gridCol w="1522700"/>
                <a:gridCol w="1522700"/>
              </a:tblGrid>
              <a:tr h="228600">
                <a:tc>
                  <a:txBody>
                    <a:bodyPr/>
                    <a:lstStyle/>
                    <a:p>
                      <a:pPr indent="0" lvl="0" marL="0" marR="0" rtl="0" algn="ctr">
                        <a:spcBef>
                          <a:spcPts val="0"/>
                        </a:spcBef>
                        <a:spcAft>
                          <a:spcPts val="0"/>
                        </a:spcAft>
                        <a:buNone/>
                      </a:pPr>
                      <a:r>
                        <a:rPr lang="en-US" sz="1800"/>
                        <a:t>Division</a:t>
                      </a:r>
                      <a:endParaRPr/>
                    </a:p>
                  </a:txBody>
                  <a:tcPr marT="45725" marB="45725" marR="200025"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$2.15</a:t>
                      </a:r>
                      <a:endParaRPr/>
                    </a:p>
                  </a:txBody>
                  <a:tcPr marT="45725" marB="45725" marR="200025"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$3.65</a:t>
                      </a:r>
                      <a:endParaRPr/>
                    </a:p>
                  </a:txBody>
                  <a:tcPr marT="45725" marB="45725" marR="200025"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$6.85</a:t>
                      </a:r>
                      <a:endParaRPr/>
                    </a:p>
                  </a:txBody>
                  <a:tcPr marT="45725" marB="45725" marR="200025"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Year</a:t>
                      </a:r>
                      <a:endParaRPr/>
                    </a:p>
                  </a:txBody>
                  <a:tcPr marT="45725" marB="45725" marR="200025"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sng" strike="noStrike">
                          <a:solidFill>
                            <a:schemeClr val="hlink"/>
                          </a:solidFill>
                          <a:hlinkClick r:id="rId3"/>
                        </a:rPr>
                        <a:t>Barisal</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15.2%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58.5%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92.7%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2016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sng" strike="noStrike">
                          <a:solidFill>
                            <a:schemeClr val="hlink"/>
                          </a:solidFill>
                          <a:hlinkClick r:id="rId4"/>
                        </a:rPr>
                        <a:t>Chittagong</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5.5%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37.4%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84.2%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2016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sng" strike="noStrike">
                          <a:solidFill>
                            <a:schemeClr val="hlink"/>
                          </a:solidFill>
                          <a:hlinkClick r:id="rId5"/>
                        </a:rPr>
                        <a:t>Dhaka</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6.5%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33.9%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76.2%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2016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sng" strike="noStrike">
                          <a:solidFill>
                            <a:schemeClr val="hlink"/>
                          </a:solidFill>
                          <a:hlinkClick r:id="rId6"/>
                        </a:rPr>
                        <a:t>Khulna</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16.5%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65.1%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93.1%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2016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sng" strike="noStrike">
                          <a:solidFill>
                            <a:schemeClr val="hlink"/>
                          </a:solidFill>
                          <a:hlinkClick r:id="rId7"/>
                        </a:rPr>
                        <a:t>Rajshahi</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17.8%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63.5%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91.9%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2016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sng" strike="noStrike">
                          <a:solidFill>
                            <a:schemeClr val="hlink"/>
                          </a:solidFill>
                          <a:hlinkClick r:id="rId8"/>
                        </a:rPr>
                        <a:t>Rangpur</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35.4%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77.7%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95.2%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2016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sng" strike="noStrike">
                          <a:solidFill>
                            <a:schemeClr val="hlink"/>
                          </a:solidFill>
                          <a:hlinkClick r:id="rId9"/>
                        </a:rPr>
                        <a:t>Sylhet</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13.2%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57.7%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90.4%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2016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22" name="Google Shape;122;p4"/>
          <p:cNvSpPr txBox="1"/>
          <p:nvPr/>
        </p:nvSpPr>
        <p:spPr>
          <a:xfrm>
            <a:off x="2115444" y="2061641"/>
            <a:ext cx="78453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Poverty rate by division</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Percent of population living on less than $2.15, $3.65 and $6.85 a day, international dollars (2017 PPP) as per the World Bank.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Algerian"/>
              <a:buNone/>
            </a:pPr>
            <a:r>
              <a:rPr lang="en-US" sz="2800">
                <a:latin typeface="Algerian"/>
                <a:ea typeface="Algerian"/>
                <a:cs typeface="Algerian"/>
                <a:sym typeface="Algerian"/>
              </a:rPr>
              <a:t>“BANGLADESH: LAND OF RIVERS”</a:t>
            </a:r>
            <a:endParaRPr/>
          </a:p>
        </p:txBody>
      </p:sp>
      <p:pic>
        <p:nvPicPr>
          <p:cNvPr descr="Boat riding in a river" id="128" name="Google Shape;128;p5"/>
          <p:cNvPicPr preferRelativeResize="0"/>
          <p:nvPr>
            <p:ph idx="1" type="body"/>
          </p:nvPr>
        </p:nvPicPr>
        <p:blipFill rotWithShape="1">
          <a:blip r:embed="rId3">
            <a:alphaModFix/>
          </a:blip>
          <a:srcRect b="0" l="0" r="0" t="0"/>
          <a:stretch/>
        </p:blipFill>
        <p:spPr>
          <a:xfrm>
            <a:off x="467049" y="2821305"/>
            <a:ext cx="3280523" cy="2188083"/>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pic>
        <p:nvPicPr>
          <p:cNvPr descr="Boats in a river with boats in it" id="129" name="Google Shape;129;p5"/>
          <p:cNvPicPr preferRelativeResize="0"/>
          <p:nvPr/>
        </p:nvPicPr>
        <p:blipFill rotWithShape="1">
          <a:blip r:embed="rId4">
            <a:alphaModFix/>
          </a:blip>
          <a:srcRect b="0" l="0" r="0" t="0"/>
          <a:stretch/>
        </p:blipFill>
        <p:spPr>
          <a:xfrm>
            <a:off x="4306600" y="2821304"/>
            <a:ext cx="3889141" cy="218808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A group of boats in the water" id="130" name="Google Shape;130;p5"/>
          <p:cNvPicPr preferRelativeResize="0"/>
          <p:nvPr/>
        </p:nvPicPr>
        <p:blipFill rotWithShape="1">
          <a:blip r:embed="rId5">
            <a:alphaModFix/>
          </a:blip>
          <a:srcRect b="0" l="0" r="0" t="0"/>
          <a:stretch/>
        </p:blipFill>
        <p:spPr>
          <a:xfrm>
            <a:off x="8754770" y="2821305"/>
            <a:ext cx="3355934" cy="2188083"/>
          </a:xfrm>
          <a:prstGeom prst="rect">
            <a:avLst/>
          </a:prstGeom>
          <a:noFill/>
          <a:ln cap="rnd" cmpd="sng" w="127000">
            <a:solidFill>
              <a:srgbClr val="FFFFFF"/>
            </a:solidFill>
            <a:prstDash val="solid"/>
            <a:round/>
            <a:headEnd len="sm" w="sm" type="none"/>
            <a:tailEnd len="sm" w="sm" type="none"/>
          </a:ln>
          <a:effectLst>
            <a:outerShdw blurRad="76200" sx="97000" kx="900000" rotWithShape="0" algn="br" dir="10500000" dist="95250" sy="23000">
              <a:srgbClr val="000000">
                <a:alpha val="2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55A45"/>
              </a:buClr>
              <a:buSzPts val="2800"/>
              <a:buFont typeface="Gill Sans"/>
              <a:buNone/>
            </a:pPr>
            <a:r>
              <a:rPr b="1" lang="en-US" sz="2800" u="sng">
                <a:solidFill>
                  <a:srgbClr val="655A45"/>
                </a:solidFill>
              </a:rPr>
              <a:t>HISTORY AND CULTURE</a:t>
            </a:r>
            <a:endParaRPr/>
          </a:p>
        </p:txBody>
      </p:sp>
      <p:pic>
        <p:nvPicPr>
          <p:cNvPr descr="A group of people standing around a monument" id="136" name="Google Shape;136;p6"/>
          <p:cNvPicPr preferRelativeResize="0"/>
          <p:nvPr/>
        </p:nvPicPr>
        <p:blipFill rotWithShape="1">
          <a:blip r:embed="rId3">
            <a:alphaModFix/>
          </a:blip>
          <a:srcRect b="0" l="0" r="0" t="0"/>
          <a:stretch/>
        </p:blipFill>
        <p:spPr>
          <a:xfrm>
            <a:off x="3687732" y="2346325"/>
            <a:ext cx="4294218" cy="2862812"/>
          </a:xfrm>
          <a:prstGeom prst="roundRect">
            <a:avLst>
              <a:gd fmla="val 4167" name="adj"/>
            </a:avLst>
          </a:prstGeom>
          <a:solidFill>
            <a:srgbClr val="FFFFFF"/>
          </a:solidFill>
          <a:ln cap="sq" cmpd="sng" w="76200">
            <a:solidFill>
              <a:srgbClr val="EAEAEA"/>
            </a:solidFill>
            <a:prstDash val="solid"/>
            <a:miter lim="800000"/>
            <a:headEnd len="sm" w="sm" type="none"/>
            <a:tailEnd len="sm" w="sm" type="none"/>
          </a:ln>
          <a:effectLst>
            <a:reflection blurRad="0" dir="5400000" dist="5000" endA="0" endPos="28000" kx="0" rotWithShape="0" algn="bl" stA="33000" stPos="0" sy="-100000" ky="0"/>
          </a:effectLst>
        </p:spPr>
      </p:pic>
      <p:sp>
        <p:nvSpPr>
          <p:cNvPr id="137" name="Google Shape;137;p6"/>
          <p:cNvSpPr txBox="1"/>
          <p:nvPr/>
        </p:nvSpPr>
        <p:spPr>
          <a:xfrm>
            <a:off x="1658128" y="5436995"/>
            <a:ext cx="835342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474747"/>
                </a:solidFill>
                <a:latin typeface="Arial"/>
                <a:ea typeface="Arial"/>
                <a:cs typeface="Arial"/>
                <a:sym typeface="Arial"/>
              </a:rPr>
              <a:t>Bangladesh's cultural heritage is </a:t>
            </a:r>
            <a:r>
              <a:rPr b="0" i="0" lang="en-US" sz="1800">
                <a:solidFill>
                  <a:srgbClr val="040C28"/>
                </a:solidFill>
                <a:latin typeface="Arial"/>
                <a:ea typeface="Arial"/>
                <a:cs typeface="Arial"/>
                <a:sym typeface="Arial"/>
              </a:rPr>
              <a:t>deeply rooted in its ancient history, dating back to the Indus Valley Civilization</a:t>
            </a:r>
            <a:r>
              <a:rPr b="0" i="0" lang="en-US" sz="1800">
                <a:solidFill>
                  <a:srgbClr val="474747"/>
                </a:solidFill>
                <a:latin typeface="Arial"/>
                <a:ea typeface="Arial"/>
                <a:cs typeface="Arial"/>
                <a:sym typeface="Arial"/>
              </a:rPr>
              <a:t>. Over the centuries, the region has been influenced by various dynasties, including the Maurya, Gupta, and Mughal empires, each leaving its mark on the cultural landscape.</a:t>
            </a:r>
            <a:endParaRPr sz="18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2463311"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Algerian"/>
              <a:buNone/>
            </a:pPr>
            <a:r>
              <a:rPr lang="en-US" u="sng">
                <a:latin typeface="Algerian"/>
                <a:ea typeface="Algerian"/>
                <a:cs typeface="Algerian"/>
                <a:sym typeface="Algerian"/>
              </a:rPr>
              <a:t>CONCLUSION</a:t>
            </a:r>
            <a:endParaRPr/>
          </a:p>
        </p:txBody>
      </p:sp>
      <p:pic>
        <p:nvPicPr>
          <p:cNvPr descr="Vintage movie ending frame" id="143" name="Google Shape;143;p7"/>
          <p:cNvPicPr preferRelativeResize="0"/>
          <p:nvPr>
            <p:ph idx="1" type="body"/>
          </p:nvPr>
        </p:nvPicPr>
        <p:blipFill rotWithShape="1">
          <a:blip r:embed="rId3">
            <a:alphaModFix/>
          </a:blip>
          <a:srcRect b="0" l="0" r="0" t="0"/>
          <a:stretch/>
        </p:blipFill>
        <p:spPr>
          <a:xfrm>
            <a:off x="4661772" y="3858974"/>
            <a:ext cx="2605804" cy="2034334"/>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sp>
        <p:nvSpPr>
          <p:cNvPr id="144" name="Google Shape;144;p7"/>
          <p:cNvSpPr txBox="1"/>
          <p:nvPr/>
        </p:nvSpPr>
        <p:spPr>
          <a:xfrm>
            <a:off x="2590800" y="2354549"/>
            <a:ext cx="72009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40C28"/>
                </a:solidFill>
                <a:latin typeface="Arial"/>
                <a:ea typeface="Arial"/>
                <a:cs typeface="Arial"/>
                <a:sym typeface="Arial"/>
              </a:rPr>
              <a:t>Bangladesh is on track to become an upper-middle-income country (at least ~$4,000 GDP per capita) by 2031</a:t>
            </a:r>
            <a:r>
              <a:rPr b="0" i="0" lang="en-US" sz="1800">
                <a:solidFill>
                  <a:srgbClr val="474747"/>
                </a:solidFill>
                <a:latin typeface="Arial"/>
                <a:ea typeface="Arial"/>
                <a:cs typeface="Arial"/>
                <a:sym typeface="Arial"/>
              </a:rPr>
              <a:t>. Bangladesh has proven resilient to global economic shocks. In 2020, Bangladesh GDP rose 3.4%, making it one of the few Asian economies to have grown during the COVID-19 pandemic</a:t>
            </a:r>
            <a:endParaRPr sz="18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2024-10-04T12:25:35Z</dcterms:created>
  <dc:creator>CSEian</dc:creator>
</cp:coreProperties>
</file>