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5" r:id="rId6"/>
    <p:sldId id="266" r:id="rId7"/>
    <p:sldId id="272" r:id="rId8"/>
    <p:sldId id="267" r:id="rId9"/>
    <p:sldId id="269" r:id="rId10"/>
    <p:sldId id="270" r:id="rId11"/>
    <p:sldId id="273" r:id="rId12"/>
    <p:sldId id="26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32BD2-913F-9E0F-E250-B119DE43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9BF1871-FA1F-AC54-1C51-C613E8C4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17D305-F768-72A1-BB96-02162AE7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8B6D47-34E0-EE8F-2A7D-05BE115B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5FF112-AD9E-0241-21E0-66D68C11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342B9-3D03-4500-8F3E-1202FECF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426022-6083-1202-E941-8D8A37FBA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05E2D4-D197-20CF-7C02-B06F0541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CF3B6-0572-0C4B-E736-6593E5E2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EA3179-A879-63EF-4513-9ACFC961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A78174-3015-B8E4-65CF-1AF4A10B7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1505A7-142B-4FB9-DE98-343FA696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AA3B0-92DC-D122-1260-830DC93F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C2900-F652-784A-977B-5E9D9ED3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3704C0-8FA7-4545-E435-97C39FFF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8AECA-4B40-836E-2CA1-E8100A70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4F5761-0995-EFF5-927C-140B0A43B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A40B76-FF1C-4E64-0CEC-EB911209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D4A68-0151-B86E-6B73-4887A63F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854EB-A103-6226-70A8-F51BC8CA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13514-7112-E4B7-0C99-21C4CC1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094643-202B-262D-28AC-9F43A827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C27625-8BAE-0FF2-EA7C-50B5FCA7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9B87EC-7700-C623-6C89-9E5F2F0D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6EFB63-93FE-B92E-B320-4FD57EE5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153E5-7CD0-FA50-1D49-9AE2F0E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F5156-F2D2-2B75-FEE3-B47113E8F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E85F60-2BD2-E80C-7285-3F9CDEBB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0AC7C-3CF7-7D50-D12A-1076C06B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50AE95-E431-BF07-B028-7F67EEA4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AF09BE-A2A3-0CAC-E3E6-4F0E2335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801FB-7454-39BF-445F-229A1613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ABBC66-9B3C-55E2-B664-7BE070E9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A6B4F4-E49E-B38D-90E7-EB077882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949E2A-5790-9FEA-FCA7-1E399ADA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8486F5-CE18-8750-3E88-688C67EC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253627-E434-A36C-49A8-D1528A1D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708A54-868E-336D-A10B-EB6DA940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FB3B836-452F-E8EF-E4E2-7012F18D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37DA9-52E4-C1E7-2728-4EB72BB8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F115B5-AD52-5BBF-1C75-3F7D16AC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F7A46D-A33A-69FE-7E61-5A8DD0BC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B00395-DDD8-B5CA-34BE-04937565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D1D78A-6B65-4411-A683-7CABB4FF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B6E6D0-9657-E92C-DDA3-13D200E0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1502AD-E1E5-6DC3-B3FE-4183F41E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DD830-46BD-5588-4BCF-15EDAD7F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B4A73-2A2B-DE78-C7C5-37B5F5A8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326791-DF38-5095-ADE0-BC7364026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52E99B-981B-0051-EF49-CA2D22BF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161ECF-C46E-5EE5-EA83-A5DFABEA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CD3CA8-291F-6F12-7784-1F87906E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A97D-1408-B1A6-79AB-8F0A1925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109D9-009C-3B61-CC10-610B245B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0DA9F4-4674-70AB-3677-A53E45B2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9D6315-62BB-C082-CCEA-8D1305CE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C6D35-8ECC-F04A-0EE0-CB85FA12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91F73-B71F-FFCB-E2F9-755D7A02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E64A23-1B07-F0DF-A7EE-2B040269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1C99FA-5238-D463-0F32-C6B1D246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AEBEDF-18A1-F868-8A30-9E828B75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AC9C-B71E-4C2D-83C6-0955398499A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0380F-483E-B56A-48C9-897AA728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577F58-3444-1AB7-5472-6AD989802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E33B-FFCE-4798-8BC7-42D1B8AB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AC00C-9B68-0F32-2E27-91C746A9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693" y="1760869"/>
            <a:ext cx="7644882" cy="1668131"/>
          </a:xfrm>
        </p:spPr>
        <p:txBody>
          <a:bodyPr>
            <a:noAutofit/>
          </a:bodyPr>
          <a:lstStyle/>
          <a:p>
            <a:r>
              <a:rPr lang="it-IT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IPSec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116D1C0-775A-C336-B94F-C33815173B18}"/>
              </a:ext>
            </a:extLst>
          </p:cNvPr>
          <p:cNvSpPr txBox="1">
            <a:spLocks/>
          </p:cNvSpPr>
          <p:nvPr/>
        </p:nvSpPr>
        <p:spPr>
          <a:xfrm>
            <a:off x="1443134" y="3855785"/>
            <a:ext cx="9144000" cy="8326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Muhammad Abeer Khan</a:t>
            </a:r>
          </a:p>
          <a:p>
            <a:endParaRPr lang="it-I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Applied Data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9C37C-0CA4-8977-333C-1C24C4A441F4}"/>
              </a:ext>
            </a:extLst>
          </p:cNvPr>
          <p:cNvSpPr txBox="1"/>
          <p:nvPr/>
        </p:nvSpPr>
        <p:spPr>
          <a:xfrm>
            <a:off x="2537927" y="672882"/>
            <a:ext cx="764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ICT Security Project</a:t>
            </a:r>
          </a:p>
        </p:txBody>
      </p:sp>
    </p:spTree>
    <p:extLst>
      <p:ext uri="{BB962C8B-B14F-4D97-AF65-F5344CB8AC3E}">
        <p14:creationId xmlns:p14="http://schemas.microsoft.com/office/powerpoint/2010/main" val="251447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F4A2BA-5FE2-6E80-2831-A7298225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6" y="226501"/>
            <a:ext cx="11377207" cy="12390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b="1" dirty="0">
                <a:latin typeface="+mn-lt"/>
                <a:ea typeface="+mn-ea"/>
                <a:cs typeface="+mn-cs"/>
              </a:rPr>
              <a:t>Authentication Header Protocol</a:t>
            </a:r>
            <a:br>
              <a:rPr lang="en-US" sz="1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dirty="0">
                <a:latin typeface="+mn-lt"/>
                <a:ea typeface="+mn-ea"/>
                <a:cs typeface="+mn-cs"/>
              </a:rPr>
              <a:t>AH offers authentication and integrity but it doesn’t offer any encryption. It protects the IP packet by calculating a hash value over almost all fields in the IP header. 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3FC22-2CC6-2F40-635F-9D3C793CB1D3}"/>
              </a:ext>
            </a:extLst>
          </p:cNvPr>
          <p:cNvSpPr txBox="1"/>
          <p:nvPr/>
        </p:nvSpPr>
        <p:spPr>
          <a:xfrm>
            <a:off x="408209" y="1873405"/>
            <a:ext cx="3748441" cy="170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Transport Mode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AH header is added after the IP header.</a:t>
            </a:r>
          </a:p>
        </p:txBody>
      </p:sp>
      <p:pic>
        <p:nvPicPr>
          <p:cNvPr id="8" name="Immagine 7" descr="Immagine che contiene testo, schermata, Carattere, linea">
            <a:extLst>
              <a:ext uri="{FF2B5EF4-FFF2-40B4-BE49-F238E27FC236}">
                <a16:creationId xmlns:a16="http://schemas.microsoft.com/office/drawing/2014/main" id="{3BFD99DC-432D-5FC1-2E4F-24CB0D906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03" y="1496743"/>
            <a:ext cx="6362000" cy="24746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137E2D-4693-9995-E58F-B6645537D6ED}"/>
              </a:ext>
            </a:extLst>
          </p:cNvPr>
          <p:cNvSpPr txBox="1"/>
          <p:nvPr/>
        </p:nvSpPr>
        <p:spPr>
          <a:xfrm>
            <a:off x="408211" y="4348975"/>
            <a:ext cx="3871500" cy="2282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Tunnel Mode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New IP header and AH Header is added on top of the original IP packet.</a:t>
            </a:r>
          </a:p>
        </p:txBody>
      </p:sp>
      <p:pic>
        <p:nvPicPr>
          <p:cNvPr id="11" name="Immagine 10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7873E9C-AFA1-16EA-6118-4067E2A69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23" y="4132560"/>
            <a:ext cx="7292062" cy="25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F4A2BA-5FE2-6E80-2831-A7298225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6" y="226501"/>
            <a:ext cx="11377207" cy="12390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b="1" dirty="0">
                <a:latin typeface="+mn-lt"/>
                <a:ea typeface="+mn-ea"/>
                <a:cs typeface="+mn-cs"/>
              </a:rPr>
              <a:t>Encapsulating Security Payload Protocol</a:t>
            </a:r>
            <a:br>
              <a:rPr lang="en-US" sz="1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200" dirty="0">
                <a:latin typeface="+mn-lt"/>
                <a:ea typeface="+mn-ea"/>
                <a:cs typeface="+mn-cs"/>
              </a:rPr>
              <a:t>ESP encrypt the IP traffic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B3FC22-2CC6-2F40-635F-9D3C793CB1D3}"/>
              </a:ext>
            </a:extLst>
          </p:cNvPr>
          <p:cNvSpPr txBox="1"/>
          <p:nvPr/>
        </p:nvSpPr>
        <p:spPr>
          <a:xfrm>
            <a:off x="311157" y="1626669"/>
            <a:ext cx="3896163" cy="182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Transport Mode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Original IP header is used. ESP header and trailer is added. It also offers authentication but unlike AH.</a:t>
            </a:r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F266DAC-0533-C930-4CBB-D90F08E8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20" y="1669539"/>
            <a:ext cx="7934845" cy="2209482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">
            <a:extLst>
              <a:ext uri="{FF2B5EF4-FFF2-40B4-BE49-F238E27FC236}">
                <a16:creationId xmlns:a16="http://schemas.microsoft.com/office/drawing/2014/main" id="{7B5DF678-AB6B-70F9-AC17-A95FA69BD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41" y="4553919"/>
            <a:ext cx="8910452" cy="220948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137E2D-4693-9995-E58F-B6645537D6ED}"/>
              </a:ext>
            </a:extLst>
          </p:cNvPr>
          <p:cNvSpPr txBox="1"/>
          <p:nvPr/>
        </p:nvSpPr>
        <p:spPr>
          <a:xfrm>
            <a:off x="408208" y="4257628"/>
            <a:ext cx="3996523" cy="209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Tunnel Mode</a:t>
            </a:r>
          </a:p>
          <a:p>
            <a:r>
              <a:rPr lang="en-US" sz="2000" dirty="0"/>
              <a:t>New IP header, ESP Header and Trailer is added. The original IP header is now also encrypted.</a:t>
            </a:r>
          </a:p>
        </p:txBody>
      </p:sp>
    </p:spTree>
    <p:extLst>
      <p:ext uri="{BB962C8B-B14F-4D97-AF65-F5344CB8AC3E}">
        <p14:creationId xmlns:p14="http://schemas.microsoft.com/office/powerpoint/2010/main" val="7474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2BCAA-9751-DCAF-5558-602B54C6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36"/>
            <a:ext cx="12192000" cy="1129139"/>
          </a:xfrm>
        </p:spPr>
        <p:txBody>
          <a:bodyPr>
            <a:normAutofit/>
          </a:bodyPr>
          <a:lstStyle/>
          <a:p>
            <a:pPr algn="ctr"/>
            <a:r>
              <a:rPr lang="en-US" sz="4400" b="0" i="0" strike="noStrike" dirty="0">
                <a:effectLst/>
                <a:latin typeface="Arial" panose="020B0604020202020204" pitchFamily="34" charset="0"/>
              </a:rPr>
              <a:t>Transport Mode vs. Tunnel Mode</a:t>
            </a:r>
            <a:endParaRPr lang="en-US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7C34F4B-5274-38F3-500F-FC365BF2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14772"/>
              </p:ext>
            </p:extLst>
          </p:nvPr>
        </p:nvGraphicFramePr>
        <p:xfrm>
          <a:off x="1706137" y="1326995"/>
          <a:ext cx="9511988" cy="5098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1893">
                  <a:extLst>
                    <a:ext uri="{9D8B030D-6E8A-4147-A177-3AD203B41FA5}">
                      <a16:colId xmlns:a16="http://schemas.microsoft.com/office/drawing/2014/main" val="2992262521"/>
                    </a:ext>
                  </a:extLst>
                </a:gridCol>
                <a:gridCol w="3978437">
                  <a:extLst>
                    <a:ext uri="{9D8B030D-6E8A-4147-A177-3AD203B41FA5}">
                      <a16:colId xmlns:a16="http://schemas.microsoft.com/office/drawing/2014/main" val="1072217929"/>
                    </a:ext>
                  </a:extLst>
                </a:gridCol>
                <a:gridCol w="3771658">
                  <a:extLst>
                    <a:ext uri="{9D8B030D-6E8A-4147-A177-3AD203B41FA5}">
                      <a16:colId xmlns:a16="http://schemas.microsoft.com/office/drawing/2014/main" val="913668768"/>
                    </a:ext>
                  </a:extLst>
                </a:gridCol>
              </a:tblGrid>
              <a:tr h="444118">
                <a:tc>
                  <a:txBody>
                    <a:bodyPr/>
                    <a:lstStyle/>
                    <a:p>
                      <a:pPr marL="80010" algn="l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Parameters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</a:rPr>
                        <a:t>Transport Mode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</a:rPr>
                        <a:t>Tunnel</a:t>
                      </a:r>
                      <a:r>
                        <a:rPr lang="en-US" sz="1400" spc="80">
                          <a:effectLst/>
                        </a:rPr>
                        <a:t> </a:t>
                      </a:r>
                      <a:r>
                        <a:rPr lang="en-US" sz="1400" spc="-20">
                          <a:effectLst/>
                        </a:rPr>
                        <a:t>Mode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2823657"/>
                  </a:ext>
                </a:extLst>
              </a:tr>
              <a:tr h="1723908">
                <a:tc>
                  <a:txBody>
                    <a:bodyPr/>
                    <a:lstStyle/>
                    <a:p>
                      <a:pPr marL="88265" algn="l"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</a:rPr>
                        <a:t>Philosophy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marR="12700" indent="2540" algn="l">
                        <a:lnSpc>
                          <a:spcPct val="103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With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Transport</a:t>
                      </a:r>
                      <a:r>
                        <a:rPr lang="en-US" sz="1600" spc="-5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mode,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only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the</a:t>
                      </a:r>
                      <a:r>
                        <a:rPr lang="en-US" sz="1600" spc="-6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payload of the original IP packet is protected (encrypted, authenticated, or both).</a:t>
                      </a:r>
                      <a:endParaRPr lang="en-US" sz="2000" dirty="0">
                        <a:effectLst/>
                      </a:endParaRPr>
                    </a:p>
                    <a:p>
                      <a:pPr marL="20320" indent="-1270" algn="l">
                        <a:lnSpc>
                          <a:spcPct val="103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</a:t>
                      </a:r>
                      <a:r>
                        <a:rPr lang="en-US" sz="1600" spc="-5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original</a:t>
                      </a:r>
                      <a:r>
                        <a:rPr lang="en-US" sz="1600" spc="-4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IP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headers</a:t>
                      </a:r>
                      <a:r>
                        <a:rPr lang="en-US" sz="1600" spc="-3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remains</a:t>
                      </a:r>
                      <a:r>
                        <a:rPr lang="en-US" sz="1600" spc="-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intact, except that the IP protocol field is changed to be ESP.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marR="106045" indent="635" algn="l">
                        <a:lnSpc>
                          <a:spcPct val="103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 tunnel mode, the entire original IP packet is protected (encrypted, authenticated or both) and encapsulated by the IPsec headers and</a:t>
                      </a:r>
                      <a:r>
                        <a:rPr lang="en-US" sz="1600" spc="-4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trailers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</a:t>
                      </a:r>
                      <a:r>
                        <a:rPr lang="en-US" sz="1600" spc="-6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then</a:t>
                      </a:r>
                      <a:r>
                        <a:rPr lang="en-US" sz="1600" spc="-3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new</a:t>
                      </a:r>
                      <a:r>
                        <a:rPr lang="en-US" sz="1600" spc="-3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IP</a:t>
                      </a:r>
                      <a:r>
                        <a:rPr lang="en-US" sz="1600" spc="-5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header is prepended to te packet.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2170029"/>
                  </a:ext>
                </a:extLst>
              </a:tr>
              <a:tr h="423736">
                <a:tc>
                  <a:txBody>
                    <a:bodyPr/>
                    <a:lstStyle/>
                    <a:p>
                      <a:pPr marL="85725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</a:rPr>
                        <a:t>MTU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Larger</a:t>
                      </a:r>
                      <a:r>
                        <a:rPr lang="en-US" sz="1600" spc="-55" dirty="0">
                          <a:effectLst/>
                        </a:rPr>
                        <a:t> </a:t>
                      </a:r>
                      <a:r>
                        <a:rPr lang="en-US" sz="1600" spc="-25" dirty="0">
                          <a:effectLst/>
                        </a:rPr>
                        <a:t>MTU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Smaller</a:t>
                      </a:r>
                      <a:r>
                        <a:rPr lang="en-US" sz="1600" spc="-30" dirty="0">
                          <a:effectLst/>
                        </a:rPr>
                        <a:t> </a:t>
                      </a:r>
                      <a:r>
                        <a:rPr lang="en-US" sz="1600" spc="-25" dirty="0">
                          <a:effectLst/>
                        </a:rPr>
                        <a:t>MTU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1729519"/>
                  </a:ext>
                </a:extLst>
              </a:tr>
              <a:tr h="694069">
                <a:tc>
                  <a:txBody>
                    <a:bodyPr/>
                    <a:lstStyle/>
                    <a:p>
                      <a:pPr marL="85090" algn="l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NAT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Traversal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marR="480060" indent="-2540" algn="l">
                        <a:lnSpc>
                          <a:spcPct val="103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Difficult with NAT traversal </a:t>
                      </a:r>
                      <a:r>
                        <a:rPr lang="en-US" sz="1600" spc="-10">
                          <a:effectLst/>
                        </a:rPr>
                        <a:t>(TCP</a:t>
                      </a:r>
                      <a:r>
                        <a:rPr lang="en-US" sz="1600" spc="-6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checksum</a:t>
                      </a:r>
                      <a:r>
                        <a:rPr lang="en-US" sz="1600" spc="-45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invalidation)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algn="l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Easier</a:t>
                      </a:r>
                      <a:r>
                        <a:rPr lang="en-US" sz="1600" spc="-4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to</a:t>
                      </a:r>
                      <a:r>
                        <a:rPr lang="en-US" sz="1600" spc="-7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traverss</a:t>
                      </a:r>
                      <a:r>
                        <a:rPr lang="en-US" sz="1600" spc="-6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NAT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080851"/>
                  </a:ext>
                </a:extLst>
              </a:tr>
              <a:tr h="463428">
                <a:tc>
                  <a:txBody>
                    <a:bodyPr/>
                    <a:lstStyle/>
                    <a:p>
                      <a:pPr marL="85725" algn="l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</a:rPr>
                        <a:t>Overhead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l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Lower</a:t>
                      </a:r>
                      <a:r>
                        <a:rPr lang="en-US" sz="1600" spc="-3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overhead</a:t>
                      </a:r>
                      <a:r>
                        <a:rPr lang="en-US" sz="1600" spc="-3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than</a:t>
                      </a:r>
                      <a:r>
                        <a:rPr lang="en-US" sz="1600" spc="-5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tunnel</a:t>
                      </a:r>
                      <a:r>
                        <a:rPr lang="en-US" sz="1600" spc="-45">
                          <a:effectLst/>
                        </a:rPr>
                        <a:t> </a:t>
                      </a:r>
                      <a:r>
                        <a:rPr lang="en-US" sz="1600" spc="-20">
                          <a:effectLst/>
                        </a:rPr>
                        <a:t>mode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 algn="l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More</a:t>
                      </a:r>
                      <a:r>
                        <a:rPr lang="en-US" sz="1600" spc="-20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overhead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81835127"/>
                  </a:ext>
                </a:extLst>
              </a:tr>
              <a:tr h="681195">
                <a:tc>
                  <a:txBody>
                    <a:bodyPr/>
                    <a:lstStyle/>
                    <a:p>
                      <a:pPr marL="86995" marR="138430" indent="-1905" algn="l">
                        <a:lnSpc>
                          <a:spcPct val="103000"/>
                        </a:lnSpc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Communication </a:t>
                      </a:r>
                      <a:r>
                        <a:rPr lang="en-US" sz="1600" dirty="0">
                          <a:effectLst/>
                        </a:rPr>
                        <a:t>end points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indent="-1905" algn="l">
                        <a:lnSpc>
                          <a:spcPct val="103000"/>
                        </a:lnSpc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Used</a:t>
                      </a:r>
                      <a:r>
                        <a:rPr lang="en-US" sz="1600" spc="-8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in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securing</a:t>
                      </a:r>
                      <a:r>
                        <a:rPr lang="en-US" sz="1600" spc="-5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communication</a:t>
                      </a:r>
                      <a:r>
                        <a:rPr lang="en-US" sz="1600" spc="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from host to host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 indent="-2540" algn="l">
                        <a:lnSpc>
                          <a:spcPct val="103000"/>
                        </a:lnSpc>
                        <a:spcBef>
                          <a:spcPts val="23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Used</a:t>
                      </a:r>
                      <a:r>
                        <a:rPr lang="en-US" sz="1600" spc="-5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to</a:t>
                      </a:r>
                      <a:r>
                        <a:rPr lang="en-US" sz="1600" spc="-7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tunnel</a:t>
                      </a:r>
                      <a:r>
                        <a:rPr lang="en-US" sz="1600" spc="-3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traffic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from</a:t>
                      </a:r>
                      <a:r>
                        <a:rPr lang="en-US" sz="1600" spc="-3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one</a:t>
                      </a:r>
                      <a:r>
                        <a:rPr lang="en-US" sz="1600" spc="-4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site</a:t>
                      </a:r>
                      <a:r>
                        <a:rPr lang="en-US" sz="1600" spc="-4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to </a:t>
                      </a:r>
                      <a:r>
                        <a:rPr lang="en-US" sz="1600" spc="-10">
                          <a:effectLst/>
                        </a:rPr>
                        <a:t>another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6796908"/>
                  </a:ext>
                </a:extLst>
              </a:tr>
              <a:tr h="668323">
                <a:tc>
                  <a:txBody>
                    <a:bodyPr/>
                    <a:lstStyle/>
                    <a:p>
                      <a:pPr marL="88265" algn="l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Protection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indent="1270" algn="l">
                        <a:lnSpc>
                          <a:spcPct val="103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Protection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primarily</a:t>
                      </a:r>
                      <a:r>
                        <a:rPr lang="en-US" sz="1600" spc="-5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of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upper</a:t>
                      </a:r>
                      <a:r>
                        <a:rPr lang="en-US" sz="1600" spc="-6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layer </a:t>
                      </a:r>
                      <a:r>
                        <a:rPr lang="en-US" sz="1600" spc="-10" dirty="0">
                          <a:effectLst/>
                        </a:rPr>
                        <a:t>protocols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algn="l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Protection</a:t>
                      </a:r>
                      <a:r>
                        <a:rPr lang="en-US" sz="1600" spc="-4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of</a:t>
                      </a:r>
                      <a:r>
                        <a:rPr lang="en-US" sz="1600" spc="-5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entire</a:t>
                      </a:r>
                      <a:r>
                        <a:rPr lang="en-US" sz="1600" spc="-5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IP</a:t>
                      </a:r>
                      <a:r>
                        <a:rPr lang="en-US" sz="1600" spc="-70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packet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98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9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7D0A1-9DD2-49A1-1B98-B5929BCF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Benefits of </a:t>
            </a:r>
            <a:r>
              <a:rPr lang="en-US" sz="3200" b="0" i="0" u="none" strike="noStrike" dirty="0" err="1">
                <a:effectLst/>
                <a:latin typeface="Arial" panose="020B0604020202020204" pitchFamily="34" charset="0"/>
              </a:rPr>
              <a:t>IPSec</a:t>
            </a:r>
            <a:endParaRPr lang="en-US" sz="6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8645EF-9A91-2F81-21C5-7D861AF7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on a per-packet rather than per-flow basis.</a:t>
            </a:r>
          </a:p>
          <a:p>
            <a:endParaRPr lang="en-US" dirty="0"/>
          </a:p>
          <a:p>
            <a:r>
              <a:rPr lang="en-US" dirty="0"/>
              <a:t>Good compatibility. You can apply IPsec to all IP-based application systems and services without modifying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7746B-0657-F41E-CAAB-AB5335F9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515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IP Security (IPsec) is defined by the IETF to provide interoperable, high-quality, cryptography-based security for IP communications.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is a Layer 3 VPN technology that transmits data in a secure channel established between two endpoints (such as two security gateways).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Such a secure channel is usually called an IPsec tunnel.</a:t>
            </a:r>
          </a:p>
        </p:txBody>
      </p:sp>
    </p:spTree>
    <p:extLst>
      <p:ext uri="{BB962C8B-B14F-4D97-AF65-F5344CB8AC3E}">
        <p14:creationId xmlns:p14="http://schemas.microsoft.com/office/powerpoint/2010/main" val="3268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FAB6E3-5797-E158-1E87-2AF58D1E2D3C}"/>
              </a:ext>
            </a:extLst>
          </p:cNvPr>
          <p:cNvSpPr txBox="1"/>
          <p:nvPr/>
        </p:nvSpPr>
        <p:spPr>
          <a:xfrm>
            <a:off x="1427356" y="936702"/>
            <a:ext cx="9567746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6565">
              <a:spcBef>
                <a:spcPts val="335"/>
              </a:spcBef>
              <a:spcAft>
                <a:spcPts val="0"/>
              </a:spcAft>
            </a:pP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 Main security services that </a:t>
            </a:r>
            <a:r>
              <a:rPr lang="en-US" sz="32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VPN provides are</a:t>
            </a:r>
          </a:p>
          <a:p>
            <a:pPr marL="456565">
              <a:spcBef>
                <a:spcPts val="335"/>
              </a:spcBef>
              <a:spcAft>
                <a:spcPts val="0"/>
              </a:spcAft>
            </a:pP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315" indent="-285750"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Authentication</a:t>
            </a:r>
          </a:p>
          <a:p>
            <a:pPr marL="742315" indent="-285750"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315" indent="-285750"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Confidentiality</a:t>
            </a:r>
          </a:p>
          <a:p>
            <a:pPr marL="742315" indent="-285750"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315" indent="-285750"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Integrity</a:t>
            </a:r>
          </a:p>
        </p:txBody>
      </p:sp>
    </p:spTree>
    <p:extLst>
      <p:ext uri="{BB962C8B-B14F-4D97-AF65-F5344CB8AC3E}">
        <p14:creationId xmlns:p14="http://schemas.microsoft.com/office/powerpoint/2010/main" val="18842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283FE3-6E3D-F290-0A04-4B173DEC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391"/>
            <a:ext cx="10515600" cy="5753217"/>
          </a:xfrm>
        </p:spPr>
        <p:txBody>
          <a:bodyPr>
            <a:normAutofit/>
          </a:bodyPr>
          <a:lstStyle/>
          <a:p>
            <a:pPr marL="461645">
              <a:spcBef>
                <a:spcPts val="175"/>
              </a:spcBef>
              <a:spcAft>
                <a:spcPts val="0"/>
              </a:spcAft>
            </a:pPr>
            <a:endParaRPr lang="it-IT" sz="1800" b="1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61645">
              <a:spcBef>
                <a:spcPts val="175"/>
              </a:spcBef>
              <a:spcAft>
                <a:spcPts val="0"/>
              </a:spcAft>
            </a:pPr>
            <a:r>
              <a:rPr lang="it-IT" sz="18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 </a:t>
            </a:r>
            <a:r>
              <a:rPr lang="en-US" sz="18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Authentication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450850" indent="0">
              <a:spcBef>
                <a:spcPts val="165"/>
              </a:spcBef>
              <a:buNone/>
            </a:pP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Authentication</a:t>
            </a:r>
            <a:r>
              <a:rPr lang="en-US" sz="1800" spc="-4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1800" spc="-4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used</a:t>
            </a:r>
            <a:r>
              <a:rPr lang="en-US" sz="1800" spc="-7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6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recognize a</a:t>
            </a:r>
            <a:r>
              <a:rPr lang="en-US" sz="18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user's</a:t>
            </a:r>
            <a:r>
              <a:rPr lang="en-US" sz="1800" spc="-4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identity.</a:t>
            </a:r>
            <a:r>
              <a:rPr lang="en-US" sz="1800" spc="-5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latin typeface="Arial" panose="020B0604020202020204" pitchFamily="34" charset="0"/>
              </a:rPr>
              <a:t>The sender and receiver will authenticate each other to make sure that they are really talking with the Party they intend to.</a:t>
            </a:r>
          </a:p>
          <a:p>
            <a:pPr marL="457200" marR="450850" indent="0">
              <a:spcBef>
                <a:spcPts val="165"/>
              </a:spcBef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5295">
              <a:spcBef>
                <a:spcPts val="295"/>
              </a:spcBef>
              <a:spcAft>
                <a:spcPts val="0"/>
              </a:spcAft>
            </a:pPr>
            <a:r>
              <a:rPr lang="en-US" sz="1800" b="1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Confidentiality</a:t>
            </a:r>
            <a:endParaRPr lang="en-US" sz="1800" b="1" spc="-1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450850" indent="0">
              <a:spcBef>
                <a:spcPts val="165"/>
              </a:spcBef>
              <a:buNone/>
            </a:pP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Confidentiality</a:t>
            </a:r>
            <a:r>
              <a:rPr lang="en-US" sz="1800" spc="-8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refers</a:t>
            </a:r>
            <a:r>
              <a:rPr lang="en-US" sz="1800" spc="-7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7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protecting</a:t>
            </a:r>
            <a:r>
              <a:rPr lang="en-US" sz="1800" spc="-8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1800" spc="-7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information</a:t>
            </a:r>
            <a:r>
              <a:rPr lang="en-US" sz="1800" spc="-7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en-US" sz="1800" spc="-5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disclosure</a:t>
            </a:r>
            <a:r>
              <a:rPr lang="en-US" sz="18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1800" spc="-7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10101"/>
                </a:solidFill>
                <a:latin typeface="Arial" panose="020B0604020202020204" pitchFamily="34" charset="0"/>
              </a:rPr>
              <a:t>unauthorized parties. </a:t>
            </a:r>
          </a:p>
          <a:p>
            <a:pPr marL="457200" marR="450850" indent="0"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0101"/>
                </a:solidFill>
                <a:latin typeface="Arial" panose="020B0604020202020204" pitchFamily="34" charset="0"/>
              </a:rPr>
              <a:t>By encrypting the  data, nobody except the sender and receiver will be able to read our data.</a:t>
            </a:r>
          </a:p>
          <a:p>
            <a:pPr marL="455930" marR="450850" indent="0">
              <a:lnSpc>
                <a:spcPct val="108000"/>
              </a:lnSpc>
              <a:spcBef>
                <a:spcPts val="305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5930">
              <a:spcBef>
                <a:spcPts val="190"/>
              </a:spcBef>
            </a:pPr>
            <a:r>
              <a:rPr lang="en-US" sz="1800" b="1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Integrity</a:t>
            </a:r>
            <a:endParaRPr lang="en-US" sz="1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450850" indent="0">
              <a:spcBef>
                <a:spcPts val="165"/>
              </a:spcBef>
              <a:buNone/>
            </a:pPr>
            <a:r>
              <a:rPr lang="en-US" sz="1800" dirty="0">
                <a:solidFill>
                  <a:srgbClr val="010101"/>
                </a:solidFill>
                <a:latin typeface="Arial" panose="020B0604020202020204" pitchFamily="34" charset="0"/>
              </a:rPr>
              <a:t>Integrity of information refers to protecting information from being modified by unauthorized parties. By calculating a hash value, the sender and receiver will be able to check if changes have been made to the packet.</a:t>
            </a:r>
            <a:endParaRPr lang="en-US" sz="1800" b="1" spc="-1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513080" indent="-285750">
              <a:spcBef>
                <a:spcPts val="190"/>
              </a:spcBef>
            </a:pPr>
            <a:endParaRPr lang="en-US" sz="1800" b="1" spc="-1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L="455930">
              <a:spcBef>
                <a:spcPts val="190"/>
              </a:spcBef>
            </a:pPr>
            <a:r>
              <a:rPr lang="en-US" sz="1800" b="1" spc="-10" dirty="0">
                <a:solidFill>
                  <a:srgbClr val="010101"/>
                </a:solidFill>
                <a:latin typeface="Arial" panose="020B0604020202020204" pitchFamily="34" charset="0"/>
              </a:rPr>
              <a:t>Anti-replay</a:t>
            </a:r>
          </a:p>
          <a:p>
            <a:pPr marL="455295" marR="450850" indent="0">
              <a:lnSpc>
                <a:spcPct val="108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10101"/>
                </a:solidFill>
                <a:latin typeface="Arial" panose="020B0604020202020204" pitchFamily="34" charset="0"/>
              </a:rPr>
              <a:t>An attacker could try to capture these packets and send them again. Sequence numbers is used to avoid it. IPsec will not transmit any duplicate packets.</a:t>
            </a:r>
          </a:p>
        </p:txBody>
      </p:sp>
    </p:spTree>
    <p:extLst>
      <p:ext uri="{BB962C8B-B14F-4D97-AF65-F5344CB8AC3E}">
        <p14:creationId xmlns:p14="http://schemas.microsoft.com/office/powerpoint/2010/main" val="218801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F805B7D-0BE2-30FC-B0B2-B2C3592DF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8034"/>
            <a:ext cx="9144000" cy="4861932"/>
          </a:xfrm>
        </p:spPr>
        <p:txBody>
          <a:bodyPr>
            <a:normAutofit/>
          </a:bodyPr>
          <a:lstStyle/>
          <a:p>
            <a:pPr marL="456565" algn="l">
              <a:spcBef>
                <a:spcPts val="335"/>
              </a:spcBef>
            </a:pPr>
            <a:r>
              <a:rPr lang="en-US" sz="3200" dirty="0">
                <a:latin typeface="Arial" panose="020B0604020202020204" pitchFamily="34" charset="0"/>
              </a:rPr>
              <a:t>3 Main protocols used in IPsec are</a:t>
            </a:r>
          </a:p>
          <a:p>
            <a:pPr marL="456565" algn="l">
              <a:spcBef>
                <a:spcPts val="335"/>
              </a:spcBef>
            </a:pPr>
            <a:endParaRPr lang="en-US" sz="32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6565" algn="l">
              <a:spcBef>
                <a:spcPts val="335"/>
              </a:spcBef>
              <a:spcAft>
                <a:spcPts val="0"/>
              </a:spcAft>
            </a:pPr>
            <a:endParaRPr lang="en-US" sz="3200" dirty="0">
              <a:latin typeface="Arial" panose="020B0604020202020204" pitchFamily="34" charset="0"/>
            </a:endParaRPr>
          </a:p>
          <a:p>
            <a:pPr marL="742315" indent="-285750" algn="l"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Internet Key Exchange (IKE</a:t>
            </a:r>
            <a:r>
              <a:rPr lang="it-IT" sz="3200" dirty="0">
                <a:latin typeface="Arial" panose="020B0604020202020204" pitchFamily="34" charset="0"/>
              </a:rPr>
              <a:t>)</a:t>
            </a:r>
          </a:p>
          <a:p>
            <a:pPr marL="742315" indent="-285750" algn="l">
              <a:spcBef>
                <a:spcPts val="335"/>
              </a:spcBef>
              <a:buFont typeface="Arial" panose="020B0604020202020204" pitchFamily="34" charset="0"/>
              <a:buChar char="•"/>
            </a:pPr>
            <a:endParaRPr lang="it-IT" sz="3200" dirty="0">
              <a:latin typeface="Arial" panose="020B0604020202020204" pitchFamily="34" charset="0"/>
            </a:endParaRPr>
          </a:p>
          <a:p>
            <a:pPr marL="742315" indent="-285750" algn="l"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IPsec Authentication Header (AH)</a:t>
            </a:r>
          </a:p>
          <a:p>
            <a:pPr marL="742315" indent="-285750" algn="l"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315" indent="-285750" algn="l"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Encapsulating Security Payload (ESP)</a:t>
            </a:r>
          </a:p>
          <a:p>
            <a:pPr marL="456565" algn="l">
              <a:spcBef>
                <a:spcPts val="335"/>
              </a:spcBef>
              <a:spcAft>
                <a:spcPts val="0"/>
              </a:spcAft>
            </a:pPr>
            <a:endParaRPr lang="en-US" sz="3200" u="sn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8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3744D-2E7C-72AA-3ABE-B5E3FEC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332631"/>
            <a:ext cx="10515600" cy="5174165"/>
          </a:xfrm>
        </p:spPr>
        <p:txBody>
          <a:bodyPr>
            <a:normAutofit/>
          </a:bodyPr>
          <a:lstStyle/>
          <a:p>
            <a:pPr marL="227330" indent="0" algn="just">
              <a:spcBef>
                <a:spcPts val="570"/>
              </a:spcBef>
              <a:buNone/>
            </a:pPr>
            <a:r>
              <a:rPr lang="en-US" sz="2400" b="1" u="sng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IKE</a:t>
            </a:r>
            <a:r>
              <a:rPr lang="en-US" sz="2400" b="1" u="sng" spc="-20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u="sng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Phase</a:t>
            </a:r>
            <a:r>
              <a:rPr lang="en-US" sz="2400" b="1" u="sng" spc="-15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u="sng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en-US" sz="2400" b="1" u="sng" spc="-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7330" indent="0" algn="just">
              <a:spcBef>
                <a:spcPts val="570"/>
              </a:spcBef>
              <a:buNone/>
            </a:pPr>
            <a:endParaRPr lang="en-US" sz="2400" b="1" spc="-50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7330" indent="0" algn="just">
              <a:spcBef>
                <a:spcPts val="570"/>
              </a:spcBef>
              <a:buNone/>
            </a:pP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primary purpose of IKE</a:t>
            </a:r>
            <a:r>
              <a:rPr lang="en-US" sz="2000" spc="-5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</a:t>
            </a:r>
            <a:r>
              <a:rPr lang="en-US" sz="20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sz="20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2000" spc="-4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authenticate the</a:t>
            </a:r>
            <a:r>
              <a:rPr lang="en-US" sz="20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2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peers</a:t>
            </a:r>
            <a:r>
              <a:rPr lang="en-US" sz="2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20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</a:t>
            </a:r>
            <a:r>
              <a:rPr lang="en-US" sz="20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</a:t>
            </a:r>
            <a:r>
              <a:rPr lang="en-US" sz="20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000" spc="-4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secure channel between the peers for IKE exchanges to</a:t>
            </a:r>
            <a:r>
              <a:rPr lang="en-US" sz="20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take</a:t>
            </a:r>
            <a:r>
              <a:rPr lang="en-US" sz="2000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place.</a:t>
            </a:r>
            <a:r>
              <a:rPr lang="en-US" sz="2000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IKE</a:t>
            </a:r>
            <a:r>
              <a:rPr lang="en-US" sz="2000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 1 functions includes:</a:t>
            </a:r>
          </a:p>
          <a:p>
            <a:pPr marL="227330" indent="0" algn="just">
              <a:spcBef>
                <a:spcPts val="570"/>
              </a:spcBef>
              <a:buNone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75"/>
              </a:spcBef>
              <a:tabLst>
                <a:tab pos="969010" algn="l"/>
                <a:tab pos="1066800" algn="l"/>
              </a:tabLst>
            </a:pP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Authentication</a:t>
            </a:r>
            <a:r>
              <a:rPr lang="en-US" sz="2000" spc="-8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en-US" sz="2000" spc="-7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protection</a:t>
            </a:r>
            <a:r>
              <a:rPr lang="en-US" sz="2000" spc="-5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2000" spc="-4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peers</a:t>
            </a:r>
            <a:r>
              <a:rPr lang="en-US" sz="2000" spc="-5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identities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75"/>
              </a:spcBef>
              <a:tabLst>
                <a:tab pos="969010" algn="l"/>
              </a:tabLst>
            </a:pP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Negotiation</a:t>
            </a:r>
            <a:r>
              <a:rPr lang="en-US" sz="2000" spc="-1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of</a:t>
            </a:r>
            <a:r>
              <a:rPr lang="en-US" sz="2000" spc="-1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matching</a:t>
            </a:r>
            <a:r>
              <a:rPr lang="en-US" sz="2000" spc="-2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IKE</a:t>
            </a:r>
            <a:r>
              <a:rPr lang="en-US" sz="2000" spc="-5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</a:t>
            </a:r>
            <a:r>
              <a:rPr lang="en-US" sz="2000" spc="-4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policy</a:t>
            </a:r>
            <a:r>
              <a:rPr lang="en-US" sz="2000" spc="-2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between</a:t>
            </a:r>
            <a:r>
              <a:rPr lang="en-US" sz="2000" spc="-2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peers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75"/>
              </a:spcBef>
              <a:tabLst>
                <a:tab pos="969010" algn="l"/>
                <a:tab pos="1066800" algn="l"/>
              </a:tabLst>
            </a:pP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Performs</a:t>
            </a:r>
            <a:r>
              <a:rPr lang="en-US" sz="2000" spc="-7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en-US" sz="2000" spc="-8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authenticated</a:t>
            </a:r>
            <a:r>
              <a:rPr lang="en-US" sz="2000" spc="-1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Diffie-Hellman</a:t>
            </a:r>
            <a:r>
              <a:rPr lang="en-US" sz="2000" spc="-7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exchange</a:t>
            </a:r>
            <a:r>
              <a:rPr lang="en-US" sz="2000" spc="-5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000" spc="-6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get</a:t>
            </a:r>
            <a:r>
              <a:rPr lang="en-US" sz="2000" spc="-7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matching</a:t>
            </a:r>
            <a:r>
              <a:rPr lang="en-US" sz="2000" spc="-4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shared</a:t>
            </a:r>
            <a:r>
              <a:rPr lang="en-US" sz="2000" spc="-7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secret</a:t>
            </a:r>
            <a:r>
              <a:rPr lang="en-US" sz="2000" spc="-6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2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keys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375"/>
              </a:spcBef>
              <a:tabLst>
                <a:tab pos="969010" algn="l"/>
                <a:tab pos="1066800" algn="l"/>
              </a:tabLst>
            </a:pP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Sets</a:t>
            </a:r>
            <a:r>
              <a:rPr lang="en-US" sz="2000" spc="-4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</a:t>
            </a:r>
            <a:r>
              <a:rPr lang="en-US" sz="2000" spc="-4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2000" spc="-6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secure</a:t>
            </a:r>
            <a:r>
              <a:rPr lang="en-US" sz="2000" spc="-3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tunnel</a:t>
            </a:r>
            <a:r>
              <a:rPr lang="en-US" sz="2000" spc="-4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000" spc="-6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negotiate IKE</a:t>
            </a:r>
            <a:r>
              <a:rPr lang="en-US" sz="2000" spc="-5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</a:t>
            </a:r>
            <a:r>
              <a:rPr lang="en-US" sz="2000" spc="-3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000" spc="-7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parameters. </a:t>
            </a:r>
          </a:p>
          <a:p>
            <a:pPr>
              <a:spcBef>
                <a:spcPts val="375"/>
              </a:spcBef>
              <a:tabLst>
                <a:tab pos="969010" algn="l"/>
                <a:tab pos="1066800" algn="l"/>
              </a:tabLst>
            </a:pPr>
            <a:endParaRPr lang="en-US" sz="2000" dirty="0">
              <a:solidFill>
                <a:srgbClr val="231F2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375"/>
              </a:spcBef>
              <a:buNone/>
              <a:tabLst>
                <a:tab pos="969010" algn="l"/>
                <a:tab pos="1066800" algn="l"/>
              </a:tabLst>
            </a:pP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IKE phase 1 occurs in two modes</a:t>
            </a:r>
            <a:r>
              <a:rPr lang="en-US" sz="20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000" spc="-10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Main mode</a:t>
            </a:r>
            <a:r>
              <a:rPr lang="en-US" sz="20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Aggressive mode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1259977-46FD-906A-E043-28857DA7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88" y="4678671"/>
            <a:ext cx="6427362" cy="18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F145434C-0308-54E5-CA08-D9DB24633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93826"/>
              </p:ext>
            </p:extLst>
          </p:nvPr>
        </p:nvGraphicFramePr>
        <p:xfrm>
          <a:off x="426534" y="295992"/>
          <a:ext cx="11018833" cy="1354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232">
                  <a:extLst>
                    <a:ext uri="{9D8B030D-6E8A-4147-A177-3AD203B41FA5}">
                      <a16:colId xmlns:a16="http://schemas.microsoft.com/office/drawing/2014/main" val="2992262521"/>
                    </a:ext>
                  </a:extLst>
                </a:gridCol>
                <a:gridCol w="5374888">
                  <a:extLst>
                    <a:ext uri="{9D8B030D-6E8A-4147-A177-3AD203B41FA5}">
                      <a16:colId xmlns:a16="http://schemas.microsoft.com/office/drawing/2014/main" val="1072217929"/>
                    </a:ext>
                  </a:extLst>
                </a:gridCol>
                <a:gridCol w="4096713">
                  <a:extLst>
                    <a:ext uri="{9D8B030D-6E8A-4147-A177-3AD203B41FA5}">
                      <a16:colId xmlns:a16="http://schemas.microsoft.com/office/drawing/2014/main" val="913668768"/>
                    </a:ext>
                  </a:extLst>
                </a:gridCol>
              </a:tblGrid>
              <a:tr h="374702">
                <a:tc>
                  <a:txBody>
                    <a:bodyPr/>
                    <a:lstStyle/>
                    <a:p>
                      <a:pPr marL="80010" algn="ctr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Parameters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Main Mode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Aggressive</a:t>
                      </a:r>
                      <a:r>
                        <a:rPr lang="en-US" sz="1600" spc="80" dirty="0">
                          <a:effectLst/>
                        </a:rPr>
                        <a:t> </a:t>
                      </a:r>
                      <a:r>
                        <a:rPr lang="en-US" sz="1600" spc="-20" dirty="0">
                          <a:effectLst/>
                        </a:rPr>
                        <a:t>Mode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2823657"/>
                  </a:ext>
                </a:extLst>
              </a:tr>
              <a:tr h="321765">
                <a:tc>
                  <a:txBody>
                    <a:bodyPr/>
                    <a:lstStyle/>
                    <a:p>
                      <a:pPr marL="22225" algn="ctr" defTabSz="914400" rtl="0" eaLnBrk="1" latinLnBrk="0" hangingPunct="1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spc="-25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indent="-1270" algn="l" defTabSz="914400" rtl="0" eaLnBrk="1" latinLnBrk="0" hangingPunct="1">
                        <a:lnSpc>
                          <a:spcPct val="103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mode uses six messages to </a:t>
                      </a:r>
                      <a:r>
                        <a:rPr lang="en-US" sz="1600" dirty="0"/>
                        <a:t>establish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marR="106045" indent="635" algn="l">
                        <a:lnSpc>
                          <a:spcPct val="103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It requires three messages to establish the SA.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2170029"/>
                  </a:ext>
                </a:extLst>
              </a:tr>
              <a:tr h="323385">
                <a:tc>
                  <a:txBody>
                    <a:bodyPr/>
                    <a:lstStyle/>
                    <a:p>
                      <a:pPr marL="85725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</a:rPr>
                        <a:t>Speed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is slower compared to Aggressive mode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It is quicker than main mode.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1729519"/>
                  </a:ext>
                </a:extLst>
              </a:tr>
              <a:tr h="334536">
                <a:tc>
                  <a:txBody>
                    <a:bodyPr/>
                    <a:lstStyle/>
                    <a:p>
                      <a:pPr marL="85090" algn="ctr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Protection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marR="480060" indent="-2540" algn="l">
                        <a:lnSpc>
                          <a:spcPct val="103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Main mode is more secure since identification is encrypted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algn="l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dirty="0"/>
                        <a:t>Aggressive</a:t>
                      </a:r>
                      <a:r>
                        <a:rPr lang="en-US" sz="1600" dirty="0"/>
                        <a:t> mode does this in clear-text.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4080851"/>
                  </a:ext>
                </a:extLst>
              </a:tr>
            </a:tbl>
          </a:graphicData>
        </a:graphic>
      </p:graphicFrame>
      <p:pic>
        <p:nvPicPr>
          <p:cNvPr id="14" name="Immagine 13" descr="Immagine che contiene testo, schermata, Carattere, Parallelo">
            <a:extLst>
              <a:ext uri="{FF2B5EF4-FFF2-40B4-BE49-F238E27FC236}">
                <a16:creationId xmlns:a16="http://schemas.microsoft.com/office/drawing/2014/main" id="{5E2CD611-5440-57E5-44D0-C1E53D73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23" y="1906858"/>
            <a:ext cx="5275026" cy="476157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8CFC904-F90A-B4BE-A604-593B49FF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80" y="2230244"/>
            <a:ext cx="4942040" cy="36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C8AF-9125-ADC4-5879-3CA437A5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0" y="582860"/>
            <a:ext cx="10515600" cy="4371278"/>
          </a:xfrm>
        </p:spPr>
        <p:txBody>
          <a:bodyPr/>
          <a:lstStyle/>
          <a:p>
            <a:pPr marL="227965" indent="0"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IKE Phase 2</a:t>
            </a:r>
          </a:p>
          <a:p>
            <a:pPr marL="227965" indent="0">
              <a:spcBef>
                <a:spcPts val="355"/>
              </a:spcBef>
              <a:spcAft>
                <a:spcPts val="0"/>
              </a:spcAft>
              <a:buNone/>
            </a:pPr>
            <a:endParaRPr lang="en-US" sz="1800" b="1" spc="25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7965" indent="0"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During</a:t>
            </a:r>
            <a:r>
              <a:rPr lang="en-US" sz="22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IKE</a:t>
            </a:r>
            <a:r>
              <a:rPr lang="en-US" sz="22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</a:t>
            </a:r>
            <a:r>
              <a:rPr lang="en-US" sz="2200" spc="-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200" spc="-5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negotiation of</a:t>
            </a:r>
            <a:r>
              <a:rPr lang="en-US" sz="2200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 SAs</a:t>
            </a:r>
            <a:r>
              <a:rPr lang="en-US" sz="2200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occurs</a:t>
            </a:r>
            <a:r>
              <a:rPr lang="en-US" sz="22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en-US" sz="22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</a:t>
            </a:r>
            <a:r>
              <a:rPr lang="en-US" sz="2200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up</a:t>
            </a:r>
            <a:r>
              <a:rPr lang="en-US" sz="2200" spc="-5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en-US" sz="22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tunnel.</a:t>
            </a:r>
            <a:r>
              <a:rPr lang="en-US" sz="2200" spc="-7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IKE</a:t>
            </a:r>
            <a:r>
              <a:rPr lang="en-US" sz="2200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</a:t>
            </a:r>
            <a:r>
              <a:rPr lang="en-US" sz="2200" spc="-1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 performs the following functions</a:t>
            </a:r>
          </a:p>
          <a:p>
            <a:pPr marL="227965" indent="0">
              <a:spcBef>
                <a:spcPts val="355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80"/>
              </a:spcBef>
              <a:tabLst>
                <a:tab pos="1066800" algn="l"/>
              </a:tabLst>
            </a:pP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Negotiates</a:t>
            </a:r>
            <a:r>
              <a:rPr lang="en-US" sz="2200" spc="15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2200" spc="12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</a:t>
            </a:r>
            <a:r>
              <a:rPr lang="en-US" sz="2200" spc="8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1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parameters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80"/>
              </a:spcBef>
              <a:tabLst>
                <a:tab pos="1066800" algn="l"/>
              </a:tabLst>
            </a:pP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Establishes</a:t>
            </a:r>
            <a:r>
              <a:rPr lang="en-US" sz="2200" spc="-5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2200" spc="-7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2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SAs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80"/>
              </a:spcBef>
              <a:tabLst>
                <a:tab pos="1066800" algn="l"/>
              </a:tabLst>
            </a:pP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Periodically</a:t>
            </a:r>
            <a:r>
              <a:rPr lang="en-US" sz="2200" spc="18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renegotiates</a:t>
            </a:r>
            <a:r>
              <a:rPr lang="en-US" sz="2200" spc="20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IPSec</a:t>
            </a:r>
            <a:r>
              <a:rPr lang="en-US" sz="2200" spc="17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2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SAs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80"/>
              </a:spcBef>
              <a:tabLst>
                <a:tab pos="1066800" algn="l"/>
              </a:tabLst>
            </a:pP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Performs</a:t>
            </a:r>
            <a:r>
              <a:rPr lang="en-US" sz="2200" spc="16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Diffie-Hellman</a:t>
            </a:r>
            <a:r>
              <a:rPr lang="en-US" sz="2200" spc="8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exchange</a:t>
            </a:r>
            <a:r>
              <a:rPr lang="en-US" sz="2200" spc="205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spc="-10" dirty="0">
                <a:solidFill>
                  <a:srgbClr val="231F2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(Optional)</a:t>
            </a:r>
            <a:endParaRPr lang="en-US" sz="2200" spc="-10" dirty="0">
              <a:solidFill>
                <a:srgbClr val="01010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80"/>
              </a:spcBef>
              <a:tabLst>
                <a:tab pos="1066800" algn="l"/>
              </a:tabLst>
            </a:pPr>
            <a:endParaRPr lang="en-US" sz="2200" spc="-10" dirty="0">
              <a:solidFill>
                <a:srgbClr val="01010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80"/>
              </a:spcBef>
              <a:buNone/>
              <a:tabLst>
                <a:tab pos="1066800" algn="l"/>
              </a:tabLst>
            </a:pP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IKE</a:t>
            </a:r>
            <a:r>
              <a:rPr lang="en-US" sz="2200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 2</a:t>
            </a:r>
            <a:r>
              <a:rPr lang="en-US" sz="22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 only one mode -</a:t>
            </a:r>
            <a:r>
              <a:rPr lang="en-US" sz="2200" spc="-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Quick mode</a:t>
            </a:r>
            <a:endParaRPr lang="en-US" sz="2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34BA209-1403-F39C-FA7A-3B62BFE8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907" y="4445381"/>
            <a:ext cx="6528784" cy="218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13D47-0E38-9CC3-D149-2B9EE76E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IPsec Protocols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AE6E7-EE2D-82A5-6D34-A34041B8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protocols that we use to protect user data. Both can be used in transport or tunnel mode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Encapsulating Security Payload (ESP)</a:t>
            </a:r>
          </a:p>
          <a:p>
            <a:endParaRPr lang="en-US" dirty="0"/>
          </a:p>
          <a:p>
            <a:r>
              <a:rPr lang="en-US" dirty="0"/>
              <a:t>Authentication Header (AH)</a:t>
            </a:r>
          </a:p>
        </p:txBody>
      </p:sp>
    </p:spTree>
    <p:extLst>
      <p:ext uri="{BB962C8B-B14F-4D97-AF65-F5344CB8AC3E}">
        <p14:creationId xmlns:p14="http://schemas.microsoft.com/office/powerpoint/2010/main" val="3963047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778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IPSec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IPsec Protocols</vt:lpstr>
      <vt:lpstr>Authentication Header Protocol  AH offers authentication and integrity but it doesn’t offer any encryption. It protects the IP packet by calculating a hash value over almost all fields in the IP header. </vt:lpstr>
      <vt:lpstr>Encapsulating Security Payload Protocol  ESP encrypt the IP traffic</vt:lpstr>
      <vt:lpstr>Transport Mode vs. Tunnel Mode</vt:lpstr>
      <vt:lpstr>Benefits of IPSec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Muhammad Abeer Khan</dc:creator>
  <cp:lastModifiedBy>Muhammad Abeer Khan</cp:lastModifiedBy>
  <cp:revision>41</cp:revision>
  <dcterms:created xsi:type="dcterms:W3CDTF">2023-06-24T16:38:32Z</dcterms:created>
  <dcterms:modified xsi:type="dcterms:W3CDTF">2025-06-20T17:47:41Z</dcterms:modified>
</cp:coreProperties>
</file>