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DB451-4977-403E-B7BE-F0E426C2B3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565737-D4C4-4AE9-8B43-ED8D92A6494E}">
      <dgm:prSet/>
      <dgm:spPr/>
      <dgm:t>
        <a:bodyPr/>
        <a:lstStyle/>
        <a:p>
          <a:r>
            <a:rPr lang="en-US"/>
            <a:t>To determine the death rates of  Veterans Hospitals in the States of Georgia and Virginia and compare the highest and lowest rates between facilities and states</a:t>
          </a:r>
        </a:p>
      </dgm:t>
    </dgm:pt>
    <dgm:pt modelId="{EAD64D0A-68A9-4612-9A3B-B57C780EA290}" type="parTrans" cxnId="{FBE4D19B-FFA1-4DB1-A898-33DF07AC4CA8}">
      <dgm:prSet/>
      <dgm:spPr/>
      <dgm:t>
        <a:bodyPr/>
        <a:lstStyle/>
        <a:p>
          <a:endParaRPr lang="en-US"/>
        </a:p>
      </dgm:t>
    </dgm:pt>
    <dgm:pt modelId="{DF3D66D3-27A9-4B36-A403-CDB583EF1940}" type="sibTrans" cxnId="{FBE4D19B-FFA1-4DB1-A898-33DF07AC4CA8}">
      <dgm:prSet/>
      <dgm:spPr/>
      <dgm:t>
        <a:bodyPr/>
        <a:lstStyle/>
        <a:p>
          <a:endParaRPr lang="en-US"/>
        </a:p>
      </dgm:t>
    </dgm:pt>
    <dgm:pt modelId="{FF22C3FA-A1EA-4267-A795-06C46AFDEC21}">
      <dgm:prSet/>
      <dgm:spPr/>
      <dgm:t>
        <a:bodyPr/>
        <a:lstStyle/>
        <a:p>
          <a:r>
            <a:rPr lang="en-US"/>
            <a:t>To determine the average readmission rates of  Veterans Hospitals in the States of Georgia and Virginia and compare the highest and lowest rates between facilities and states.</a:t>
          </a:r>
        </a:p>
      </dgm:t>
    </dgm:pt>
    <dgm:pt modelId="{F4E66A2B-6FB4-443F-8DCE-13E1A6DDB2F1}" type="parTrans" cxnId="{0D99208D-F299-47CF-8088-9185FD064EBE}">
      <dgm:prSet/>
      <dgm:spPr/>
      <dgm:t>
        <a:bodyPr/>
        <a:lstStyle/>
        <a:p>
          <a:endParaRPr lang="en-US"/>
        </a:p>
      </dgm:t>
    </dgm:pt>
    <dgm:pt modelId="{A5270CFF-EB9F-4E2F-93E4-B23B823AD291}" type="sibTrans" cxnId="{0D99208D-F299-47CF-8088-9185FD064EBE}">
      <dgm:prSet/>
      <dgm:spPr/>
      <dgm:t>
        <a:bodyPr/>
        <a:lstStyle/>
        <a:p>
          <a:endParaRPr lang="en-US"/>
        </a:p>
      </dgm:t>
    </dgm:pt>
    <dgm:pt modelId="{57DA02B3-7B54-D144-A197-44086429A4E3}" type="pres">
      <dgm:prSet presAssocID="{9BBDB451-4977-403E-B7BE-F0E426C2B3FB}" presName="linear" presStyleCnt="0">
        <dgm:presLayoutVars>
          <dgm:animLvl val="lvl"/>
          <dgm:resizeHandles val="exact"/>
        </dgm:presLayoutVars>
      </dgm:prSet>
      <dgm:spPr/>
    </dgm:pt>
    <dgm:pt modelId="{EEA82BB6-52BB-E24C-B5AF-6C500F960D8B}" type="pres">
      <dgm:prSet presAssocID="{49565737-D4C4-4AE9-8B43-ED8D92A649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86B3BC-EA7E-AB4F-85D7-6D1A7949662D}" type="pres">
      <dgm:prSet presAssocID="{DF3D66D3-27A9-4B36-A403-CDB583EF1940}" presName="spacer" presStyleCnt="0"/>
      <dgm:spPr/>
    </dgm:pt>
    <dgm:pt modelId="{89B6C3C7-78BC-E348-BDAE-21A3B9E3C578}" type="pres">
      <dgm:prSet presAssocID="{FF22C3FA-A1EA-4267-A795-06C46AFDEC2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5B9C06-2358-2D4A-ACDB-FCB197B693EC}" type="presOf" srcId="{FF22C3FA-A1EA-4267-A795-06C46AFDEC21}" destId="{89B6C3C7-78BC-E348-BDAE-21A3B9E3C578}" srcOrd="0" destOrd="0" presId="urn:microsoft.com/office/officeart/2005/8/layout/vList2"/>
    <dgm:cxn modelId="{0D99208D-F299-47CF-8088-9185FD064EBE}" srcId="{9BBDB451-4977-403E-B7BE-F0E426C2B3FB}" destId="{FF22C3FA-A1EA-4267-A795-06C46AFDEC21}" srcOrd="1" destOrd="0" parTransId="{F4E66A2B-6FB4-443F-8DCE-13E1A6DDB2F1}" sibTransId="{A5270CFF-EB9F-4E2F-93E4-B23B823AD291}"/>
    <dgm:cxn modelId="{FBE4D19B-FFA1-4DB1-A898-33DF07AC4CA8}" srcId="{9BBDB451-4977-403E-B7BE-F0E426C2B3FB}" destId="{49565737-D4C4-4AE9-8B43-ED8D92A6494E}" srcOrd="0" destOrd="0" parTransId="{EAD64D0A-68A9-4612-9A3B-B57C780EA290}" sibTransId="{DF3D66D3-27A9-4B36-A403-CDB583EF1940}"/>
    <dgm:cxn modelId="{2057ACAA-E669-8C4E-BCF1-4653780AF0FC}" type="presOf" srcId="{9BBDB451-4977-403E-B7BE-F0E426C2B3FB}" destId="{57DA02B3-7B54-D144-A197-44086429A4E3}" srcOrd="0" destOrd="0" presId="urn:microsoft.com/office/officeart/2005/8/layout/vList2"/>
    <dgm:cxn modelId="{6F9BC0F6-8ED0-0145-A5EF-C4610E225D7F}" type="presOf" srcId="{49565737-D4C4-4AE9-8B43-ED8D92A6494E}" destId="{EEA82BB6-52BB-E24C-B5AF-6C500F960D8B}" srcOrd="0" destOrd="0" presId="urn:microsoft.com/office/officeart/2005/8/layout/vList2"/>
    <dgm:cxn modelId="{B243614A-F606-A643-8E27-AF1B3BC83177}" type="presParOf" srcId="{57DA02B3-7B54-D144-A197-44086429A4E3}" destId="{EEA82BB6-52BB-E24C-B5AF-6C500F960D8B}" srcOrd="0" destOrd="0" presId="urn:microsoft.com/office/officeart/2005/8/layout/vList2"/>
    <dgm:cxn modelId="{6905ACF4-DBC5-0D43-A1DE-24D22EE49CC7}" type="presParOf" srcId="{57DA02B3-7B54-D144-A197-44086429A4E3}" destId="{5A86B3BC-EA7E-AB4F-85D7-6D1A7949662D}" srcOrd="1" destOrd="0" presId="urn:microsoft.com/office/officeart/2005/8/layout/vList2"/>
    <dgm:cxn modelId="{4A23AE42-63E6-8648-8BCB-A05C9046E174}" type="presParOf" srcId="{57DA02B3-7B54-D144-A197-44086429A4E3}" destId="{89B6C3C7-78BC-E348-BDAE-21A3B9E3C5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1BA06-F4BD-4EDB-A102-0174744DF3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B236-AA21-4F58-941F-C839ECEA4B9F}">
      <dgm:prSet/>
      <dgm:spPr/>
      <dgm:t>
        <a:bodyPr/>
        <a:lstStyle/>
        <a:p>
          <a:r>
            <a:rPr lang="en-US"/>
            <a:t>The Facility with the lowest death rate is the Decatur(Atlanta) VA Medical Center</a:t>
          </a:r>
        </a:p>
      </dgm:t>
    </dgm:pt>
    <dgm:pt modelId="{C2DBC7B0-837D-44D0-8FB2-DAAB2F1353BF}" type="parTrans" cxnId="{5039B1B8-AAE5-4185-AAD1-CEC70064DBAA}">
      <dgm:prSet/>
      <dgm:spPr/>
      <dgm:t>
        <a:bodyPr/>
        <a:lstStyle/>
        <a:p>
          <a:endParaRPr lang="en-US"/>
        </a:p>
      </dgm:t>
    </dgm:pt>
    <dgm:pt modelId="{33EC64B4-E9E7-4D9D-B573-1791F5CE9902}" type="sibTrans" cxnId="{5039B1B8-AAE5-4185-AAD1-CEC70064DBAA}">
      <dgm:prSet/>
      <dgm:spPr/>
      <dgm:t>
        <a:bodyPr/>
        <a:lstStyle/>
        <a:p>
          <a:endParaRPr lang="en-US"/>
        </a:p>
      </dgm:t>
    </dgm:pt>
    <dgm:pt modelId="{EF23A36C-D392-4DFA-9D05-2601F6B5D04F}">
      <dgm:prSet/>
      <dgm:spPr/>
      <dgm:t>
        <a:bodyPr/>
        <a:lstStyle/>
        <a:p>
          <a:r>
            <a:rPr lang="en-US"/>
            <a:t>The Facility with the highest death rate is the Richmond VA Medical Center</a:t>
          </a:r>
        </a:p>
      </dgm:t>
    </dgm:pt>
    <dgm:pt modelId="{83ECB82E-5215-4E0B-8C97-4E76B5F885C3}" type="parTrans" cxnId="{6C98797F-B08E-40AD-9D12-97F0EE01EB79}">
      <dgm:prSet/>
      <dgm:spPr/>
      <dgm:t>
        <a:bodyPr/>
        <a:lstStyle/>
        <a:p>
          <a:endParaRPr lang="en-US"/>
        </a:p>
      </dgm:t>
    </dgm:pt>
    <dgm:pt modelId="{C48D57B3-666A-431A-BD37-B78B82C5A349}" type="sibTrans" cxnId="{6C98797F-B08E-40AD-9D12-97F0EE01EB79}">
      <dgm:prSet/>
      <dgm:spPr/>
      <dgm:t>
        <a:bodyPr/>
        <a:lstStyle/>
        <a:p>
          <a:endParaRPr lang="en-US"/>
        </a:p>
      </dgm:t>
    </dgm:pt>
    <dgm:pt modelId="{14A3F1F5-33E4-4C6D-B673-2D8C44785899}">
      <dgm:prSet/>
      <dgm:spPr/>
      <dgm:t>
        <a:bodyPr/>
        <a:lstStyle/>
        <a:p>
          <a:r>
            <a:rPr lang="en-US" dirty="0"/>
            <a:t>On average, Veteran hospitals in the state of GA have the lowest death rates</a:t>
          </a:r>
        </a:p>
      </dgm:t>
    </dgm:pt>
    <dgm:pt modelId="{8A3ADDA4-BFF8-4B7E-B133-2F293C412FA2}" type="parTrans" cxnId="{8F24890B-EB34-426D-89F6-01AFCB4BF452}">
      <dgm:prSet/>
      <dgm:spPr/>
      <dgm:t>
        <a:bodyPr/>
        <a:lstStyle/>
        <a:p>
          <a:endParaRPr lang="en-US"/>
        </a:p>
      </dgm:t>
    </dgm:pt>
    <dgm:pt modelId="{72AC11A4-4339-4F75-BDA7-60BF6813491A}" type="sibTrans" cxnId="{8F24890B-EB34-426D-89F6-01AFCB4BF452}">
      <dgm:prSet/>
      <dgm:spPr/>
      <dgm:t>
        <a:bodyPr/>
        <a:lstStyle/>
        <a:p>
          <a:endParaRPr lang="en-US"/>
        </a:p>
      </dgm:t>
    </dgm:pt>
    <dgm:pt modelId="{EB57974C-448C-2445-BDAC-FC3EE50A9EF5}" type="pres">
      <dgm:prSet presAssocID="{F3D1BA06-F4BD-4EDB-A102-0174744DF392}" presName="linear" presStyleCnt="0">
        <dgm:presLayoutVars>
          <dgm:animLvl val="lvl"/>
          <dgm:resizeHandles val="exact"/>
        </dgm:presLayoutVars>
      </dgm:prSet>
      <dgm:spPr/>
    </dgm:pt>
    <dgm:pt modelId="{F787A572-4538-7349-8945-CC66171B06E7}" type="pres">
      <dgm:prSet presAssocID="{BBB0B236-AA21-4F58-941F-C839ECEA4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BE2BD7-29AB-C84E-B469-CB9A25FF87A8}" type="pres">
      <dgm:prSet presAssocID="{33EC64B4-E9E7-4D9D-B573-1791F5CE9902}" presName="spacer" presStyleCnt="0"/>
      <dgm:spPr/>
    </dgm:pt>
    <dgm:pt modelId="{9533D675-F7DE-7342-87B6-CE159DED2887}" type="pres">
      <dgm:prSet presAssocID="{EF23A36C-D392-4DFA-9D05-2601F6B5D0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54F5D9-4CBF-5D44-AF8D-ED3B59CF7D6D}" type="pres">
      <dgm:prSet presAssocID="{C48D57B3-666A-431A-BD37-B78B82C5A349}" presName="spacer" presStyleCnt="0"/>
      <dgm:spPr/>
    </dgm:pt>
    <dgm:pt modelId="{F2FEE06A-E225-B34C-A311-52B485C7A5F9}" type="pres">
      <dgm:prSet presAssocID="{14A3F1F5-33E4-4C6D-B673-2D8C447858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3A3303-E11D-7C43-BB09-7C7FAA363B0A}" type="presOf" srcId="{14A3F1F5-33E4-4C6D-B673-2D8C44785899}" destId="{F2FEE06A-E225-B34C-A311-52B485C7A5F9}" srcOrd="0" destOrd="0" presId="urn:microsoft.com/office/officeart/2005/8/layout/vList2"/>
    <dgm:cxn modelId="{8F24890B-EB34-426D-89F6-01AFCB4BF452}" srcId="{F3D1BA06-F4BD-4EDB-A102-0174744DF392}" destId="{14A3F1F5-33E4-4C6D-B673-2D8C44785899}" srcOrd="2" destOrd="0" parTransId="{8A3ADDA4-BFF8-4B7E-B133-2F293C412FA2}" sibTransId="{72AC11A4-4339-4F75-BDA7-60BF6813491A}"/>
    <dgm:cxn modelId="{BE6F3839-8897-8E4F-A8F0-464B1E7BC260}" type="presOf" srcId="{BBB0B236-AA21-4F58-941F-C839ECEA4B9F}" destId="{F787A572-4538-7349-8945-CC66171B06E7}" srcOrd="0" destOrd="0" presId="urn:microsoft.com/office/officeart/2005/8/layout/vList2"/>
    <dgm:cxn modelId="{6C98797F-B08E-40AD-9D12-97F0EE01EB79}" srcId="{F3D1BA06-F4BD-4EDB-A102-0174744DF392}" destId="{EF23A36C-D392-4DFA-9D05-2601F6B5D04F}" srcOrd="1" destOrd="0" parTransId="{83ECB82E-5215-4E0B-8C97-4E76B5F885C3}" sibTransId="{C48D57B3-666A-431A-BD37-B78B82C5A349}"/>
    <dgm:cxn modelId="{39915391-4649-634C-A412-3A01286FBD03}" type="presOf" srcId="{EF23A36C-D392-4DFA-9D05-2601F6B5D04F}" destId="{9533D675-F7DE-7342-87B6-CE159DED2887}" srcOrd="0" destOrd="0" presId="urn:microsoft.com/office/officeart/2005/8/layout/vList2"/>
    <dgm:cxn modelId="{CDCA31AF-9890-6542-BEF8-836B9C564288}" type="presOf" srcId="{F3D1BA06-F4BD-4EDB-A102-0174744DF392}" destId="{EB57974C-448C-2445-BDAC-FC3EE50A9EF5}" srcOrd="0" destOrd="0" presId="urn:microsoft.com/office/officeart/2005/8/layout/vList2"/>
    <dgm:cxn modelId="{5039B1B8-AAE5-4185-AAD1-CEC70064DBAA}" srcId="{F3D1BA06-F4BD-4EDB-A102-0174744DF392}" destId="{BBB0B236-AA21-4F58-941F-C839ECEA4B9F}" srcOrd="0" destOrd="0" parTransId="{C2DBC7B0-837D-44D0-8FB2-DAAB2F1353BF}" sibTransId="{33EC64B4-E9E7-4D9D-B573-1791F5CE9902}"/>
    <dgm:cxn modelId="{DE64C16E-C4C1-A045-8977-9FCB19C61702}" type="presParOf" srcId="{EB57974C-448C-2445-BDAC-FC3EE50A9EF5}" destId="{F787A572-4538-7349-8945-CC66171B06E7}" srcOrd="0" destOrd="0" presId="urn:microsoft.com/office/officeart/2005/8/layout/vList2"/>
    <dgm:cxn modelId="{2FA64529-002F-374C-A204-4E538685BA9D}" type="presParOf" srcId="{EB57974C-448C-2445-BDAC-FC3EE50A9EF5}" destId="{8DBE2BD7-29AB-C84E-B469-CB9A25FF87A8}" srcOrd="1" destOrd="0" presId="urn:microsoft.com/office/officeart/2005/8/layout/vList2"/>
    <dgm:cxn modelId="{A1147C21-AA56-4A4B-A435-CF89C45A16D6}" type="presParOf" srcId="{EB57974C-448C-2445-BDAC-FC3EE50A9EF5}" destId="{9533D675-F7DE-7342-87B6-CE159DED2887}" srcOrd="2" destOrd="0" presId="urn:microsoft.com/office/officeart/2005/8/layout/vList2"/>
    <dgm:cxn modelId="{2DB525CB-9B00-DA4F-ABBA-CF7D6A4503BD}" type="presParOf" srcId="{EB57974C-448C-2445-BDAC-FC3EE50A9EF5}" destId="{3754F5D9-4CBF-5D44-AF8D-ED3B59CF7D6D}" srcOrd="3" destOrd="0" presId="urn:microsoft.com/office/officeart/2005/8/layout/vList2"/>
    <dgm:cxn modelId="{919A9D4E-EB17-C446-A0B4-5463D47C9E76}" type="presParOf" srcId="{EB57974C-448C-2445-BDAC-FC3EE50A9EF5}" destId="{F2FEE06A-E225-B34C-A311-52B485C7A5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26609-844D-4963-B52B-0389B328FC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313295-E81D-4981-AF2A-AC0BB037F29D}">
      <dgm:prSet/>
      <dgm:spPr/>
      <dgm:t>
        <a:bodyPr/>
        <a:lstStyle/>
        <a:p>
          <a:r>
            <a:rPr lang="en-US"/>
            <a:t>The Facility with the lowest readmission rate is the Salem VA Medical Center</a:t>
          </a:r>
        </a:p>
      </dgm:t>
    </dgm:pt>
    <dgm:pt modelId="{FE1543AB-2077-4364-A660-D5B2327446A4}" type="parTrans" cxnId="{BEE882C9-44AB-42CF-AE15-68528BC52A6F}">
      <dgm:prSet/>
      <dgm:spPr/>
      <dgm:t>
        <a:bodyPr/>
        <a:lstStyle/>
        <a:p>
          <a:endParaRPr lang="en-US"/>
        </a:p>
      </dgm:t>
    </dgm:pt>
    <dgm:pt modelId="{C128BA36-AF51-440E-A4AC-D6668CF4BC64}" type="sibTrans" cxnId="{BEE882C9-44AB-42CF-AE15-68528BC52A6F}">
      <dgm:prSet/>
      <dgm:spPr/>
      <dgm:t>
        <a:bodyPr/>
        <a:lstStyle/>
        <a:p>
          <a:endParaRPr lang="en-US"/>
        </a:p>
      </dgm:t>
    </dgm:pt>
    <dgm:pt modelId="{37D905DE-B8A8-45FD-88AC-DABDB2F15027}">
      <dgm:prSet/>
      <dgm:spPr/>
      <dgm:t>
        <a:bodyPr/>
        <a:lstStyle/>
        <a:p>
          <a:r>
            <a:rPr lang="en-US"/>
            <a:t>The Facility with the highest readmission rate is the Richmond VA Medical Center</a:t>
          </a:r>
        </a:p>
      </dgm:t>
    </dgm:pt>
    <dgm:pt modelId="{9AF1DB34-4B4C-4ADD-90FF-261EEA259D8B}" type="parTrans" cxnId="{E54DB3CA-5C8C-42DA-BDF0-ACD0FF74F865}">
      <dgm:prSet/>
      <dgm:spPr/>
      <dgm:t>
        <a:bodyPr/>
        <a:lstStyle/>
        <a:p>
          <a:endParaRPr lang="en-US"/>
        </a:p>
      </dgm:t>
    </dgm:pt>
    <dgm:pt modelId="{19D9D6F1-9D68-4D2C-8576-7D65209AC48F}" type="sibTrans" cxnId="{E54DB3CA-5C8C-42DA-BDF0-ACD0FF74F865}">
      <dgm:prSet/>
      <dgm:spPr/>
      <dgm:t>
        <a:bodyPr/>
        <a:lstStyle/>
        <a:p>
          <a:endParaRPr lang="en-US"/>
        </a:p>
      </dgm:t>
    </dgm:pt>
    <dgm:pt modelId="{2E07EC28-173B-4BB3-85DE-57FCF81FF8C1}">
      <dgm:prSet/>
      <dgm:spPr/>
      <dgm:t>
        <a:bodyPr/>
        <a:lstStyle/>
        <a:p>
          <a:r>
            <a:rPr lang="en-US"/>
            <a:t>On Average, Veteran hospitals in the state of Georgia have a lower readmission rates than the state of Virginia, although the rate difference is minimal</a:t>
          </a:r>
        </a:p>
      </dgm:t>
    </dgm:pt>
    <dgm:pt modelId="{C57B5237-C8A1-49E8-90D8-7F04C43CB5AA}" type="parTrans" cxnId="{681D6358-C8A4-45E1-A8A4-996DDD527003}">
      <dgm:prSet/>
      <dgm:spPr/>
      <dgm:t>
        <a:bodyPr/>
        <a:lstStyle/>
        <a:p>
          <a:endParaRPr lang="en-US"/>
        </a:p>
      </dgm:t>
    </dgm:pt>
    <dgm:pt modelId="{555DCF68-FF6D-447D-A60C-177FA7F34505}" type="sibTrans" cxnId="{681D6358-C8A4-45E1-A8A4-996DDD527003}">
      <dgm:prSet/>
      <dgm:spPr/>
      <dgm:t>
        <a:bodyPr/>
        <a:lstStyle/>
        <a:p>
          <a:endParaRPr lang="en-US"/>
        </a:p>
      </dgm:t>
    </dgm:pt>
    <dgm:pt modelId="{B3CE27E5-4A16-0F40-9B1B-89CAC58B87CC}" type="pres">
      <dgm:prSet presAssocID="{11C26609-844D-4963-B52B-0389B328FC9F}" presName="linear" presStyleCnt="0">
        <dgm:presLayoutVars>
          <dgm:animLvl val="lvl"/>
          <dgm:resizeHandles val="exact"/>
        </dgm:presLayoutVars>
      </dgm:prSet>
      <dgm:spPr/>
    </dgm:pt>
    <dgm:pt modelId="{2D1C3EF6-D886-C047-A2B5-3AB57B2A6837}" type="pres">
      <dgm:prSet presAssocID="{17313295-E81D-4981-AF2A-AC0BB037F2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1745BD-B259-5940-92D8-CBC94A975EB7}" type="pres">
      <dgm:prSet presAssocID="{C128BA36-AF51-440E-A4AC-D6668CF4BC64}" presName="spacer" presStyleCnt="0"/>
      <dgm:spPr/>
    </dgm:pt>
    <dgm:pt modelId="{E4C22479-64C7-294D-A2AC-275FC9C5F0B7}" type="pres">
      <dgm:prSet presAssocID="{37D905DE-B8A8-45FD-88AC-DABDB2F150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A5AFCA-5331-3148-8CB5-2450C013C1DB}" type="pres">
      <dgm:prSet presAssocID="{19D9D6F1-9D68-4D2C-8576-7D65209AC48F}" presName="spacer" presStyleCnt="0"/>
      <dgm:spPr/>
    </dgm:pt>
    <dgm:pt modelId="{C7F37341-C533-6B44-8620-976D4DD118A5}" type="pres">
      <dgm:prSet presAssocID="{2E07EC28-173B-4BB3-85DE-57FCF81FF8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130415-FDEE-2C46-AE2E-8E0E6B83F11B}" type="presOf" srcId="{2E07EC28-173B-4BB3-85DE-57FCF81FF8C1}" destId="{C7F37341-C533-6B44-8620-976D4DD118A5}" srcOrd="0" destOrd="0" presId="urn:microsoft.com/office/officeart/2005/8/layout/vList2"/>
    <dgm:cxn modelId="{96F3DD37-C927-3C4D-9A2D-7DAF211E74CA}" type="presOf" srcId="{11C26609-844D-4963-B52B-0389B328FC9F}" destId="{B3CE27E5-4A16-0F40-9B1B-89CAC58B87CC}" srcOrd="0" destOrd="0" presId="urn:microsoft.com/office/officeart/2005/8/layout/vList2"/>
    <dgm:cxn modelId="{859F2542-6C82-BE48-ADDE-8E77A7432770}" type="presOf" srcId="{37D905DE-B8A8-45FD-88AC-DABDB2F15027}" destId="{E4C22479-64C7-294D-A2AC-275FC9C5F0B7}" srcOrd="0" destOrd="0" presId="urn:microsoft.com/office/officeart/2005/8/layout/vList2"/>
    <dgm:cxn modelId="{681D6358-C8A4-45E1-A8A4-996DDD527003}" srcId="{11C26609-844D-4963-B52B-0389B328FC9F}" destId="{2E07EC28-173B-4BB3-85DE-57FCF81FF8C1}" srcOrd="2" destOrd="0" parTransId="{C57B5237-C8A1-49E8-90D8-7F04C43CB5AA}" sibTransId="{555DCF68-FF6D-447D-A60C-177FA7F34505}"/>
    <dgm:cxn modelId="{9BFC35BD-3EDE-7545-A6AA-AB74E6A53A63}" type="presOf" srcId="{17313295-E81D-4981-AF2A-AC0BB037F29D}" destId="{2D1C3EF6-D886-C047-A2B5-3AB57B2A6837}" srcOrd="0" destOrd="0" presId="urn:microsoft.com/office/officeart/2005/8/layout/vList2"/>
    <dgm:cxn modelId="{BEE882C9-44AB-42CF-AE15-68528BC52A6F}" srcId="{11C26609-844D-4963-B52B-0389B328FC9F}" destId="{17313295-E81D-4981-AF2A-AC0BB037F29D}" srcOrd="0" destOrd="0" parTransId="{FE1543AB-2077-4364-A660-D5B2327446A4}" sibTransId="{C128BA36-AF51-440E-A4AC-D6668CF4BC64}"/>
    <dgm:cxn modelId="{E54DB3CA-5C8C-42DA-BDF0-ACD0FF74F865}" srcId="{11C26609-844D-4963-B52B-0389B328FC9F}" destId="{37D905DE-B8A8-45FD-88AC-DABDB2F15027}" srcOrd="1" destOrd="0" parTransId="{9AF1DB34-4B4C-4ADD-90FF-261EEA259D8B}" sibTransId="{19D9D6F1-9D68-4D2C-8576-7D65209AC48F}"/>
    <dgm:cxn modelId="{79F4DFA6-7975-8F4C-B01A-4FE90E38EF43}" type="presParOf" srcId="{B3CE27E5-4A16-0F40-9B1B-89CAC58B87CC}" destId="{2D1C3EF6-D886-C047-A2B5-3AB57B2A6837}" srcOrd="0" destOrd="0" presId="urn:microsoft.com/office/officeart/2005/8/layout/vList2"/>
    <dgm:cxn modelId="{E59830B5-A29E-F145-B750-73C21EC74041}" type="presParOf" srcId="{B3CE27E5-4A16-0F40-9B1B-89CAC58B87CC}" destId="{E61745BD-B259-5940-92D8-CBC94A975EB7}" srcOrd="1" destOrd="0" presId="urn:microsoft.com/office/officeart/2005/8/layout/vList2"/>
    <dgm:cxn modelId="{05C4D378-10FB-0A4C-B66C-51D100B4E3B6}" type="presParOf" srcId="{B3CE27E5-4A16-0F40-9B1B-89CAC58B87CC}" destId="{E4C22479-64C7-294D-A2AC-275FC9C5F0B7}" srcOrd="2" destOrd="0" presId="urn:microsoft.com/office/officeart/2005/8/layout/vList2"/>
    <dgm:cxn modelId="{9459A905-5F38-EB4D-8678-C9ADBD52B85C}" type="presParOf" srcId="{B3CE27E5-4A16-0F40-9B1B-89CAC58B87CC}" destId="{96A5AFCA-5331-3148-8CB5-2450C013C1DB}" srcOrd="3" destOrd="0" presId="urn:microsoft.com/office/officeart/2005/8/layout/vList2"/>
    <dgm:cxn modelId="{99A53CC6-F8FB-D14F-9C63-4E1BFE686515}" type="presParOf" srcId="{B3CE27E5-4A16-0F40-9B1B-89CAC58B87CC}" destId="{C7F37341-C533-6B44-8620-976D4DD118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82BB6-52BB-E24C-B5AF-6C500F960D8B}">
      <dsp:nvSpPr>
        <dsp:cNvPr id="0" name=""/>
        <dsp:cNvSpPr/>
      </dsp:nvSpPr>
      <dsp:spPr>
        <a:xfrm>
          <a:off x="0" y="219633"/>
          <a:ext cx="4828172" cy="25703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determine the death rates of  Veterans Hospitals in the States of Georgia and Virginia and compare the highest and lowest rates between facilities and states</a:t>
          </a:r>
        </a:p>
      </dsp:txBody>
      <dsp:txXfrm>
        <a:off x="125474" y="345107"/>
        <a:ext cx="4577224" cy="2319395"/>
      </dsp:txXfrm>
    </dsp:sp>
    <dsp:sp modelId="{89B6C3C7-78BC-E348-BDAE-21A3B9E3C578}">
      <dsp:nvSpPr>
        <dsp:cNvPr id="0" name=""/>
        <dsp:cNvSpPr/>
      </dsp:nvSpPr>
      <dsp:spPr>
        <a:xfrm>
          <a:off x="0" y="2861977"/>
          <a:ext cx="4828172" cy="257034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determine the average readmission rates of  Veterans Hospitals in the States of Georgia and Virginia and compare the highest and lowest rates between facilities and states.</a:t>
          </a:r>
        </a:p>
      </dsp:txBody>
      <dsp:txXfrm>
        <a:off x="125474" y="2987451"/>
        <a:ext cx="4577224" cy="2319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7A572-4538-7349-8945-CC66171B06E7}">
      <dsp:nvSpPr>
        <dsp:cNvPr id="0" name=""/>
        <dsp:cNvSpPr/>
      </dsp:nvSpPr>
      <dsp:spPr>
        <a:xfrm>
          <a:off x="0" y="606487"/>
          <a:ext cx="4828172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Facility with the lowest death rate is the Decatur(Atlanta) VA Medical Center</a:t>
          </a:r>
        </a:p>
      </dsp:txBody>
      <dsp:txXfrm>
        <a:off x="69794" y="676281"/>
        <a:ext cx="4688584" cy="1290152"/>
      </dsp:txXfrm>
    </dsp:sp>
    <dsp:sp modelId="{9533D675-F7DE-7342-87B6-CE159DED2887}">
      <dsp:nvSpPr>
        <dsp:cNvPr id="0" name=""/>
        <dsp:cNvSpPr/>
      </dsp:nvSpPr>
      <dsp:spPr>
        <a:xfrm>
          <a:off x="0" y="2111107"/>
          <a:ext cx="4828172" cy="14297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Facility with the highest death rate is the Richmond VA Medical Center</a:t>
          </a:r>
        </a:p>
      </dsp:txBody>
      <dsp:txXfrm>
        <a:off x="69794" y="2180901"/>
        <a:ext cx="4688584" cy="1290152"/>
      </dsp:txXfrm>
    </dsp:sp>
    <dsp:sp modelId="{F2FEE06A-E225-B34C-A311-52B485C7A5F9}">
      <dsp:nvSpPr>
        <dsp:cNvPr id="0" name=""/>
        <dsp:cNvSpPr/>
      </dsp:nvSpPr>
      <dsp:spPr>
        <a:xfrm>
          <a:off x="0" y="3615727"/>
          <a:ext cx="4828172" cy="14297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On average, Veteran hospitals in the state of GA have the lowest death rates</a:t>
          </a:r>
        </a:p>
      </dsp:txBody>
      <dsp:txXfrm>
        <a:off x="69794" y="3685521"/>
        <a:ext cx="4688584" cy="1290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C3EF6-D886-C047-A2B5-3AB57B2A6837}">
      <dsp:nvSpPr>
        <dsp:cNvPr id="0" name=""/>
        <dsp:cNvSpPr/>
      </dsp:nvSpPr>
      <dsp:spPr>
        <a:xfrm>
          <a:off x="0" y="24406"/>
          <a:ext cx="4828172" cy="18273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Facility with the lowest readmission rate is the Salem VA Medical Center</a:t>
          </a:r>
        </a:p>
      </dsp:txBody>
      <dsp:txXfrm>
        <a:off x="89206" y="113612"/>
        <a:ext cx="4649760" cy="1648981"/>
      </dsp:txXfrm>
    </dsp:sp>
    <dsp:sp modelId="{E4C22479-64C7-294D-A2AC-275FC9C5F0B7}">
      <dsp:nvSpPr>
        <dsp:cNvPr id="0" name=""/>
        <dsp:cNvSpPr/>
      </dsp:nvSpPr>
      <dsp:spPr>
        <a:xfrm>
          <a:off x="0" y="1912280"/>
          <a:ext cx="4828172" cy="182739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Facility with the highest readmission rate is the Richmond VA Medical Center</a:t>
          </a:r>
        </a:p>
      </dsp:txBody>
      <dsp:txXfrm>
        <a:off x="89206" y="2001486"/>
        <a:ext cx="4649760" cy="1648981"/>
      </dsp:txXfrm>
    </dsp:sp>
    <dsp:sp modelId="{C7F37341-C533-6B44-8620-976D4DD118A5}">
      <dsp:nvSpPr>
        <dsp:cNvPr id="0" name=""/>
        <dsp:cNvSpPr/>
      </dsp:nvSpPr>
      <dsp:spPr>
        <a:xfrm>
          <a:off x="0" y="3800154"/>
          <a:ext cx="4828172" cy="182739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Average, Veteran hospitals in the state of Georgia have a lower readmission rates than the state of Virginia, although the rate difference is minimal</a:t>
          </a:r>
        </a:p>
      </dsp:txBody>
      <dsp:txXfrm>
        <a:off x="89206" y="3889360"/>
        <a:ext cx="4649760" cy="1648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43AD-B7F0-C747-829E-0266A675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E6CA-EC2A-B54D-9CBB-CEA380BD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2886-E039-ED47-8DD6-37103EB5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F6A8-F430-1142-94EA-650FC35B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A8C9-3372-2C4C-975D-73207B0F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47-CBE8-434C-B630-BF98BD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D1A5-611B-2D49-B0B0-32DC1A56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6372-F365-0449-9A20-C8DCEA6E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CB03-0E32-9843-B4CC-3EF701F9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E2D7-CA31-174D-A3B0-0447940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02442-3C0A-6B4B-91B1-B291B903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3249-E1BF-8D4F-B0A2-1E9BEFDF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B32FE-F099-9E42-862E-9C95F101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5391-3AE3-0C42-B137-2FF28FB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7CF1-639E-B045-87E1-62FF029A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F51-37E3-3642-9CEF-C1B9D05D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AE20-E120-9D40-B569-4C9E6DE6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519D-42DB-F740-9B99-DE62D8DD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3F91-2090-2A43-87F2-F162096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086D-5852-9549-9017-9A4F5376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47D0-05A8-2847-B113-FB05428A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03DE-8B7A-164A-85CD-989F972E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72F1-D1DC-2F4C-8AE9-1E8AB126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4EE6-0254-594B-90B3-17E034A6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3261-98C1-2747-93C6-703337CF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A99-B044-9A4C-ACAD-F698D950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ACEE-66B9-2941-AC6F-DBA911190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F6B0-D08F-A040-9CA4-C2CE3676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9A927-B6BF-E04D-8BC6-F02B5C91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A10E-2EDD-8142-B386-A9FCC527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3AD1-1834-BC4D-B383-A067FDFE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5F6F-3C24-1449-8A79-7B7FF4D8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5A97-418A-0944-8DCC-F95B52B6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E299-7DFB-CD4C-BA9A-F8C6918B2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BB769-1459-F343-9CA7-07830590C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75DD0-5052-6646-BD35-0DC86CF2A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BB874-60AD-1644-BDCB-FE0A8704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5D37A-8A4A-8949-AF95-60B87842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20E38-48AE-5747-B361-1DBB9774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BD3-AABD-3448-882C-F4EE942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D8A11-D8A5-E24B-A13D-2B9F7F04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40EAD-2371-7E40-B561-7D2B4FE6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7FC67-C122-E742-AADA-F3C28C6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7B1C9-448B-084D-B9FC-DB27A8F0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A61C-8F34-1B42-8F51-C653CD0F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2DAB-33B1-D54D-A296-48956561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3083-C8D3-C147-B186-73057115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95DA-7B69-834A-BADB-B459E097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8C148-828A-5944-96BF-13972F9F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9DDAB-C075-FB44-B39D-981E27FB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1437-3F31-274D-A900-482D348D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3D698-255C-9C40-89CA-B19303FE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3500-749F-1C48-8A4F-8AADDB1A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6ECA-29D3-BE41-B614-17BE7C25B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E2A6D-A2A8-B24E-8620-AC827981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E61C-28FF-C14F-BBB4-790A261C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111F-DE3A-F44C-8F9C-FE6E3681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83FC-8000-D24D-A9D6-DA0E3284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2CB54-7376-014B-940F-359353C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012C0-500D-0849-9DD0-8349F87F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47F4-1692-4B4B-BAC9-614EF120E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FDE7-448E-884B-A6D0-B188CB733BD0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7163-AC50-FE4A-B3BB-38BDC59E3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0B68-D9FA-A641-8EC5-6ECCBA3C0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8D14-55D8-0E44-AA54-E2C426DD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4956CB-D7F3-8A41-B09A-201B660C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7E2C65-1B9F-4F40-87BD-E611EDFD3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9954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25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F1659F34-F485-C042-9CF6-73ED3910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3" y="1014413"/>
            <a:ext cx="5915025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C4F3CB3F-0F8F-EB45-AD93-25185D74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57" y="1373187"/>
            <a:ext cx="5957886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2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D98A07-088E-CC4F-8457-311E3504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DEATH RATE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FB0E53-C60C-4CAA-AE05-38D8FB1C0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18210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90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84523B-9204-794C-99FE-9AE3320E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1200149"/>
            <a:ext cx="7000875" cy="49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3C16A-1669-C246-893F-D822C11F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24" y="1357313"/>
            <a:ext cx="6030914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DFB27F-14DB-344C-A7B1-4247186D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Readmission Rate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13F594-0631-4016-A1AF-A719DBE60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82752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0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159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Objectives:</vt:lpstr>
      <vt:lpstr>PowerPoint Presentation</vt:lpstr>
      <vt:lpstr>PowerPoint Presentation</vt:lpstr>
      <vt:lpstr>DEATH RATE OBSERVATIONS</vt:lpstr>
      <vt:lpstr>PowerPoint Presentation</vt:lpstr>
      <vt:lpstr>PowerPoint Presentation</vt:lpstr>
      <vt:lpstr>Readmission Rate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Abrams</dc:creator>
  <cp:lastModifiedBy>Jessica Abrams</cp:lastModifiedBy>
  <cp:revision>4</cp:revision>
  <dcterms:created xsi:type="dcterms:W3CDTF">2021-08-03T18:02:17Z</dcterms:created>
  <dcterms:modified xsi:type="dcterms:W3CDTF">2021-08-03T19:31:06Z</dcterms:modified>
</cp:coreProperties>
</file>