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801" r:id="rId2"/>
  </p:sldMasterIdLst>
  <p:notesMasterIdLst>
    <p:notesMasterId r:id="rId28"/>
  </p:notesMasterIdLst>
  <p:sldIdLst>
    <p:sldId id="281" r:id="rId3"/>
    <p:sldId id="286" r:id="rId4"/>
    <p:sldId id="289" r:id="rId5"/>
    <p:sldId id="287" r:id="rId6"/>
    <p:sldId id="288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298" r:id="rId17"/>
    <p:sldId id="300" r:id="rId18"/>
    <p:sldId id="301" r:id="rId19"/>
    <p:sldId id="302" r:id="rId20"/>
    <p:sldId id="303" r:id="rId21"/>
    <p:sldId id="306" r:id="rId22"/>
    <p:sldId id="307" r:id="rId23"/>
    <p:sldId id="308" r:id="rId24"/>
    <p:sldId id="309" r:id="rId25"/>
    <p:sldId id="304" r:id="rId26"/>
    <p:sldId id="30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E1FF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1" autoAdjust="0"/>
    <p:restoredTop sz="94660"/>
  </p:normalViewPr>
  <p:slideViewPr>
    <p:cSldViewPr>
      <p:cViewPr varScale="1">
        <p:scale>
          <a:sx n="92" d="100"/>
          <a:sy n="92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CB011-84FB-4E64-A73B-7EF7794B0312}" type="datetimeFigureOut">
              <a:rPr lang="en-US" smtClean="0"/>
              <a:t>23-Aug-14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BCE12-0179-4B84-82A0-35017D2DD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4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500063" y="708660"/>
            <a:ext cx="83327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1"/>
          </p:nvPr>
        </p:nvSpPr>
        <p:spPr>
          <a:xfrm>
            <a:off x="504825" y="1600518"/>
            <a:ext cx="8353425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927234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Title Slide - Whit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AG 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88"/>
            <a:ext cx="16954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00064" y="2877578"/>
            <a:ext cx="3359418" cy="9648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800" baseline="0">
                <a:solidFill>
                  <a:srgbClr val="0382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500064" y="3904806"/>
            <a:ext cx="3614736" cy="4886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333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0063" y="4823039"/>
            <a:ext cx="3870056" cy="5111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i="0" baseline="0">
                <a:solidFill>
                  <a:srgbClr val="233356"/>
                </a:solidFill>
              </a:defRPr>
            </a:lvl1pPr>
            <a:lvl2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22"/>
          <p:cNvSpPr txBox="1">
            <a:spLocks noChangeArrowheads="1"/>
          </p:cNvSpPr>
          <p:nvPr userDrawn="1"/>
        </p:nvSpPr>
        <p:spPr bwMode="auto">
          <a:xfrm>
            <a:off x="505778" y="6650038"/>
            <a:ext cx="270351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7F7F7F"/>
                </a:solidFill>
                <a:cs typeface="Arial" pitchFamily="34" charset="0"/>
              </a:rPr>
              <a:t>©2013 Software AG.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8366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Title Slide - Whit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0"/>
            <a:ext cx="8902700" cy="645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AG 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88"/>
            <a:ext cx="16954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0064" y="1601788"/>
            <a:ext cx="3359418" cy="9648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800" baseline="0">
                <a:solidFill>
                  <a:srgbClr val="0382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00064" y="2629016"/>
            <a:ext cx="2633101" cy="7327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333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0063" y="5241579"/>
            <a:ext cx="3870056" cy="5111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i="0" baseline="0">
                <a:solidFill>
                  <a:srgbClr val="233356"/>
                </a:solidFill>
              </a:defRPr>
            </a:lvl1pPr>
            <a:lvl2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22"/>
          <p:cNvSpPr txBox="1">
            <a:spLocks noChangeArrowheads="1"/>
          </p:cNvSpPr>
          <p:nvPr userDrawn="1"/>
        </p:nvSpPr>
        <p:spPr bwMode="auto">
          <a:xfrm>
            <a:off x="505778" y="6650038"/>
            <a:ext cx="270351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7F7F7F"/>
                </a:solidFill>
                <a:cs typeface="Arial" pitchFamily="34" charset="0"/>
              </a:rPr>
              <a:t>©2013 Software AG.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9878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Divider Slide - Blac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350"/>
            <a:ext cx="9144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2601912"/>
            <a:ext cx="5403196" cy="113636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342900" y="6650038"/>
            <a:ext cx="3120390" cy="108000"/>
          </a:xfrm>
          <a:prstGeom prst="rect">
            <a:avLst/>
          </a:prstGeom>
          <a:solidFill>
            <a:srgbClr val="0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8" name="TextBox 22"/>
          <p:cNvSpPr txBox="1">
            <a:spLocks noChangeArrowheads="1"/>
          </p:cNvSpPr>
          <p:nvPr userDrawn="1"/>
        </p:nvSpPr>
        <p:spPr bwMode="auto">
          <a:xfrm>
            <a:off x="505778" y="6650038"/>
            <a:ext cx="27035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7F7F7F"/>
                </a:solidFill>
                <a:cs typeface="Arial" pitchFamily="34" charset="0"/>
              </a:rPr>
              <a:t>©2013 Software AG. All rights reserved. For internal use only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700" dirty="0" smtClean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828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Divider Slide - Blac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2601913"/>
            <a:ext cx="8333040" cy="64919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Rectangle 5"/>
          <p:cNvSpPr/>
          <p:nvPr userDrawn="1"/>
        </p:nvSpPr>
        <p:spPr>
          <a:xfrm>
            <a:off x="342900" y="6650038"/>
            <a:ext cx="3120390" cy="108000"/>
          </a:xfrm>
          <a:prstGeom prst="rect">
            <a:avLst/>
          </a:prstGeom>
          <a:solidFill>
            <a:srgbClr val="0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7" name="TextBox 22"/>
          <p:cNvSpPr txBox="1">
            <a:spLocks noChangeArrowheads="1"/>
          </p:cNvSpPr>
          <p:nvPr userDrawn="1"/>
        </p:nvSpPr>
        <p:spPr bwMode="auto">
          <a:xfrm>
            <a:off x="505778" y="6650038"/>
            <a:ext cx="27035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7F7F7F"/>
                </a:solidFill>
                <a:cs typeface="Arial" pitchFamily="34" charset="0"/>
              </a:rPr>
              <a:t>©2013 Software AG. All rights reserved. For internal use only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700" dirty="0" smtClean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554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Divider Slide - WebMethods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8" t="3693" r="20798" b="6912"/>
          <a:stretch>
            <a:fillRect/>
          </a:stretch>
        </p:blipFill>
        <p:spPr bwMode="auto">
          <a:xfrm>
            <a:off x="498475" y="442913"/>
            <a:ext cx="8645525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 descr="SAG 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88"/>
            <a:ext cx="16954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601913"/>
            <a:ext cx="4090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5812790"/>
            <a:ext cx="14906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22"/>
          <p:cNvSpPr txBox="1">
            <a:spLocks noChangeArrowheads="1"/>
          </p:cNvSpPr>
          <p:nvPr userDrawn="1"/>
        </p:nvSpPr>
        <p:spPr bwMode="auto">
          <a:xfrm>
            <a:off x="505778" y="6650038"/>
            <a:ext cx="27035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7F7F7F"/>
                </a:solidFill>
                <a:cs typeface="Arial" pitchFamily="34" charset="0"/>
              </a:rPr>
              <a:t>©2013 Software AG. All rights reserved. For internal use only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700" dirty="0" smtClean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14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6594475"/>
            <a:ext cx="706913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6" descr="tagline.png"/>
          <p:cNvPicPr>
            <a:picLocks noChangeAspect="1"/>
          </p:cNvPicPr>
          <p:nvPr userDrawn="1"/>
        </p:nvPicPr>
        <p:blipFill rotWithShape="1"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9" t="-1703" r="12946" b="6396"/>
          <a:stretch/>
        </p:blipFill>
        <p:spPr>
          <a:xfrm>
            <a:off x="7834397" y="6578651"/>
            <a:ext cx="1131061" cy="311719"/>
          </a:xfrm>
          <a:prstGeom prst="rect">
            <a:avLst/>
          </a:prstGeom>
          <a:effectLst>
            <a:outerShdw blurRad="101600" sx="105000" sy="105000" algn="ctr" rotWithShape="0">
              <a:prstClr val="black">
                <a:alpha val="8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1069802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Divider Slide - Terracott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628775" y="167958"/>
            <a:ext cx="7515225" cy="6621462"/>
            <a:chOff x="1628775" y="236538"/>
            <a:chExt cx="7515225" cy="6621462"/>
          </a:xfrm>
        </p:grpSpPr>
        <p:pic>
          <p:nvPicPr>
            <p:cNvPr id="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70" r="24747" b="6476"/>
            <a:stretch>
              <a:fillRect/>
            </a:stretch>
          </p:blipFill>
          <p:spPr bwMode="auto">
            <a:xfrm>
              <a:off x="1628775" y="236538"/>
              <a:ext cx="7515225" cy="662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 userDrawn="1"/>
          </p:nvSpPr>
          <p:spPr>
            <a:xfrm>
              <a:off x="1628775" y="4503420"/>
              <a:ext cx="352425" cy="146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</p:grpSp>
      <p:pic>
        <p:nvPicPr>
          <p:cNvPr id="3" name="Picture 10" descr="SAG 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88"/>
            <a:ext cx="16954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601913"/>
            <a:ext cx="40909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6594475"/>
            <a:ext cx="706913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5812790"/>
            <a:ext cx="14906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2"/>
          <p:cNvSpPr txBox="1">
            <a:spLocks noChangeArrowheads="1"/>
          </p:cNvSpPr>
          <p:nvPr userDrawn="1"/>
        </p:nvSpPr>
        <p:spPr bwMode="auto">
          <a:xfrm>
            <a:off x="505778" y="6650038"/>
            <a:ext cx="27035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7F7F7F"/>
                </a:solidFill>
                <a:cs typeface="Arial" pitchFamily="34" charset="0"/>
              </a:rPr>
              <a:t>©2013 Software AG. All rights reserved. For internal use only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700" dirty="0" smtClean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15" name="Picture 36" descr="tagline.png"/>
          <p:cNvPicPr>
            <a:picLocks noChangeAspect="1"/>
          </p:cNvPicPr>
          <p:nvPr userDrawn="1"/>
        </p:nvPicPr>
        <p:blipFill rotWithShape="1"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9" t="-1703" r="12946" b="6396"/>
          <a:stretch/>
        </p:blipFill>
        <p:spPr>
          <a:xfrm>
            <a:off x="7834397" y="6578651"/>
            <a:ext cx="1131061" cy="311719"/>
          </a:xfrm>
          <a:prstGeom prst="rect">
            <a:avLst/>
          </a:prstGeom>
          <a:effectLst>
            <a:outerShdw blurRad="101600" sx="105000" sy="105000" algn="ctr" rotWithShape="0">
              <a:prstClr val="black">
                <a:alpha val="8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03927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Divider Slide - Adabas Natural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00648"/>
            <a:ext cx="9144000" cy="6494462"/>
            <a:chOff x="0" y="363538"/>
            <a:chExt cx="9144000" cy="6494462"/>
          </a:xfrm>
        </p:grpSpPr>
        <p:pic>
          <p:nvPicPr>
            <p:cNvPr id="2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199" t="574" r="19618" b="7185"/>
            <a:stretch>
              <a:fillRect/>
            </a:stretch>
          </p:blipFill>
          <p:spPr bwMode="auto">
            <a:xfrm>
              <a:off x="0" y="363538"/>
              <a:ext cx="9144000" cy="6494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 userDrawn="1"/>
          </p:nvSpPr>
          <p:spPr>
            <a:xfrm>
              <a:off x="0" y="3749040"/>
              <a:ext cx="285750" cy="2923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</p:grpSp>
      <p:pic>
        <p:nvPicPr>
          <p:cNvPr id="3" name="Picture 9" descr="SAG 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88"/>
            <a:ext cx="16954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8968"/>
          <a:stretch>
            <a:fillRect/>
          </a:stretch>
        </p:blipFill>
        <p:spPr bwMode="auto">
          <a:xfrm>
            <a:off x="498475" y="2601913"/>
            <a:ext cx="40909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6594475"/>
            <a:ext cx="706913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5812790"/>
            <a:ext cx="14906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2"/>
          <p:cNvSpPr txBox="1">
            <a:spLocks noChangeArrowheads="1"/>
          </p:cNvSpPr>
          <p:nvPr userDrawn="1"/>
        </p:nvSpPr>
        <p:spPr bwMode="auto">
          <a:xfrm>
            <a:off x="505778" y="6650038"/>
            <a:ext cx="27035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7F7F7F"/>
                </a:solidFill>
                <a:cs typeface="Arial" pitchFamily="34" charset="0"/>
              </a:rPr>
              <a:t>©2013 Software AG. All rights reserved. For internal use only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700" dirty="0" smtClean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15" name="Picture 36" descr="tagline.png"/>
          <p:cNvPicPr>
            <a:picLocks noChangeAspect="1"/>
          </p:cNvPicPr>
          <p:nvPr userDrawn="1"/>
        </p:nvPicPr>
        <p:blipFill rotWithShape="1"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9" t="-1703" r="12946" b="6396"/>
          <a:stretch/>
        </p:blipFill>
        <p:spPr>
          <a:xfrm>
            <a:off x="7834397" y="6578651"/>
            <a:ext cx="1131061" cy="311719"/>
          </a:xfrm>
          <a:prstGeom prst="rect">
            <a:avLst/>
          </a:prstGeom>
          <a:effectLst>
            <a:outerShdw blurRad="101600" sx="105000" sy="105000" algn="ctr" rotWithShape="0">
              <a:prstClr val="black">
                <a:alpha val="8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0613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Divider Slide - Aris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" t="3008" r="19624" b="7719"/>
          <a:stretch>
            <a:fillRect/>
          </a:stretch>
        </p:blipFill>
        <p:spPr bwMode="auto">
          <a:xfrm>
            <a:off x="0" y="324485"/>
            <a:ext cx="9144000" cy="638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 descr="SAG 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88"/>
            <a:ext cx="16954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533"/>
          <a:stretch>
            <a:fillRect/>
          </a:stretch>
        </p:blipFill>
        <p:spPr bwMode="auto">
          <a:xfrm>
            <a:off x="498475" y="2601913"/>
            <a:ext cx="4090988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6594475"/>
            <a:ext cx="706913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5812790"/>
            <a:ext cx="14906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2"/>
          <p:cNvSpPr txBox="1">
            <a:spLocks noChangeArrowheads="1"/>
          </p:cNvSpPr>
          <p:nvPr userDrawn="1"/>
        </p:nvSpPr>
        <p:spPr bwMode="auto">
          <a:xfrm>
            <a:off x="505778" y="6650038"/>
            <a:ext cx="27035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7F7F7F"/>
                </a:solidFill>
                <a:cs typeface="Arial" pitchFamily="34" charset="0"/>
              </a:rPr>
              <a:t>©2013 Software AG. All rights reserved. For internal use only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700" dirty="0" smtClean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13" name="Picture 36" descr="tagline.png"/>
          <p:cNvPicPr>
            <a:picLocks noChangeAspect="1"/>
          </p:cNvPicPr>
          <p:nvPr userDrawn="1"/>
        </p:nvPicPr>
        <p:blipFill rotWithShape="1"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9" t="-1703" r="12946" b="6396"/>
          <a:stretch/>
        </p:blipFill>
        <p:spPr>
          <a:xfrm>
            <a:off x="7834397" y="6578651"/>
            <a:ext cx="1131061" cy="311719"/>
          </a:xfrm>
          <a:prstGeom prst="rect">
            <a:avLst/>
          </a:prstGeom>
          <a:effectLst>
            <a:outerShdw blurRad="101600" sx="105000" sy="105000" algn="ctr" rotWithShape="0">
              <a:prstClr val="black">
                <a:alpha val="8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298313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FFFFFF"/>
                </a:solidFill>
              </a:rPr>
              <a:t>Adapters &amp; eStandards Status Report | Page </a:t>
            </a:r>
            <a:fld id="{B318B9D2-E332-4246-BACE-E90CA9AFA67E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960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839913"/>
            <a:ext cx="3956050" cy="4175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39913"/>
            <a:ext cx="3956050" cy="4175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FFFFFF"/>
                </a:solidFill>
              </a:rPr>
              <a:t>Adapters &amp; eStandards Status Report | Page </a:t>
            </a:r>
            <a:fld id="{2EDB8465-E8C9-45B6-94C2-AD7CAD859CBC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979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709612"/>
            <a:ext cx="8332787" cy="822007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03892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833438"/>
            <a:ext cx="8064500" cy="949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9750" y="1839913"/>
            <a:ext cx="8064500" cy="41751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FFFFFF"/>
                </a:solidFill>
              </a:rPr>
              <a:t>Adapters &amp; eStandards Status Report | Page </a:t>
            </a:r>
            <a:fld id="{B7121FE0-DF3E-4A1E-AA2D-D3DA1D56E3EE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4972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December 9, 2011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3C8747-406D-492B-A38B-6F7C3A2B6CCB}" type="slidenum">
              <a:rPr lang="en-US" smtClean="0">
                <a:solidFill>
                  <a:srgbClr val="FFFFFF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41476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725-E820-4B2A-A81C-15E6A453397F}" type="datetime1">
              <a:rPr lang="en-US" smtClean="0"/>
              <a:t>23-Aug-14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FFFFFF"/>
                </a:solidFill>
              </a:rPr>
              <a:t>Adapters &amp; eStandards Status Report | Page </a:t>
            </a:r>
            <a:fld id="{B318B9D2-E332-4246-BACE-E90CA9AFA67E}" type="slidenum">
              <a:rPr lang="de-DE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156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December 9, 2011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3C8747-406D-492B-A38B-6F7C3A2B6CCB}" type="slidenum">
              <a:rPr lang="en-US" smtClean="0">
                <a:solidFill>
                  <a:srgbClr val="FFFFFF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91295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CF7D-CB0D-4FDB-902B-9E5CD56B2F3F}" type="datetime1">
              <a:rPr lang="en-US" smtClean="0"/>
              <a:t>23-Aug-14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FFFFFF"/>
                </a:solidFill>
              </a:rPr>
              <a:t>Adapters &amp; eStandards Status Report | Page </a:t>
            </a:r>
            <a:fld id="{2EDB8465-E8C9-45B6-94C2-AD7CAD859CBC}" type="slidenum">
              <a:rPr lang="de-DE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19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December 9, 2011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3C8747-406D-492B-A38B-6F7C3A2B6CCB}" type="slidenum">
              <a:rPr lang="en-US" smtClean="0">
                <a:solidFill>
                  <a:srgbClr val="FFFFFF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06436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December 9, 2011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3C8747-406D-492B-A38B-6F7C3A2B6CCB}" type="slidenum">
              <a:rPr lang="en-US" smtClean="0">
                <a:solidFill>
                  <a:srgbClr val="FFFFFF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18917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December 9, 2011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3C8747-406D-492B-A38B-6F7C3A2B6CCB}" type="slidenum">
              <a:rPr lang="en-US" smtClean="0">
                <a:solidFill>
                  <a:srgbClr val="FFFFFF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48071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December 9, 2011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3C8747-406D-492B-A38B-6F7C3A2B6CCB}" type="slidenum">
              <a:rPr lang="en-US" smtClean="0">
                <a:solidFill>
                  <a:srgbClr val="FFFFFF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9799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December 9, 2011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3C8747-406D-492B-A38B-6F7C3A2B6CCB}" type="slidenum">
              <a:rPr lang="en-US" smtClean="0">
                <a:solidFill>
                  <a:srgbClr val="FFFFFF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35990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0064" y="2233612"/>
            <a:ext cx="3949700" cy="1397000"/>
          </a:xfrm>
          <a:prstGeom prst="rect">
            <a:avLst/>
          </a:prstGeom>
        </p:spPr>
        <p:txBody>
          <a:bodyPr/>
          <a:lstStyle>
            <a:lvl1pPr marL="92075" indent="0">
              <a:buNone/>
              <a:defRPr sz="1800" b="0"/>
            </a:lvl1pPr>
            <a:lvl2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 sz="1400" baseline="0"/>
            </a:lvl2pPr>
            <a:lvl3pPr>
              <a:defRPr sz="1600"/>
            </a:lvl3pPr>
            <a:lvl4pPr>
              <a:defRPr sz="1400"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0063" y="4354830"/>
            <a:ext cx="3932237" cy="1977390"/>
          </a:xfrm>
          <a:prstGeom prst="rect">
            <a:avLst/>
          </a:prstGeom>
        </p:spPr>
        <p:txBody>
          <a:bodyPr/>
          <a:lstStyle>
            <a:lvl1pPr marL="228600" indent="-136525">
              <a:buNone/>
              <a:defRPr sz="1800" b="0"/>
            </a:lvl1pPr>
            <a:lvl2pPr marL="228600" marR="0" indent="-13652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 sz="1600" baseline="0"/>
            </a:lvl2pPr>
            <a:lvl3pPr>
              <a:defRPr sz="1600"/>
            </a:lvl3pPr>
            <a:lvl4pPr>
              <a:defRPr sz="1400"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13289" y="4357688"/>
            <a:ext cx="3994150" cy="1976040"/>
          </a:xfrm>
          <a:prstGeom prst="rect">
            <a:avLst/>
          </a:prstGeom>
        </p:spPr>
        <p:txBody>
          <a:bodyPr/>
          <a:lstStyle>
            <a:lvl1pPr marL="228600" indent="-136525">
              <a:buNone/>
              <a:defRPr sz="1800" b="0"/>
            </a:lvl1pPr>
            <a:lvl2pPr marL="228600" marR="0" indent="-13652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 sz="1600" baseline="0"/>
            </a:lvl2pPr>
            <a:lvl3pPr>
              <a:defRPr sz="1600"/>
            </a:lvl3pPr>
            <a:lvl4pPr>
              <a:defRPr sz="1400"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7" hasCustomPrompt="1"/>
          </p:nvPr>
        </p:nvSpPr>
        <p:spPr>
          <a:xfrm>
            <a:off x="6673851" y="220028"/>
            <a:ext cx="1945958" cy="6143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Logo </a:t>
            </a:r>
            <a:r>
              <a:rPr lang="de-DE" dirty="0" err="1" smtClean="0"/>
              <a:t>customer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00064" y="708660"/>
            <a:ext cx="3949700" cy="8001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Case Study Slide</a:t>
            </a:r>
            <a:endParaRPr lang="en-US" dirty="0"/>
          </a:p>
        </p:txBody>
      </p:sp>
      <p:sp>
        <p:nvSpPr>
          <p:cNvPr id="21" name="Round Diagonal Corner Rectangle 20"/>
          <p:cNvSpPr>
            <a:spLocks/>
          </p:cNvSpPr>
          <p:nvPr userDrawn="1"/>
        </p:nvSpPr>
        <p:spPr bwMode="auto">
          <a:xfrm>
            <a:off x="508000" y="3879850"/>
            <a:ext cx="3924300" cy="381000"/>
          </a:xfrm>
          <a:prstGeom prst="round2Diag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33356"/>
                </a:solidFill>
                <a:ea typeface="MS PGothic" pitchFamily="34" charset="-128"/>
              </a:rPr>
              <a:t>Opportunity</a:t>
            </a: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auto">
          <a:xfrm>
            <a:off x="4711700" y="3879850"/>
            <a:ext cx="3924300" cy="381000"/>
          </a:xfrm>
          <a:custGeom>
            <a:avLst/>
            <a:gdLst>
              <a:gd name="T0" fmla="*/ 96 w 2472"/>
              <a:gd name="T1" fmla="*/ 0 h 240"/>
              <a:gd name="T2" fmla="*/ 96 w 2472"/>
              <a:gd name="T3" fmla="*/ 0 h 240"/>
              <a:gd name="T4" fmla="*/ 76 w 2472"/>
              <a:gd name="T5" fmla="*/ 2 h 240"/>
              <a:gd name="T6" fmla="*/ 58 w 2472"/>
              <a:gd name="T7" fmla="*/ 8 h 240"/>
              <a:gd name="T8" fmla="*/ 42 w 2472"/>
              <a:gd name="T9" fmla="*/ 16 h 240"/>
              <a:gd name="T10" fmla="*/ 28 w 2472"/>
              <a:gd name="T11" fmla="*/ 28 h 240"/>
              <a:gd name="T12" fmla="*/ 16 w 2472"/>
              <a:gd name="T13" fmla="*/ 42 h 240"/>
              <a:gd name="T14" fmla="*/ 8 w 2472"/>
              <a:gd name="T15" fmla="*/ 58 h 240"/>
              <a:gd name="T16" fmla="*/ 2 w 2472"/>
              <a:gd name="T17" fmla="*/ 76 h 240"/>
              <a:gd name="T18" fmla="*/ 0 w 2472"/>
              <a:gd name="T19" fmla="*/ 96 h 240"/>
              <a:gd name="T20" fmla="*/ 0 w 2472"/>
              <a:gd name="T21" fmla="*/ 240 h 240"/>
              <a:gd name="T22" fmla="*/ 2376 w 2472"/>
              <a:gd name="T23" fmla="*/ 240 h 240"/>
              <a:gd name="T24" fmla="*/ 2376 w 2472"/>
              <a:gd name="T25" fmla="*/ 240 h 240"/>
              <a:gd name="T26" fmla="*/ 2396 w 2472"/>
              <a:gd name="T27" fmla="*/ 238 h 240"/>
              <a:gd name="T28" fmla="*/ 2414 w 2472"/>
              <a:gd name="T29" fmla="*/ 232 h 240"/>
              <a:gd name="T30" fmla="*/ 2430 w 2472"/>
              <a:gd name="T31" fmla="*/ 224 h 240"/>
              <a:gd name="T32" fmla="*/ 2444 w 2472"/>
              <a:gd name="T33" fmla="*/ 212 h 240"/>
              <a:gd name="T34" fmla="*/ 2456 w 2472"/>
              <a:gd name="T35" fmla="*/ 198 h 240"/>
              <a:gd name="T36" fmla="*/ 2464 w 2472"/>
              <a:gd name="T37" fmla="*/ 182 h 240"/>
              <a:gd name="T38" fmla="*/ 2470 w 2472"/>
              <a:gd name="T39" fmla="*/ 164 h 240"/>
              <a:gd name="T40" fmla="*/ 2472 w 2472"/>
              <a:gd name="T41" fmla="*/ 144 h 240"/>
              <a:gd name="T42" fmla="*/ 2472 w 2472"/>
              <a:gd name="T43" fmla="*/ 0 h 240"/>
              <a:gd name="T44" fmla="*/ 96 w 2472"/>
              <a:gd name="T4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472" h="240">
                <a:moveTo>
                  <a:pt x="96" y="0"/>
                </a:moveTo>
                <a:lnTo>
                  <a:pt x="96" y="0"/>
                </a:lnTo>
                <a:lnTo>
                  <a:pt x="76" y="2"/>
                </a:lnTo>
                <a:lnTo>
                  <a:pt x="58" y="8"/>
                </a:lnTo>
                <a:lnTo>
                  <a:pt x="42" y="16"/>
                </a:lnTo>
                <a:lnTo>
                  <a:pt x="28" y="28"/>
                </a:lnTo>
                <a:lnTo>
                  <a:pt x="16" y="42"/>
                </a:lnTo>
                <a:lnTo>
                  <a:pt x="8" y="58"/>
                </a:lnTo>
                <a:lnTo>
                  <a:pt x="2" y="76"/>
                </a:lnTo>
                <a:lnTo>
                  <a:pt x="0" y="96"/>
                </a:lnTo>
                <a:lnTo>
                  <a:pt x="0" y="240"/>
                </a:lnTo>
                <a:lnTo>
                  <a:pt x="2376" y="240"/>
                </a:lnTo>
                <a:lnTo>
                  <a:pt x="2376" y="240"/>
                </a:lnTo>
                <a:lnTo>
                  <a:pt x="2396" y="238"/>
                </a:lnTo>
                <a:lnTo>
                  <a:pt x="2414" y="232"/>
                </a:lnTo>
                <a:lnTo>
                  <a:pt x="2430" y="224"/>
                </a:lnTo>
                <a:lnTo>
                  <a:pt x="2444" y="212"/>
                </a:lnTo>
                <a:lnTo>
                  <a:pt x="2456" y="198"/>
                </a:lnTo>
                <a:lnTo>
                  <a:pt x="2464" y="182"/>
                </a:lnTo>
                <a:lnTo>
                  <a:pt x="2470" y="164"/>
                </a:lnTo>
                <a:lnTo>
                  <a:pt x="2472" y="144"/>
                </a:lnTo>
                <a:lnTo>
                  <a:pt x="2472" y="0"/>
                </a:lnTo>
                <a:lnTo>
                  <a:pt x="9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33356"/>
                </a:solidFill>
                <a:ea typeface="MS PGothic" pitchFamily="34" charset="-128"/>
              </a:rPr>
              <a:t>Result</a:t>
            </a:r>
            <a:endParaRPr lang="en-US" dirty="0">
              <a:solidFill>
                <a:srgbClr val="999999">
                  <a:lumMod val="75000"/>
                </a:srgbClr>
              </a:solidFill>
              <a:ea typeface="MS PGothic" pitchFamily="34" charset="-128"/>
            </a:endParaRPr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9" hasCustomPrompt="1"/>
          </p:nvPr>
        </p:nvSpPr>
        <p:spPr>
          <a:xfrm>
            <a:off x="4914900" y="927100"/>
            <a:ext cx="3721099" cy="2730500"/>
          </a:xfrm>
          <a:prstGeom prst="round2Diag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228600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685800" indent="0">
              <a:buNone/>
              <a:defRPr>
                <a:solidFill>
                  <a:schemeClr val="bg1"/>
                </a:solidFill>
              </a:defRPr>
            </a:lvl4pPr>
            <a:lvl5pPr marL="914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text: </a:t>
            </a:r>
          </a:p>
          <a:p>
            <a:pPr lvl="0"/>
            <a:r>
              <a:rPr lang="en-US" dirty="0" smtClean="0"/>
              <a:t>facts &amp; figures – change sizes and color of shape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08000" y="1778000"/>
            <a:ext cx="3924300" cy="381000"/>
          </a:xfrm>
          <a:prstGeom prst="round2Diag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92075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Edit customer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24616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December 9, 2011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3C8747-406D-492B-A38B-6F7C3A2B6CCB}" type="slidenum">
              <a:rPr lang="en-US" smtClean="0">
                <a:solidFill>
                  <a:srgbClr val="FFFFFF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50683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December 9, 2011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3C8747-406D-492B-A38B-6F7C3A2B6CCB}" type="slidenum">
              <a:rPr lang="en-US" smtClean="0">
                <a:solidFill>
                  <a:srgbClr val="FFFFFF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3257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AG Title Slide - Whit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0"/>
            <a:ext cx="8902700" cy="645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AG 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88"/>
            <a:ext cx="16954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0064" y="1601788"/>
            <a:ext cx="3359418" cy="9648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800" baseline="0">
                <a:solidFill>
                  <a:srgbClr val="0382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00064" y="2629016"/>
            <a:ext cx="2633101" cy="7327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333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0063" y="5241579"/>
            <a:ext cx="3870056" cy="5111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i="0" baseline="0">
                <a:solidFill>
                  <a:srgbClr val="233356"/>
                </a:solidFill>
              </a:defRPr>
            </a:lvl1pPr>
            <a:lvl2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22"/>
          <p:cNvSpPr txBox="1">
            <a:spLocks noChangeArrowheads="1"/>
          </p:cNvSpPr>
          <p:nvPr userDrawn="1"/>
        </p:nvSpPr>
        <p:spPr bwMode="auto">
          <a:xfrm>
            <a:off x="505778" y="6650038"/>
            <a:ext cx="270351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7F7F7F"/>
                </a:solidFill>
                <a:cs typeface="Arial" pitchFamily="34" charset="0"/>
              </a:rPr>
              <a:t>©2013 Software AG.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9878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AG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500063" y="708660"/>
            <a:ext cx="83327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1"/>
          </p:nvPr>
        </p:nvSpPr>
        <p:spPr>
          <a:xfrm>
            <a:off x="504825" y="1600518"/>
            <a:ext cx="8353425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927234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AG - Two Column Content -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506538"/>
            <a:ext cx="4033184" cy="4545012"/>
          </a:xfrm>
          <a:prstGeom prst="roundRect">
            <a:avLst>
              <a:gd name="adj" fmla="val 1375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3420000" scaled="0"/>
          </a:gradFill>
          <a:ln w="19050">
            <a:noFill/>
            <a:miter lim="800000"/>
          </a:ln>
        </p:spPr>
        <p:txBody>
          <a:bodyPr lIns="91440" tIns="91440" rIns="91440" bIns="9144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806016" y="1506538"/>
            <a:ext cx="4033184" cy="4545012"/>
          </a:xfrm>
          <a:prstGeom prst="roundRect">
            <a:avLst>
              <a:gd name="adj" fmla="val 1375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3420000" scaled="0"/>
          </a:gradFill>
          <a:ln w="19050">
            <a:noFill/>
            <a:miter lim="800000"/>
          </a:ln>
        </p:spPr>
        <p:txBody>
          <a:bodyPr lIns="91440" tIns="91440" rIns="91440" bIns="9144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500063" y="708660"/>
            <a:ext cx="83327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2631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AG - Wide and Narrow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3109" y="1506539"/>
            <a:ext cx="2686091" cy="4545011"/>
          </a:xfrm>
          <a:prstGeom prst="roundRect">
            <a:avLst>
              <a:gd name="adj" fmla="val 2549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3420000" scaled="0"/>
          </a:gradFill>
          <a:ln w="19050">
            <a:noFill/>
            <a:miter lim="800000"/>
          </a:ln>
        </p:spPr>
        <p:txBody>
          <a:bodyPr>
            <a:noAutofit/>
          </a:bodyPr>
          <a:lstStyle>
            <a:lvl1pPr marL="228600" indent="-228600">
              <a:buFont typeface="Arial" pitchFamily="34" charset="0"/>
              <a:buChar char="•"/>
              <a:defRPr sz="2000"/>
            </a:lvl1pPr>
            <a:lvl2pPr marL="457200">
              <a:defRPr sz="1800"/>
            </a:lvl2pPr>
            <a:lvl3pPr marL="685800">
              <a:defRPr sz="1600"/>
            </a:lvl3pPr>
            <a:lvl4pPr marL="914400">
              <a:defRPr sz="1400" baseline="0"/>
            </a:lvl4pPr>
            <a:lvl5pPr marL="914400">
              <a:defRPr sz="1400"/>
            </a:lvl5pPr>
            <a:lvl6pPr marL="914400">
              <a:defRPr sz="1400"/>
            </a:lvl6pPr>
            <a:lvl7pPr marL="914400">
              <a:defRPr sz="1400"/>
            </a:lvl7pPr>
            <a:lvl8pPr marL="914400">
              <a:defRPr sz="1400"/>
            </a:lvl8pPr>
            <a:lvl9pPr marL="914400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6" y="1506538"/>
            <a:ext cx="5404784" cy="4545012"/>
          </a:xfrm>
          <a:prstGeom prst="roundRect">
            <a:avLst>
              <a:gd name="adj" fmla="val 1375"/>
            </a:avLst>
          </a:prstGeom>
          <a:noFill/>
          <a:ln w="19050">
            <a:noFill/>
            <a:miter lim="800000"/>
          </a:ln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500063" y="708660"/>
            <a:ext cx="83327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53310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AG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709612"/>
            <a:ext cx="8332787" cy="822007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03892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Wide and Narrow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3109" y="1506539"/>
            <a:ext cx="2686091" cy="4545011"/>
          </a:xfrm>
          <a:prstGeom prst="roundRect">
            <a:avLst>
              <a:gd name="adj" fmla="val 2549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3420000" scaled="0"/>
          </a:gradFill>
          <a:ln w="19050">
            <a:noFill/>
            <a:miter lim="800000"/>
          </a:ln>
        </p:spPr>
        <p:txBody>
          <a:bodyPr>
            <a:noAutofit/>
          </a:bodyPr>
          <a:lstStyle>
            <a:lvl1pPr marL="228600" indent="-228600">
              <a:buFont typeface="Arial" pitchFamily="34" charset="0"/>
              <a:buChar char="•"/>
              <a:defRPr sz="2000"/>
            </a:lvl1pPr>
            <a:lvl2pPr marL="457200">
              <a:defRPr sz="1800"/>
            </a:lvl2pPr>
            <a:lvl3pPr marL="685800">
              <a:defRPr sz="1600"/>
            </a:lvl3pPr>
            <a:lvl4pPr marL="914400">
              <a:defRPr sz="1400" baseline="0"/>
            </a:lvl4pPr>
            <a:lvl5pPr marL="914400">
              <a:defRPr sz="1400"/>
            </a:lvl5pPr>
            <a:lvl6pPr marL="914400">
              <a:defRPr sz="1400"/>
            </a:lvl6pPr>
            <a:lvl7pPr marL="914400">
              <a:defRPr sz="1400"/>
            </a:lvl7pPr>
            <a:lvl8pPr marL="914400">
              <a:defRPr sz="1400"/>
            </a:lvl8pPr>
            <a:lvl9pPr marL="914400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6" y="1506538"/>
            <a:ext cx="5404784" cy="4545012"/>
          </a:xfrm>
          <a:prstGeom prst="roundRect">
            <a:avLst>
              <a:gd name="adj" fmla="val 1375"/>
            </a:avLst>
          </a:prstGeom>
          <a:noFill/>
          <a:ln w="19050">
            <a:noFill/>
            <a:miter lim="800000"/>
          </a:ln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500063" y="708660"/>
            <a:ext cx="83327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53310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Two Column Content -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506538"/>
            <a:ext cx="4033184" cy="4545012"/>
          </a:xfrm>
          <a:prstGeom prst="roundRect">
            <a:avLst>
              <a:gd name="adj" fmla="val 1375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3420000" scaled="0"/>
          </a:gradFill>
          <a:ln w="19050">
            <a:noFill/>
            <a:miter lim="800000"/>
          </a:ln>
        </p:spPr>
        <p:txBody>
          <a:bodyPr lIns="91440" tIns="91440" rIns="91440" bIns="9144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806016" y="1506538"/>
            <a:ext cx="4033184" cy="4545012"/>
          </a:xfrm>
          <a:prstGeom prst="roundRect">
            <a:avLst>
              <a:gd name="adj" fmla="val 1375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3420000" scaled="0"/>
          </a:gradFill>
          <a:ln w="19050">
            <a:noFill/>
            <a:miter lim="800000"/>
          </a:ln>
        </p:spPr>
        <p:txBody>
          <a:bodyPr lIns="91440" tIns="91440" rIns="91440" bIns="9144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500063" y="708660"/>
            <a:ext cx="83327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2631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Two Column Content -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21335" y="1920240"/>
            <a:ext cx="4014000" cy="4284000"/>
          </a:xfrm>
          <a:prstGeom prst="roundRect">
            <a:avLst>
              <a:gd name="adj" fmla="val 1375"/>
            </a:avLst>
          </a:prstGeom>
          <a:ln w="12700">
            <a:solidFill>
              <a:srgbClr val="BFBFB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91440" tIns="91440" rIns="91440" bIns="9144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817446" y="1920240"/>
            <a:ext cx="4014000" cy="4284000"/>
          </a:xfrm>
          <a:prstGeom prst="roundRect">
            <a:avLst>
              <a:gd name="adj" fmla="val 1375"/>
            </a:avLst>
          </a:prstGeom>
          <a:ln w="12700">
            <a:solidFill>
              <a:srgbClr val="BFBFB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91440" tIns="91440" rIns="91440" bIns="9144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685800" indent="0">
              <a:buNone/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500063" y="708660"/>
            <a:ext cx="83391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08000" y="1520190"/>
            <a:ext cx="4032000" cy="490220"/>
          </a:xfrm>
          <a:prstGeom prst="round2Diag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/>
          <a:lstStyle>
            <a:lvl1pPr marL="92075" indent="0" algn="ctr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Edit column title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806000" y="1524000"/>
            <a:ext cx="4032000" cy="490220"/>
          </a:xfrm>
          <a:prstGeom prst="round2Diag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 anchor="ctr"/>
          <a:lstStyle>
            <a:lvl1pPr marL="92075" indent="0" algn="ctr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Edit column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49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Two Column Content -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2"/>
          <p:cNvSpPr/>
          <p:nvPr/>
        </p:nvSpPr>
        <p:spPr>
          <a:xfrm>
            <a:off x="4652232" y="1504655"/>
            <a:ext cx="4058698" cy="4604046"/>
          </a:xfrm>
          <a:custGeom>
            <a:avLst/>
            <a:gdLst>
              <a:gd name="connsiteX0" fmla="*/ 0 w 4047223"/>
              <a:gd name="connsiteY0" fmla="*/ 143231 h 4748813"/>
              <a:gd name="connsiteX1" fmla="*/ 143231 w 4047223"/>
              <a:gd name="connsiteY1" fmla="*/ 0 h 4748813"/>
              <a:gd name="connsiteX2" fmla="*/ 3903992 w 4047223"/>
              <a:gd name="connsiteY2" fmla="*/ 0 h 4748813"/>
              <a:gd name="connsiteX3" fmla="*/ 4047223 w 4047223"/>
              <a:gd name="connsiteY3" fmla="*/ 143231 h 4748813"/>
              <a:gd name="connsiteX4" fmla="*/ 4047223 w 4047223"/>
              <a:gd name="connsiteY4" fmla="*/ 4605582 h 4748813"/>
              <a:gd name="connsiteX5" fmla="*/ 3903992 w 4047223"/>
              <a:gd name="connsiteY5" fmla="*/ 4748813 h 4748813"/>
              <a:gd name="connsiteX6" fmla="*/ 143231 w 4047223"/>
              <a:gd name="connsiteY6" fmla="*/ 4748813 h 4748813"/>
              <a:gd name="connsiteX7" fmla="*/ 0 w 4047223"/>
              <a:gd name="connsiteY7" fmla="*/ 4605582 h 4748813"/>
              <a:gd name="connsiteX8" fmla="*/ 0 w 4047223"/>
              <a:gd name="connsiteY8" fmla="*/ 143231 h 4748813"/>
              <a:gd name="connsiteX0" fmla="*/ 0 w 4047223"/>
              <a:gd name="connsiteY0" fmla="*/ 108941 h 4748813"/>
              <a:gd name="connsiteX1" fmla="*/ 143231 w 4047223"/>
              <a:gd name="connsiteY1" fmla="*/ 0 h 4748813"/>
              <a:gd name="connsiteX2" fmla="*/ 3903992 w 4047223"/>
              <a:gd name="connsiteY2" fmla="*/ 0 h 4748813"/>
              <a:gd name="connsiteX3" fmla="*/ 4047223 w 4047223"/>
              <a:gd name="connsiteY3" fmla="*/ 143231 h 4748813"/>
              <a:gd name="connsiteX4" fmla="*/ 4047223 w 4047223"/>
              <a:gd name="connsiteY4" fmla="*/ 4605582 h 4748813"/>
              <a:gd name="connsiteX5" fmla="*/ 3903992 w 4047223"/>
              <a:gd name="connsiteY5" fmla="*/ 4748813 h 4748813"/>
              <a:gd name="connsiteX6" fmla="*/ 143231 w 4047223"/>
              <a:gd name="connsiteY6" fmla="*/ 4748813 h 4748813"/>
              <a:gd name="connsiteX7" fmla="*/ 0 w 4047223"/>
              <a:gd name="connsiteY7" fmla="*/ 4605582 h 4748813"/>
              <a:gd name="connsiteX8" fmla="*/ 0 w 4047223"/>
              <a:gd name="connsiteY8" fmla="*/ 108941 h 4748813"/>
              <a:gd name="connsiteX0" fmla="*/ 45 w 4047268"/>
              <a:gd name="connsiteY0" fmla="*/ 108941 h 4748813"/>
              <a:gd name="connsiteX1" fmla="*/ 74696 w 4047268"/>
              <a:gd name="connsiteY1" fmla="*/ 0 h 4748813"/>
              <a:gd name="connsiteX2" fmla="*/ 3904037 w 4047268"/>
              <a:gd name="connsiteY2" fmla="*/ 0 h 4748813"/>
              <a:gd name="connsiteX3" fmla="*/ 4047268 w 4047268"/>
              <a:gd name="connsiteY3" fmla="*/ 143231 h 4748813"/>
              <a:gd name="connsiteX4" fmla="*/ 4047268 w 4047268"/>
              <a:gd name="connsiteY4" fmla="*/ 4605582 h 4748813"/>
              <a:gd name="connsiteX5" fmla="*/ 3904037 w 4047268"/>
              <a:gd name="connsiteY5" fmla="*/ 4748813 h 4748813"/>
              <a:gd name="connsiteX6" fmla="*/ 143276 w 4047268"/>
              <a:gd name="connsiteY6" fmla="*/ 4748813 h 4748813"/>
              <a:gd name="connsiteX7" fmla="*/ 45 w 4047268"/>
              <a:gd name="connsiteY7" fmla="*/ 4605582 h 4748813"/>
              <a:gd name="connsiteX8" fmla="*/ 45 w 4047268"/>
              <a:gd name="connsiteY8" fmla="*/ 108941 h 4748813"/>
              <a:gd name="connsiteX0" fmla="*/ 45 w 4047268"/>
              <a:gd name="connsiteY0" fmla="*/ 120371 h 4760243"/>
              <a:gd name="connsiteX1" fmla="*/ 74696 w 4047268"/>
              <a:gd name="connsiteY1" fmla="*/ 11430 h 4760243"/>
              <a:gd name="connsiteX2" fmla="*/ 3949757 w 4047268"/>
              <a:gd name="connsiteY2" fmla="*/ 0 h 4760243"/>
              <a:gd name="connsiteX3" fmla="*/ 4047268 w 4047268"/>
              <a:gd name="connsiteY3" fmla="*/ 154661 h 4760243"/>
              <a:gd name="connsiteX4" fmla="*/ 4047268 w 4047268"/>
              <a:gd name="connsiteY4" fmla="*/ 4617012 h 4760243"/>
              <a:gd name="connsiteX5" fmla="*/ 3904037 w 4047268"/>
              <a:gd name="connsiteY5" fmla="*/ 4760243 h 4760243"/>
              <a:gd name="connsiteX6" fmla="*/ 143276 w 4047268"/>
              <a:gd name="connsiteY6" fmla="*/ 4760243 h 4760243"/>
              <a:gd name="connsiteX7" fmla="*/ 45 w 4047268"/>
              <a:gd name="connsiteY7" fmla="*/ 4617012 h 4760243"/>
              <a:gd name="connsiteX8" fmla="*/ 45 w 4047268"/>
              <a:gd name="connsiteY8" fmla="*/ 120371 h 4760243"/>
              <a:gd name="connsiteX0" fmla="*/ 45 w 4058698"/>
              <a:gd name="connsiteY0" fmla="*/ 120371 h 4760243"/>
              <a:gd name="connsiteX1" fmla="*/ 74696 w 4058698"/>
              <a:gd name="connsiteY1" fmla="*/ 11430 h 4760243"/>
              <a:gd name="connsiteX2" fmla="*/ 3949757 w 4058698"/>
              <a:gd name="connsiteY2" fmla="*/ 0 h 4760243"/>
              <a:gd name="connsiteX3" fmla="*/ 4058698 w 4058698"/>
              <a:gd name="connsiteY3" fmla="*/ 86081 h 4760243"/>
              <a:gd name="connsiteX4" fmla="*/ 4047268 w 4058698"/>
              <a:gd name="connsiteY4" fmla="*/ 4617012 h 4760243"/>
              <a:gd name="connsiteX5" fmla="*/ 3904037 w 4058698"/>
              <a:gd name="connsiteY5" fmla="*/ 4760243 h 4760243"/>
              <a:gd name="connsiteX6" fmla="*/ 143276 w 4058698"/>
              <a:gd name="connsiteY6" fmla="*/ 4760243 h 4760243"/>
              <a:gd name="connsiteX7" fmla="*/ 45 w 4058698"/>
              <a:gd name="connsiteY7" fmla="*/ 4617012 h 4760243"/>
              <a:gd name="connsiteX8" fmla="*/ 45 w 4058698"/>
              <a:gd name="connsiteY8" fmla="*/ 120371 h 4760243"/>
              <a:gd name="connsiteX0" fmla="*/ 45 w 4058698"/>
              <a:gd name="connsiteY0" fmla="*/ 120371 h 4760243"/>
              <a:gd name="connsiteX1" fmla="*/ 74696 w 4058698"/>
              <a:gd name="connsiteY1" fmla="*/ 11430 h 4760243"/>
              <a:gd name="connsiteX2" fmla="*/ 3949757 w 4058698"/>
              <a:gd name="connsiteY2" fmla="*/ 0 h 4760243"/>
              <a:gd name="connsiteX3" fmla="*/ 4058698 w 4058698"/>
              <a:gd name="connsiteY3" fmla="*/ 86081 h 4760243"/>
              <a:gd name="connsiteX4" fmla="*/ 4047268 w 4058698"/>
              <a:gd name="connsiteY4" fmla="*/ 4651302 h 4760243"/>
              <a:gd name="connsiteX5" fmla="*/ 3904037 w 4058698"/>
              <a:gd name="connsiteY5" fmla="*/ 4760243 h 4760243"/>
              <a:gd name="connsiteX6" fmla="*/ 143276 w 4058698"/>
              <a:gd name="connsiteY6" fmla="*/ 4760243 h 4760243"/>
              <a:gd name="connsiteX7" fmla="*/ 45 w 4058698"/>
              <a:gd name="connsiteY7" fmla="*/ 4617012 h 4760243"/>
              <a:gd name="connsiteX8" fmla="*/ 45 w 4058698"/>
              <a:gd name="connsiteY8" fmla="*/ 120371 h 4760243"/>
              <a:gd name="connsiteX0" fmla="*/ 45 w 4058698"/>
              <a:gd name="connsiteY0" fmla="*/ 120371 h 4760243"/>
              <a:gd name="connsiteX1" fmla="*/ 74696 w 4058698"/>
              <a:gd name="connsiteY1" fmla="*/ 11430 h 4760243"/>
              <a:gd name="connsiteX2" fmla="*/ 3949757 w 4058698"/>
              <a:gd name="connsiteY2" fmla="*/ 0 h 4760243"/>
              <a:gd name="connsiteX3" fmla="*/ 4058698 w 4058698"/>
              <a:gd name="connsiteY3" fmla="*/ 86081 h 4760243"/>
              <a:gd name="connsiteX4" fmla="*/ 4047268 w 4058698"/>
              <a:gd name="connsiteY4" fmla="*/ 4651302 h 4760243"/>
              <a:gd name="connsiteX5" fmla="*/ 3972617 w 4058698"/>
              <a:gd name="connsiteY5" fmla="*/ 4760243 h 4760243"/>
              <a:gd name="connsiteX6" fmla="*/ 143276 w 4058698"/>
              <a:gd name="connsiteY6" fmla="*/ 4760243 h 4760243"/>
              <a:gd name="connsiteX7" fmla="*/ 45 w 4058698"/>
              <a:gd name="connsiteY7" fmla="*/ 4617012 h 4760243"/>
              <a:gd name="connsiteX8" fmla="*/ 45 w 4058698"/>
              <a:gd name="connsiteY8" fmla="*/ 120371 h 4760243"/>
              <a:gd name="connsiteX0" fmla="*/ 45 w 4058698"/>
              <a:gd name="connsiteY0" fmla="*/ 120371 h 4760243"/>
              <a:gd name="connsiteX1" fmla="*/ 74696 w 4058698"/>
              <a:gd name="connsiteY1" fmla="*/ 11430 h 4760243"/>
              <a:gd name="connsiteX2" fmla="*/ 3949757 w 4058698"/>
              <a:gd name="connsiteY2" fmla="*/ 0 h 4760243"/>
              <a:gd name="connsiteX3" fmla="*/ 4058698 w 4058698"/>
              <a:gd name="connsiteY3" fmla="*/ 86081 h 4760243"/>
              <a:gd name="connsiteX4" fmla="*/ 4047268 w 4058698"/>
              <a:gd name="connsiteY4" fmla="*/ 4651302 h 4760243"/>
              <a:gd name="connsiteX5" fmla="*/ 3972617 w 4058698"/>
              <a:gd name="connsiteY5" fmla="*/ 4760243 h 4760243"/>
              <a:gd name="connsiteX6" fmla="*/ 143276 w 4058698"/>
              <a:gd name="connsiteY6" fmla="*/ 4760243 h 4760243"/>
              <a:gd name="connsiteX7" fmla="*/ 45 w 4058698"/>
              <a:gd name="connsiteY7" fmla="*/ 4662732 h 4760243"/>
              <a:gd name="connsiteX8" fmla="*/ 45 w 4058698"/>
              <a:gd name="connsiteY8" fmla="*/ 120371 h 4760243"/>
              <a:gd name="connsiteX0" fmla="*/ 45 w 4058698"/>
              <a:gd name="connsiteY0" fmla="*/ 120371 h 4760243"/>
              <a:gd name="connsiteX1" fmla="*/ 74696 w 4058698"/>
              <a:gd name="connsiteY1" fmla="*/ 11430 h 4760243"/>
              <a:gd name="connsiteX2" fmla="*/ 3949757 w 4058698"/>
              <a:gd name="connsiteY2" fmla="*/ 0 h 4760243"/>
              <a:gd name="connsiteX3" fmla="*/ 4058698 w 4058698"/>
              <a:gd name="connsiteY3" fmla="*/ 86081 h 4760243"/>
              <a:gd name="connsiteX4" fmla="*/ 4047268 w 4058698"/>
              <a:gd name="connsiteY4" fmla="*/ 4651302 h 4760243"/>
              <a:gd name="connsiteX5" fmla="*/ 3972617 w 4058698"/>
              <a:gd name="connsiteY5" fmla="*/ 4760243 h 4760243"/>
              <a:gd name="connsiteX6" fmla="*/ 86126 w 4058698"/>
              <a:gd name="connsiteY6" fmla="*/ 4760243 h 4760243"/>
              <a:gd name="connsiteX7" fmla="*/ 45 w 4058698"/>
              <a:gd name="connsiteY7" fmla="*/ 4662732 h 4760243"/>
              <a:gd name="connsiteX8" fmla="*/ 45 w 4058698"/>
              <a:gd name="connsiteY8" fmla="*/ 120371 h 4760243"/>
              <a:gd name="connsiteX0" fmla="*/ 45 w 4058698"/>
              <a:gd name="connsiteY0" fmla="*/ 120371 h 4760243"/>
              <a:gd name="connsiteX1" fmla="*/ 74696 w 4058698"/>
              <a:gd name="connsiteY1" fmla="*/ 11430 h 4760243"/>
              <a:gd name="connsiteX2" fmla="*/ 3949757 w 4058698"/>
              <a:gd name="connsiteY2" fmla="*/ 0 h 4760243"/>
              <a:gd name="connsiteX3" fmla="*/ 4058698 w 4058698"/>
              <a:gd name="connsiteY3" fmla="*/ 86081 h 4760243"/>
              <a:gd name="connsiteX4" fmla="*/ 4047268 w 4058698"/>
              <a:gd name="connsiteY4" fmla="*/ 4651302 h 4760243"/>
              <a:gd name="connsiteX5" fmla="*/ 3972617 w 4058698"/>
              <a:gd name="connsiteY5" fmla="*/ 4760243 h 4760243"/>
              <a:gd name="connsiteX6" fmla="*/ 74696 w 4058698"/>
              <a:gd name="connsiteY6" fmla="*/ 4748813 h 4760243"/>
              <a:gd name="connsiteX7" fmla="*/ 45 w 4058698"/>
              <a:gd name="connsiteY7" fmla="*/ 4662732 h 4760243"/>
              <a:gd name="connsiteX8" fmla="*/ 45 w 4058698"/>
              <a:gd name="connsiteY8" fmla="*/ 120371 h 4760243"/>
              <a:gd name="connsiteX0" fmla="*/ 45 w 4058698"/>
              <a:gd name="connsiteY0" fmla="*/ 143161 h 4783033"/>
              <a:gd name="connsiteX1" fmla="*/ 74696 w 4058698"/>
              <a:gd name="connsiteY1" fmla="*/ 0 h 4783033"/>
              <a:gd name="connsiteX2" fmla="*/ 3949757 w 4058698"/>
              <a:gd name="connsiteY2" fmla="*/ 22790 h 4783033"/>
              <a:gd name="connsiteX3" fmla="*/ 4058698 w 4058698"/>
              <a:gd name="connsiteY3" fmla="*/ 108871 h 4783033"/>
              <a:gd name="connsiteX4" fmla="*/ 4047268 w 4058698"/>
              <a:gd name="connsiteY4" fmla="*/ 4674092 h 4783033"/>
              <a:gd name="connsiteX5" fmla="*/ 3972617 w 4058698"/>
              <a:gd name="connsiteY5" fmla="*/ 4783033 h 4783033"/>
              <a:gd name="connsiteX6" fmla="*/ 74696 w 4058698"/>
              <a:gd name="connsiteY6" fmla="*/ 4771603 h 4783033"/>
              <a:gd name="connsiteX7" fmla="*/ 45 w 4058698"/>
              <a:gd name="connsiteY7" fmla="*/ 4685522 h 4783033"/>
              <a:gd name="connsiteX8" fmla="*/ 45 w 4058698"/>
              <a:gd name="connsiteY8" fmla="*/ 143161 h 478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58698" h="4783033">
                <a:moveTo>
                  <a:pt x="45" y="143161"/>
                </a:moveTo>
                <a:cubicBezTo>
                  <a:pt x="45" y="64057"/>
                  <a:pt x="-4408" y="0"/>
                  <a:pt x="74696" y="0"/>
                </a:cubicBezTo>
                <a:lnTo>
                  <a:pt x="3949757" y="22790"/>
                </a:lnTo>
                <a:cubicBezTo>
                  <a:pt x="4028861" y="22790"/>
                  <a:pt x="4058698" y="29767"/>
                  <a:pt x="4058698" y="108871"/>
                </a:cubicBezTo>
                <a:lnTo>
                  <a:pt x="4047268" y="4674092"/>
                </a:lnTo>
                <a:cubicBezTo>
                  <a:pt x="4047268" y="4753196"/>
                  <a:pt x="4051721" y="4783033"/>
                  <a:pt x="3972617" y="4783033"/>
                </a:cubicBezTo>
                <a:lnTo>
                  <a:pt x="74696" y="4771603"/>
                </a:lnTo>
                <a:cubicBezTo>
                  <a:pt x="-4408" y="4771603"/>
                  <a:pt x="45" y="4764626"/>
                  <a:pt x="45" y="4685522"/>
                </a:cubicBezTo>
                <a:lnTo>
                  <a:pt x="45" y="143161"/>
                </a:lnTo>
                <a:close/>
              </a:path>
            </a:pathLst>
          </a:custGeom>
          <a:solidFill>
            <a:srgbClr val="007096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7" name="Rounded Rectangle 15"/>
          <p:cNvSpPr/>
          <p:nvPr userDrawn="1"/>
        </p:nvSpPr>
        <p:spPr>
          <a:xfrm>
            <a:off x="500019" y="1516019"/>
            <a:ext cx="4070128" cy="4592681"/>
          </a:xfrm>
          <a:custGeom>
            <a:avLst/>
            <a:gdLst>
              <a:gd name="connsiteX0" fmla="*/ 0 w 4047223"/>
              <a:gd name="connsiteY0" fmla="*/ 143231 h 4748813"/>
              <a:gd name="connsiteX1" fmla="*/ 143231 w 4047223"/>
              <a:gd name="connsiteY1" fmla="*/ 0 h 4748813"/>
              <a:gd name="connsiteX2" fmla="*/ 3903992 w 4047223"/>
              <a:gd name="connsiteY2" fmla="*/ 0 h 4748813"/>
              <a:gd name="connsiteX3" fmla="*/ 4047223 w 4047223"/>
              <a:gd name="connsiteY3" fmla="*/ 143231 h 4748813"/>
              <a:gd name="connsiteX4" fmla="*/ 4047223 w 4047223"/>
              <a:gd name="connsiteY4" fmla="*/ 4605582 h 4748813"/>
              <a:gd name="connsiteX5" fmla="*/ 3903992 w 4047223"/>
              <a:gd name="connsiteY5" fmla="*/ 4748813 h 4748813"/>
              <a:gd name="connsiteX6" fmla="*/ 143231 w 4047223"/>
              <a:gd name="connsiteY6" fmla="*/ 4748813 h 4748813"/>
              <a:gd name="connsiteX7" fmla="*/ 0 w 4047223"/>
              <a:gd name="connsiteY7" fmla="*/ 4605582 h 4748813"/>
              <a:gd name="connsiteX8" fmla="*/ 0 w 4047223"/>
              <a:gd name="connsiteY8" fmla="*/ 143231 h 4748813"/>
              <a:gd name="connsiteX0" fmla="*/ 0 w 4047223"/>
              <a:gd name="connsiteY0" fmla="*/ 143231 h 4748858"/>
              <a:gd name="connsiteX1" fmla="*/ 143231 w 4047223"/>
              <a:gd name="connsiteY1" fmla="*/ 0 h 4748858"/>
              <a:gd name="connsiteX2" fmla="*/ 3903992 w 4047223"/>
              <a:gd name="connsiteY2" fmla="*/ 0 h 4748858"/>
              <a:gd name="connsiteX3" fmla="*/ 4047223 w 4047223"/>
              <a:gd name="connsiteY3" fmla="*/ 143231 h 4748858"/>
              <a:gd name="connsiteX4" fmla="*/ 4047223 w 4047223"/>
              <a:gd name="connsiteY4" fmla="*/ 4605582 h 4748858"/>
              <a:gd name="connsiteX5" fmla="*/ 3903992 w 4047223"/>
              <a:gd name="connsiteY5" fmla="*/ 4748813 h 4748858"/>
              <a:gd name="connsiteX6" fmla="*/ 143231 w 4047223"/>
              <a:gd name="connsiteY6" fmla="*/ 4748813 h 4748858"/>
              <a:gd name="connsiteX7" fmla="*/ 0 w 4047223"/>
              <a:gd name="connsiteY7" fmla="*/ 4674162 h 4748858"/>
              <a:gd name="connsiteX8" fmla="*/ 0 w 4047223"/>
              <a:gd name="connsiteY8" fmla="*/ 143231 h 4748858"/>
              <a:gd name="connsiteX0" fmla="*/ 0 w 4047223"/>
              <a:gd name="connsiteY0" fmla="*/ 143231 h 4760243"/>
              <a:gd name="connsiteX1" fmla="*/ 143231 w 4047223"/>
              <a:gd name="connsiteY1" fmla="*/ 0 h 4760243"/>
              <a:gd name="connsiteX2" fmla="*/ 3903992 w 4047223"/>
              <a:gd name="connsiteY2" fmla="*/ 0 h 4760243"/>
              <a:gd name="connsiteX3" fmla="*/ 4047223 w 4047223"/>
              <a:gd name="connsiteY3" fmla="*/ 143231 h 4760243"/>
              <a:gd name="connsiteX4" fmla="*/ 4047223 w 4047223"/>
              <a:gd name="connsiteY4" fmla="*/ 4605582 h 4760243"/>
              <a:gd name="connsiteX5" fmla="*/ 3903992 w 4047223"/>
              <a:gd name="connsiteY5" fmla="*/ 4748813 h 4760243"/>
              <a:gd name="connsiteX6" fmla="*/ 86081 w 4047223"/>
              <a:gd name="connsiteY6" fmla="*/ 4760243 h 4760243"/>
              <a:gd name="connsiteX7" fmla="*/ 0 w 4047223"/>
              <a:gd name="connsiteY7" fmla="*/ 4674162 h 4760243"/>
              <a:gd name="connsiteX8" fmla="*/ 0 w 4047223"/>
              <a:gd name="connsiteY8" fmla="*/ 143231 h 4760243"/>
              <a:gd name="connsiteX0" fmla="*/ 0 w 4047268"/>
              <a:gd name="connsiteY0" fmla="*/ 143231 h 4760243"/>
              <a:gd name="connsiteX1" fmla="*/ 143231 w 4047268"/>
              <a:gd name="connsiteY1" fmla="*/ 0 h 4760243"/>
              <a:gd name="connsiteX2" fmla="*/ 3903992 w 4047268"/>
              <a:gd name="connsiteY2" fmla="*/ 0 h 4760243"/>
              <a:gd name="connsiteX3" fmla="*/ 4047223 w 4047268"/>
              <a:gd name="connsiteY3" fmla="*/ 143231 h 4760243"/>
              <a:gd name="connsiteX4" fmla="*/ 4047223 w 4047268"/>
              <a:gd name="connsiteY4" fmla="*/ 4605582 h 4760243"/>
              <a:gd name="connsiteX5" fmla="*/ 3972572 w 4047268"/>
              <a:gd name="connsiteY5" fmla="*/ 4737383 h 4760243"/>
              <a:gd name="connsiteX6" fmla="*/ 86081 w 4047268"/>
              <a:gd name="connsiteY6" fmla="*/ 4760243 h 4760243"/>
              <a:gd name="connsiteX7" fmla="*/ 0 w 4047268"/>
              <a:gd name="connsiteY7" fmla="*/ 4674162 h 4760243"/>
              <a:gd name="connsiteX8" fmla="*/ 0 w 4047268"/>
              <a:gd name="connsiteY8" fmla="*/ 143231 h 4760243"/>
              <a:gd name="connsiteX0" fmla="*/ 0 w 4047268"/>
              <a:gd name="connsiteY0" fmla="*/ 143231 h 4760243"/>
              <a:gd name="connsiteX1" fmla="*/ 143231 w 4047268"/>
              <a:gd name="connsiteY1" fmla="*/ 0 h 4760243"/>
              <a:gd name="connsiteX2" fmla="*/ 3903992 w 4047268"/>
              <a:gd name="connsiteY2" fmla="*/ 0 h 4760243"/>
              <a:gd name="connsiteX3" fmla="*/ 4047223 w 4047268"/>
              <a:gd name="connsiteY3" fmla="*/ 143231 h 4760243"/>
              <a:gd name="connsiteX4" fmla="*/ 4047223 w 4047268"/>
              <a:gd name="connsiteY4" fmla="*/ 4651302 h 4760243"/>
              <a:gd name="connsiteX5" fmla="*/ 3972572 w 4047268"/>
              <a:gd name="connsiteY5" fmla="*/ 4737383 h 4760243"/>
              <a:gd name="connsiteX6" fmla="*/ 86081 w 4047268"/>
              <a:gd name="connsiteY6" fmla="*/ 4760243 h 4760243"/>
              <a:gd name="connsiteX7" fmla="*/ 0 w 4047268"/>
              <a:gd name="connsiteY7" fmla="*/ 4674162 h 4760243"/>
              <a:gd name="connsiteX8" fmla="*/ 0 w 4047268"/>
              <a:gd name="connsiteY8" fmla="*/ 143231 h 4760243"/>
              <a:gd name="connsiteX0" fmla="*/ 0 w 4047268"/>
              <a:gd name="connsiteY0" fmla="*/ 143231 h 4760243"/>
              <a:gd name="connsiteX1" fmla="*/ 143231 w 4047268"/>
              <a:gd name="connsiteY1" fmla="*/ 0 h 4760243"/>
              <a:gd name="connsiteX2" fmla="*/ 3972572 w 4047268"/>
              <a:gd name="connsiteY2" fmla="*/ 0 h 4760243"/>
              <a:gd name="connsiteX3" fmla="*/ 4047223 w 4047268"/>
              <a:gd name="connsiteY3" fmla="*/ 143231 h 4760243"/>
              <a:gd name="connsiteX4" fmla="*/ 4047223 w 4047268"/>
              <a:gd name="connsiteY4" fmla="*/ 4651302 h 4760243"/>
              <a:gd name="connsiteX5" fmla="*/ 3972572 w 4047268"/>
              <a:gd name="connsiteY5" fmla="*/ 4737383 h 4760243"/>
              <a:gd name="connsiteX6" fmla="*/ 86081 w 4047268"/>
              <a:gd name="connsiteY6" fmla="*/ 4760243 h 4760243"/>
              <a:gd name="connsiteX7" fmla="*/ 0 w 4047268"/>
              <a:gd name="connsiteY7" fmla="*/ 4674162 h 4760243"/>
              <a:gd name="connsiteX8" fmla="*/ 0 w 4047268"/>
              <a:gd name="connsiteY8" fmla="*/ 143231 h 4760243"/>
              <a:gd name="connsiteX0" fmla="*/ 0 w 4047268"/>
              <a:gd name="connsiteY0" fmla="*/ 143276 h 4760288"/>
              <a:gd name="connsiteX1" fmla="*/ 143231 w 4047268"/>
              <a:gd name="connsiteY1" fmla="*/ 45 h 4760288"/>
              <a:gd name="connsiteX2" fmla="*/ 3972572 w 4047268"/>
              <a:gd name="connsiteY2" fmla="*/ 45 h 4760288"/>
              <a:gd name="connsiteX3" fmla="*/ 4047223 w 4047268"/>
              <a:gd name="connsiteY3" fmla="*/ 74696 h 4760288"/>
              <a:gd name="connsiteX4" fmla="*/ 4047223 w 4047268"/>
              <a:gd name="connsiteY4" fmla="*/ 4651347 h 4760288"/>
              <a:gd name="connsiteX5" fmla="*/ 3972572 w 4047268"/>
              <a:gd name="connsiteY5" fmla="*/ 4737428 h 4760288"/>
              <a:gd name="connsiteX6" fmla="*/ 86081 w 4047268"/>
              <a:gd name="connsiteY6" fmla="*/ 4760288 h 4760288"/>
              <a:gd name="connsiteX7" fmla="*/ 0 w 4047268"/>
              <a:gd name="connsiteY7" fmla="*/ 4674207 h 4760288"/>
              <a:gd name="connsiteX8" fmla="*/ 0 w 4047268"/>
              <a:gd name="connsiteY8" fmla="*/ 143276 h 4760288"/>
              <a:gd name="connsiteX0" fmla="*/ 0 w 4047268"/>
              <a:gd name="connsiteY0" fmla="*/ 97556 h 4760288"/>
              <a:gd name="connsiteX1" fmla="*/ 143231 w 4047268"/>
              <a:gd name="connsiteY1" fmla="*/ 45 h 4760288"/>
              <a:gd name="connsiteX2" fmla="*/ 3972572 w 4047268"/>
              <a:gd name="connsiteY2" fmla="*/ 45 h 4760288"/>
              <a:gd name="connsiteX3" fmla="*/ 4047223 w 4047268"/>
              <a:gd name="connsiteY3" fmla="*/ 74696 h 4760288"/>
              <a:gd name="connsiteX4" fmla="*/ 4047223 w 4047268"/>
              <a:gd name="connsiteY4" fmla="*/ 4651347 h 4760288"/>
              <a:gd name="connsiteX5" fmla="*/ 3972572 w 4047268"/>
              <a:gd name="connsiteY5" fmla="*/ 4737428 h 4760288"/>
              <a:gd name="connsiteX6" fmla="*/ 86081 w 4047268"/>
              <a:gd name="connsiteY6" fmla="*/ 4760288 h 4760288"/>
              <a:gd name="connsiteX7" fmla="*/ 0 w 4047268"/>
              <a:gd name="connsiteY7" fmla="*/ 4674207 h 4760288"/>
              <a:gd name="connsiteX8" fmla="*/ 0 w 4047268"/>
              <a:gd name="connsiteY8" fmla="*/ 97556 h 4760288"/>
              <a:gd name="connsiteX0" fmla="*/ 45 w 4047313"/>
              <a:gd name="connsiteY0" fmla="*/ 97556 h 4760288"/>
              <a:gd name="connsiteX1" fmla="*/ 74696 w 4047313"/>
              <a:gd name="connsiteY1" fmla="*/ 45 h 4760288"/>
              <a:gd name="connsiteX2" fmla="*/ 3972617 w 4047313"/>
              <a:gd name="connsiteY2" fmla="*/ 45 h 4760288"/>
              <a:gd name="connsiteX3" fmla="*/ 4047268 w 4047313"/>
              <a:gd name="connsiteY3" fmla="*/ 74696 h 4760288"/>
              <a:gd name="connsiteX4" fmla="*/ 4047268 w 4047313"/>
              <a:gd name="connsiteY4" fmla="*/ 4651347 h 4760288"/>
              <a:gd name="connsiteX5" fmla="*/ 3972617 w 4047313"/>
              <a:gd name="connsiteY5" fmla="*/ 4737428 h 4760288"/>
              <a:gd name="connsiteX6" fmla="*/ 86126 w 4047313"/>
              <a:gd name="connsiteY6" fmla="*/ 4760288 h 4760288"/>
              <a:gd name="connsiteX7" fmla="*/ 45 w 4047313"/>
              <a:gd name="connsiteY7" fmla="*/ 4674207 h 4760288"/>
              <a:gd name="connsiteX8" fmla="*/ 45 w 4047313"/>
              <a:gd name="connsiteY8" fmla="*/ 97556 h 4760288"/>
              <a:gd name="connsiteX0" fmla="*/ 45 w 4070128"/>
              <a:gd name="connsiteY0" fmla="*/ 97556 h 4760288"/>
              <a:gd name="connsiteX1" fmla="*/ 74696 w 4070128"/>
              <a:gd name="connsiteY1" fmla="*/ 45 h 4760288"/>
              <a:gd name="connsiteX2" fmla="*/ 3972617 w 4070128"/>
              <a:gd name="connsiteY2" fmla="*/ 45 h 4760288"/>
              <a:gd name="connsiteX3" fmla="*/ 4047268 w 4070128"/>
              <a:gd name="connsiteY3" fmla="*/ 74696 h 4760288"/>
              <a:gd name="connsiteX4" fmla="*/ 4070128 w 4070128"/>
              <a:gd name="connsiteY4" fmla="*/ 4685637 h 4760288"/>
              <a:gd name="connsiteX5" fmla="*/ 3972617 w 4070128"/>
              <a:gd name="connsiteY5" fmla="*/ 4737428 h 4760288"/>
              <a:gd name="connsiteX6" fmla="*/ 86126 w 4070128"/>
              <a:gd name="connsiteY6" fmla="*/ 4760288 h 4760288"/>
              <a:gd name="connsiteX7" fmla="*/ 45 w 4070128"/>
              <a:gd name="connsiteY7" fmla="*/ 4674207 h 4760288"/>
              <a:gd name="connsiteX8" fmla="*/ 45 w 4070128"/>
              <a:gd name="connsiteY8" fmla="*/ 97556 h 4760288"/>
              <a:gd name="connsiteX0" fmla="*/ 45 w 4070128"/>
              <a:gd name="connsiteY0" fmla="*/ 97556 h 4771718"/>
              <a:gd name="connsiteX1" fmla="*/ 74696 w 4070128"/>
              <a:gd name="connsiteY1" fmla="*/ 45 h 4771718"/>
              <a:gd name="connsiteX2" fmla="*/ 3972617 w 4070128"/>
              <a:gd name="connsiteY2" fmla="*/ 45 h 4771718"/>
              <a:gd name="connsiteX3" fmla="*/ 4047268 w 4070128"/>
              <a:gd name="connsiteY3" fmla="*/ 74696 h 4771718"/>
              <a:gd name="connsiteX4" fmla="*/ 4070128 w 4070128"/>
              <a:gd name="connsiteY4" fmla="*/ 4685637 h 4771718"/>
              <a:gd name="connsiteX5" fmla="*/ 3949757 w 4070128"/>
              <a:gd name="connsiteY5" fmla="*/ 4771718 h 4771718"/>
              <a:gd name="connsiteX6" fmla="*/ 86126 w 4070128"/>
              <a:gd name="connsiteY6" fmla="*/ 4760288 h 4771718"/>
              <a:gd name="connsiteX7" fmla="*/ 45 w 4070128"/>
              <a:gd name="connsiteY7" fmla="*/ 4674207 h 4771718"/>
              <a:gd name="connsiteX8" fmla="*/ 45 w 4070128"/>
              <a:gd name="connsiteY8" fmla="*/ 97556 h 477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0128" h="4771718">
                <a:moveTo>
                  <a:pt x="45" y="97556"/>
                </a:moveTo>
                <a:cubicBezTo>
                  <a:pt x="45" y="18452"/>
                  <a:pt x="-4408" y="45"/>
                  <a:pt x="74696" y="45"/>
                </a:cubicBezTo>
                <a:lnTo>
                  <a:pt x="3972617" y="45"/>
                </a:lnTo>
                <a:cubicBezTo>
                  <a:pt x="4051721" y="45"/>
                  <a:pt x="4047268" y="-4408"/>
                  <a:pt x="4047268" y="74696"/>
                </a:cubicBezTo>
                <a:lnTo>
                  <a:pt x="4070128" y="4685637"/>
                </a:lnTo>
                <a:cubicBezTo>
                  <a:pt x="4070128" y="4764741"/>
                  <a:pt x="4028861" y="4771718"/>
                  <a:pt x="3949757" y="4771718"/>
                </a:cubicBezTo>
                <a:lnTo>
                  <a:pt x="86126" y="4760288"/>
                </a:lnTo>
                <a:cubicBezTo>
                  <a:pt x="7022" y="4760288"/>
                  <a:pt x="45" y="4753311"/>
                  <a:pt x="45" y="4674207"/>
                </a:cubicBezTo>
                <a:lnTo>
                  <a:pt x="45" y="975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69"/>
          <a:stretch>
            <a:fillRect/>
          </a:stretch>
        </p:blipFill>
        <p:spPr bwMode="auto">
          <a:xfrm>
            <a:off x="654050" y="2178050"/>
            <a:ext cx="3744913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69"/>
          <a:stretch>
            <a:fillRect/>
          </a:stretch>
        </p:blipFill>
        <p:spPr bwMode="auto">
          <a:xfrm>
            <a:off x="4843463" y="2178050"/>
            <a:ext cx="3744912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063" y="1516063"/>
            <a:ext cx="4033184" cy="4545012"/>
          </a:xfrm>
          <a:prstGeom prst="roundRect">
            <a:avLst>
              <a:gd name="adj" fmla="val 0"/>
            </a:avLst>
          </a:prstGeom>
          <a:noFill/>
          <a:ln w="19050">
            <a:noFill/>
            <a:miter lim="800000"/>
          </a:ln>
        </p:spPr>
        <p:txBody>
          <a:bodyPr lIns="91440" tIns="91440" rIns="91440" bIns="9144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666316" y="1504633"/>
            <a:ext cx="4033184" cy="4564380"/>
          </a:xfrm>
          <a:prstGeom prst="roundRect">
            <a:avLst>
              <a:gd name="adj" fmla="val 0"/>
            </a:avLst>
          </a:prstGeom>
          <a:noFill/>
          <a:ln w="19050">
            <a:noFill/>
            <a:miter lim="800000"/>
          </a:ln>
        </p:spPr>
        <p:txBody>
          <a:bodyPr lIns="91440" tIns="91440" rIns="91440" bIns="91440">
            <a:noAutofit/>
          </a:bodyPr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500063" y="708660"/>
            <a:ext cx="83327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65565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/>
        </p:nvSpPr>
        <p:spPr>
          <a:xfrm>
            <a:off x="-1587" y="4445187"/>
            <a:ext cx="9144000" cy="19849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29000"/>
                </a:schemeClr>
              </a:gs>
              <a:gs pos="100000">
                <a:schemeClr val="tx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91"/>
          <a:stretch>
            <a:fillRect/>
          </a:stretch>
        </p:blipFill>
        <p:spPr bwMode="auto">
          <a:xfrm>
            <a:off x="500063" y="4695825"/>
            <a:ext cx="83375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0063" y="1506539"/>
            <a:ext cx="8337549" cy="45450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500063" y="708660"/>
            <a:ext cx="83327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02340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Title Slide - Blac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" t="449" r="72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AG 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88"/>
            <a:ext cx="16954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4325"/>
            <a:ext cx="69246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498475" y="6494463"/>
            <a:ext cx="166211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7F7F7F"/>
                </a:solidFill>
              </a:rPr>
              <a:t>©2013 Software AG. All rights reserved.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0063" y="3775850"/>
            <a:ext cx="3870056" cy="5111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i="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00064" y="1600200"/>
            <a:ext cx="3359418" cy="9648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800" baseline="0">
                <a:solidFill>
                  <a:srgbClr val="0382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00064" y="2587087"/>
            <a:ext cx="3798804" cy="4886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08842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BE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6594475"/>
            <a:ext cx="706913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3527425" y="6588125"/>
            <a:ext cx="3395663" cy="230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December 9, 2011</a:t>
            </a:r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201613" y="6588125"/>
            <a:ext cx="5589587" cy="24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6927850" y="6588125"/>
            <a:ext cx="457200" cy="2286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3C8747-406D-492B-A38B-6F7C3A2B6CCB}" type="slidenum">
              <a:rPr lang="en-US">
                <a:solidFill>
                  <a:srgbClr val="FFFFFF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2056" name="Picture 12" descr="SAG logo.png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88"/>
            <a:ext cx="16954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22"/>
          <p:cNvSpPr txBox="1">
            <a:spLocks noChangeArrowheads="1"/>
          </p:cNvSpPr>
          <p:nvPr/>
        </p:nvSpPr>
        <p:spPr bwMode="auto">
          <a:xfrm>
            <a:off x="928688" y="6650038"/>
            <a:ext cx="27035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7F7F7F"/>
                </a:solidFill>
                <a:cs typeface="Arial" pitchFamily="34" charset="0"/>
              </a:rPr>
              <a:t>©2013 Software AG. All rights reserved. For internal use only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700" dirty="0" smtClean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17" name="Picture 36" descr="tagline.png"/>
          <p:cNvPicPr>
            <a:picLocks noChangeAspect="1"/>
          </p:cNvPicPr>
          <p:nvPr/>
        </p:nvPicPr>
        <p:blipFill rotWithShape="1">
          <a:blip r:embed="rId2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9" t="-1703" r="12946" b="6396"/>
          <a:stretch/>
        </p:blipFill>
        <p:spPr>
          <a:xfrm>
            <a:off x="7834397" y="6578651"/>
            <a:ext cx="1131061" cy="311719"/>
          </a:xfrm>
          <a:prstGeom prst="rect">
            <a:avLst/>
          </a:prstGeom>
          <a:effectLst>
            <a:outerShdw blurRad="101600" sx="105000" sy="105000" algn="ctr" rotWithShape="0">
              <a:prstClr val="black">
                <a:alpha val="88000"/>
              </a:prstClr>
            </a:outerShdw>
          </a:effectLst>
        </p:spPr>
      </p:pic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00063" y="6651625"/>
            <a:ext cx="242887" cy="1079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F8714038-F777-4D6C-BF39-F3C9BE8830C2}" type="slidenum">
              <a:rPr lang="en-US" sz="700" smtClean="0">
                <a:solidFill>
                  <a:srgbClr val="999999"/>
                </a:solidFill>
                <a:cs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700" dirty="0" smtClean="0">
                <a:solidFill>
                  <a:srgbClr val="999999"/>
                </a:solidFill>
                <a:cs typeface="Arial" pitchFamily="34" charset="0"/>
              </a:rPr>
              <a:t>   |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 bwMode="auto">
          <a:xfrm>
            <a:off x="500063" y="708660"/>
            <a:ext cx="83327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slide title (use sentence case)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0063" y="1577340"/>
            <a:ext cx="8332787" cy="447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588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transition spd="med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  <a:ea typeface="MS PGothic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  <a:ea typeface="MS PGothic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  <a:ea typeface="MS PGothic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spcBef>
          <a:spcPts val="6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4572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Arial" charset="0"/>
        <a:buChar char="•"/>
        <a:defRPr sz="1800" kern="1200">
          <a:solidFill>
            <a:srgbClr val="233356"/>
          </a:solidFill>
          <a:latin typeface="+mn-lt"/>
          <a:ea typeface="MS PGothic" pitchFamily="34" charset="-128"/>
          <a:cs typeface="MS PGothic" charset="0"/>
        </a:defRPr>
      </a:lvl2pPr>
      <a:lvl3pPr marL="685800" indent="-228600" algn="l" rtl="0" eaLnBrk="1" fontAlgn="base" hangingPunct="1">
        <a:spcBef>
          <a:spcPts val="300"/>
        </a:spcBef>
        <a:spcAft>
          <a:spcPct val="0"/>
        </a:spcAft>
        <a:buFont typeface="Trebuchet MS" pitchFamily="34" charset="0"/>
        <a:buChar char="—"/>
        <a:defRPr sz="1600" kern="1200">
          <a:solidFill>
            <a:srgbClr val="233356"/>
          </a:solidFill>
          <a:latin typeface="+mn-lt"/>
          <a:ea typeface="MS PGothic" pitchFamily="34" charset="-128"/>
          <a:cs typeface="MS PGothic" charset="0"/>
        </a:defRPr>
      </a:lvl3pPr>
      <a:lvl4pPr marL="914400" indent="-228600" algn="l" rtl="0" eaLnBrk="1" fontAlgn="base" hangingPunct="1">
        <a:spcBef>
          <a:spcPts val="300"/>
        </a:spcBef>
        <a:spcAft>
          <a:spcPct val="0"/>
        </a:spcAft>
        <a:buFont typeface="Trebuchet MS" pitchFamily="34" charset="0"/>
        <a:buChar char="—"/>
        <a:defRPr sz="1400" kern="1200">
          <a:solidFill>
            <a:srgbClr val="233356"/>
          </a:solidFill>
          <a:latin typeface="+mn-lt"/>
          <a:ea typeface="MS PGothic" pitchFamily="34" charset="-128"/>
          <a:cs typeface="MS PGothic" charset="0"/>
        </a:defRPr>
      </a:lvl4pPr>
      <a:lvl5pPr marL="1143000" indent="-228600" algn="l" rtl="0" eaLnBrk="1" fontAlgn="base" hangingPunct="1">
        <a:spcBef>
          <a:spcPts val="300"/>
        </a:spcBef>
        <a:spcAft>
          <a:spcPct val="0"/>
        </a:spcAft>
        <a:buFont typeface="Trebuchet MS" pitchFamily="34" charset="0"/>
        <a:buChar char="—"/>
        <a:defRPr sz="1400" kern="1200">
          <a:solidFill>
            <a:srgbClr val="233356"/>
          </a:solidFill>
          <a:latin typeface="+mn-lt"/>
          <a:ea typeface="MS PGothic" pitchFamily="34" charset="-128"/>
          <a:cs typeface="MS PGothic" charset="0"/>
        </a:defRPr>
      </a:lvl5pPr>
      <a:lvl6pPr marL="1371600" indent="-228600" algn="l" defTabSz="914400" rtl="0" eaLnBrk="1" latinLnBrk="0" hangingPunct="1">
        <a:spcBef>
          <a:spcPts val="300"/>
        </a:spcBef>
        <a:buFont typeface="Trebuchet MS" pitchFamily="34" charset="0"/>
        <a:buChar char="—"/>
        <a:defRPr sz="16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300"/>
        </a:spcBef>
        <a:buFont typeface="Trebuchet MS" pitchFamily="34" charset="0"/>
        <a:buChar char="—"/>
        <a:defRPr sz="16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300"/>
        </a:spcBef>
        <a:buFont typeface="Trebuchet MS" pitchFamily="34" charset="0"/>
        <a:buChar char="—"/>
        <a:defRPr sz="16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300"/>
        </a:spcBef>
        <a:buFont typeface="Trebuchet MS" pitchFamily="34" charset="0"/>
        <a:buChar char="—"/>
        <a:defRPr sz="16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December 9, 2011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3C8747-406D-492B-A38B-6F7C3A2B6CCB}" type="slidenum">
              <a:rPr lang="en-US" smtClean="0">
                <a:solidFill>
                  <a:srgbClr val="FFFFFF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24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ransition spd="med"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aimingmok.wordpress.com/2009/06/27/how-twitter-is-scaling/" TargetMode="External"/><Relationship Id="rId3" Type="http://schemas.openxmlformats.org/officeDocument/2006/relationships/hyperlink" Target="http://en.wikipedia.org/wiki/Amdahl's_law" TargetMode="External"/><Relationship Id="rId7" Type="http://schemas.openxmlformats.org/officeDocument/2006/relationships/hyperlink" Target="http://www.slideshare.net/nartamonov/above-the-clouds-introducing-akka" TargetMode="External"/><Relationship Id="rId2" Type="http://schemas.openxmlformats.org/officeDocument/2006/relationships/hyperlink" Target="http://en.wikipedia.org/wiki/Moore's_law" TargetMode="External"/><Relationship Id="rId1" Type="http://schemas.openxmlformats.org/officeDocument/2006/relationships/slideLayout" Target="../slideLayouts/slideLayout33.xml"/><Relationship Id="rId6" Type="http://schemas.openxmlformats.org/officeDocument/2006/relationships/hyperlink" Target="http://en.wikipedia.org/wiki/Actor_model#Actor_libraries_and_frameworks" TargetMode="External"/><Relationship Id="rId5" Type="http://schemas.openxmlformats.org/officeDocument/2006/relationships/hyperlink" Target="http://dl.acm.org/citation.cfm?id=1624804" TargetMode="External"/><Relationship Id="rId4" Type="http://schemas.openxmlformats.org/officeDocument/2006/relationships/hyperlink" Target="http://www.tilera.com/" TargetMode="External"/><Relationship Id="rId9" Type="http://schemas.openxmlformats.org/officeDocument/2006/relationships/hyperlink" Target="http://www.erlang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4681536" cy="1752600"/>
          </a:xfrm>
        </p:spPr>
        <p:txBody>
          <a:bodyPr/>
          <a:lstStyle/>
          <a:p>
            <a:r>
              <a:rPr lang="en-US" dirty="0" smtClean="0"/>
              <a:t>Introduction to Actor model concurrency/parallelism and demonstration with Akka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533400" y="4724400"/>
            <a:ext cx="5291137" cy="1371599"/>
          </a:xfrm>
        </p:spPr>
        <p:txBody>
          <a:bodyPr/>
          <a:lstStyle/>
          <a:p>
            <a:r>
              <a:rPr lang="en-US" sz="1800" dirty="0" smtClean="0"/>
              <a:t>Manuj Bhalla</a:t>
            </a:r>
          </a:p>
          <a:p>
            <a:r>
              <a:rPr lang="en-US" sz="1800" dirty="0"/>
              <a:t>Meetup #1 - Lets talk functional Programming, Scala &amp; </a:t>
            </a:r>
            <a:r>
              <a:rPr lang="en-US" sz="1800" dirty="0" smtClean="0"/>
              <a:t>Akka</a:t>
            </a:r>
          </a:p>
          <a:p>
            <a:r>
              <a:rPr lang="en-US" sz="1800" dirty="0" smtClean="0"/>
              <a:t>Bangalore-Scala-Akka-Functional-Programming </a:t>
            </a:r>
            <a:r>
              <a:rPr lang="en-US" sz="1800" dirty="0" err="1" smtClean="0"/>
              <a:t>meetup</a:t>
            </a:r>
            <a:r>
              <a:rPr lang="en-US" sz="1800" dirty="0" smtClean="0"/>
              <a:t> group</a:t>
            </a:r>
          </a:p>
          <a:p>
            <a:r>
              <a:rPr lang="en-US" sz="1800" dirty="0" smtClean="0"/>
              <a:t>23 August 2014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4283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Concurrency/Parallelism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800" dirty="0" smtClean="0"/>
              <a:t>Concurrency: When at least two threads are making progress. Can include time slicing as a form of virtual parallelism</a:t>
            </a:r>
            <a:endParaRPr lang="en-US" sz="2800" dirty="0"/>
          </a:p>
          <a:p>
            <a:r>
              <a:rPr lang="en-US" sz="2800" dirty="0" smtClean="0"/>
              <a:t>Parallelism: When at least two threads are executing simultaneously</a:t>
            </a:r>
          </a:p>
          <a:p>
            <a:r>
              <a:rPr lang="en-US" sz="2800" dirty="0" smtClean="0"/>
              <a:t>Both of them are hard because of “shared mutable state”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30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We cannot avoid state</a:t>
            </a:r>
          </a:p>
          <a:p>
            <a:r>
              <a:rPr lang="en-US" sz="3200" dirty="0" smtClean="0"/>
              <a:t>But we have 3 options to manage them:</a:t>
            </a:r>
          </a:p>
          <a:p>
            <a:pPr lvl="1"/>
            <a:r>
              <a:rPr lang="en-US" sz="3000" dirty="0" smtClean="0"/>
              <a:t>Shared mutability</a:t>
            </a:r>
          </a:p>
          <a:p>
            <a:pPr lvl="2"/>
            <a:r>
              <a:rPr lang="en-US" sz="2800" dirty="0"/>
              <a:t> </a:t>
            </a:r>
            <a:r>
              <a:rPr lang="en-US" sz="2800" dirty="0" smtClean="0"/>
              <a:t>Evil !</a:t>
            </a:r>
          </a:p>
          <a:p>
            <a:pPr lvl="1"/>
            <a:r>
              <a:rPr lang="en-US" sz="3000" dirty="0" smtClean="0"/>
              <a:t>Isolated mutability</a:t>
            </a:r>
          </a:p>
          <a:p>
            <a:pPr lvl="2"/>
            <a:r>
              <a:rPr lang="en-US" sz="2800" dirty="0"/>
              <a:t> </a:t>
            </a:r>
            <a:r>
              <a:rPr lang="en-US" sz="2800" dirty="0" smtClean="0"/>
              <a:t>OK !</a:t>
            </a:r>
          </a:p>
          <a:p>
            <a:pPr lvl="1"/>
            <a:r>
              <a:rPr lang="en-US" sz="3000" dirty="0" smtClean="0"/>
              <a:t>Pure immutability</a:t>
            </a:r>
          </a:p>
          <a:p>
            <a:pPr lvl="2"/>
            <a:r>
              <a:rPr lang="en-US" sz="2800" dirty="0"/>
              <a:t> </a:t>
            </a:r>
            <a:r>
              <a:rPr lang="en-US" sz="2800" dirty="0" smtClean="0"/>
              <a:t>Ideal !</a:t>
            </a:r>
          </a:p>
          <a:p>
            <a:pPr lvl="1"/>
            <a:r>
              <a:rPr lang="en-US" sz="3000" dirty="0" smtClean="0"/>
              <a:t>Example: age </a:t>
            </a:r>
            <a:r>
              <a:rPr lang="en-US" sz="3000" dirty="0" err="1" smtClean="0"/>
              <a:t>totaller</a:t>
            </a:r>
            <a:endParaRPr lang="en-US" sz="3000" dirty="0" smtClean="0"/>
          </a:p>
          <a:p>
            <a:pPr marL="457200" lvl="2" indent="0">
              <a:buNone/>
            </a:pPr>
            <a:endParaRPr lang="en-US" sz="2800" dirty="0"/>
          </a:p>
          <a:p>
            <a:pPr marL="457200" lvl="2" indent="0">
              <a:buNone/>
            </a:pPr>
            <a:endParaRPr lang="en-US" sz="3400" dirty="0"/>
          </a:p>
          <a:p>
            <a:pPr marL="228600" lvl="1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95289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Synchronization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000" dirty="0" smtClean="0"/>
              <a:t>Explicit synchronization is hard</a:t>
            </a:r>
          </a:p>
          <a:p>
            <a:pPr lvl="1"/>
            <a:r>
              <a:rPr lang="en-US" sz="3000" dirty="0" smtClean="0"/>
              <a:t>Can we prevent it ?</a:t>
            </a:r>
          </a:p>
          <a:p>
            <a:pPr lvl="1"/>
            <a:r>
              <a:rPr lang="en-US" sz="3000" dirty="0" smtClean="0"/>
              <a:t>Two models in modern concurrency</a:t>
            </a:r>
          </a:p>
          <a:p>
            <a:pPr lvl="2"/>
            <a:r>
              <a:rPr lang="en-US" sz="2800" dirty="0"/>
              <a:t> </a:t>
            </a:r>
            <a:r>
              <a:rPr lang="en-US" sz="2800" dirty="0" smtClean="0"/>
              <a:t>Software Transactional Memory</a:t>
            </a:r>
          </a:p>
          <a:p>
            <a:pPr lvl="3"/>
            <a:r>
              <a:rPr lang="en-US" sz="2400" dirty="0"/>
              <a:t> </a:t>
            </a:r>
            <a:r>
              <a:rPr lang="en-US" sz="2400" dirty="0" smtClean="0"/>
              <a:t>Systems to be built using message passing and do not hold any state – Alan Kay (coined the term OOP)</a:t>
            </a:r>
          </a:p>
          <a:p>
            <a:pPr lvl="3"/>
            <a:r>
              <a:rPr lang="en-US" sz="2400" dirty="0"/>
              <a:t> </a:t>
            </a:r>
            <a:r>
              <a:rPr lang="en-US" sz="2400" dirty="0" smtClean="0"/>
              <a:t>But they do now !</a:t>
            </a:r>
          </a:p>
          <a:p>
            <a:pPr lvl="3"/>
            <a:r>
              <a:rPr lang="en-US" sz="2400" dirty="0"/>
              <a:t> </a:t>
            </a:r>
            <a:r>
              <a:rPr lang="en-US" sz="2400" dirty="0" smtClean="0"/>
              <a:t>Separation of identity and state</a:t>
            </a:r>
          </a:p>
          <a:p>
            <a:pPr lvl="3"/>
            <a:r>
              <a:rPr lang="en-US" sz="2400" dirty="0"/>
              <a:t> </a:t>
            </a:r>
            <a:r>
              <a:rPr lang="en-US" sz="2400" dirty="0" err="1" smtClean="0"/>
              <a:t>Clojure</a:t>
            </a:r>
            <a:endParaRPr lang="en-US" sz="2400" dirty="0" smtClean="0"/>
          </a:p>
          <a:p>
            <a:pPr lvl="2"/>
            <a:r>
              <a:rPr lang="en-US" sz="2600" dirty="0"/>
              <a:t> </a:t>
            </a:r>
            <a:r>
              <a:rPr lang="en-US" sz="2600" dirty="0" smtClean="0"/>
              <a:t>Actor model</a:t>
            </a:r>
          </a:p>
          <a:p>
            <a:pPr lvl="3"/>
            <a:endParaRPr lang="en-US" sz="2400" dirty="0" smtClean="0"/>
          </a:p>
          <a:p>
            <a:pPr lvl="3"/>
            <a:endParaRPr lang="en-US" sz="2400" dirty="0"/>
          </a:p>
          <a:p>
            <a:pPr marL="457200" lvl="2" indent="0">
              <a:buNone/>
            </a:pPr>
            <a:endParaRPr lang="en-US" sz="3400" dirty="0"/>
          </a:p>
          <a:p>
            <a:pPr marL="228600" lvl="1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211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model - 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Based on ACM Paper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 in 1973 by Hewitt, Bishop and Steiger</a:t>
            </a:r>
          </a:p>
          <a:p>
            <a:pPr lvl="1"/>
            <a:r>
              <a:rPr lang="en-US" sz="2800" dirty="0" smtClean="0"/>
              <a:t>A model which defines an entity called an actor</a:t>
            </a:r>
          </a:p>
          <a:p>
            <a:pPr lvl="1"/>
            <a:r>
              <a:rPr lang="en-US" sz="2800" dirty="0" smtClean="0"/>
              <a:t>What is an actor ?</a:t>
            </a:r>
          </a:p>
          <a:p>
            <a:pPr lvl="2"/>
            <a:r>
              <a:rPr lang="en-US" sz="2600" dirty="0"/>
              <a:t> </a:t>
            </a:r>
            <a:r>
              <a:rPr lang="en-US" sz="2600" dirty="0" smtClean="0"/>
              <a:t>Embodies 3 essential elements :</a:t>
            </a:r>
          </a:p>
          <a:p>
            <a:pPr lvl="3"/>
            <a:r>
              <a:rPr lang="en-US" sz="2400" dirty="0"/>
              <a:t> </a:t>
            </a:r>
            <a:r>
              <a:rPr lang="en-US" sz="2400" dirty="0" smtClean="0"/>
              <a:t>processing</a:t>
            </a:r>
          </a:p>
          <a:p>
            <a:pPr lvl="3"/>
            <a:r>
              <a:rPr lang="en-US" sz="2400" dirty="0"/>
              <a:t> </a:t>
            </a:r>
            <a:r>
              <a:rPr lang="en-US" sz="2400" dirty="0" smtClean="0"/>
              <a:t>storage</a:t>
            </a:r>
          </a:p>
          <a:p>
            <a:pPr lvl="3"/>
            <a:r>
              <a:rPr lang="en-US" sz="2400" dirty="0" smtClean="0"/>
              <a:t> communication</a:t>
            </a:r>
          </a:p>
          <a:p>
            <a:pPr lvl="2"/>
            <a:r>
              <a:rPr lang="en-US" sz="2600" dirty="0"/>
              <a:t> </a:t>
            </a:r>
            <a:r>
              <a:rPr lang="en-US" sz="2600" dirty="0" smtClean="0"/>
              <a:t>Fundamental unit of computation</a:t>
            </a:r>
          </a:p>
          <a:p>
            <a:pPr lvl="3"/>
            <a:endParaRPr lang="en-US" sz="2400" dirty="0"/>
          </a:p>
          <a:p>
            <a:pPr marL="457200" lvl="2" indent="0">
              <a:buNone/>
            </a:pPr>
            <a:endParaRPr lang="en-US" sz="3400" dirty="0"/>
          </a:p>
          <a:p>
            <a:pPr marL="228600" lvl="1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80241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10000" y="2672787"/>
            <a:ext cx="5181600" cy="3347013"/>
          </a:xfrm>
        </p:spPr>
        <p:txBody>
          <a:bodyPr/>
          <a:lstStyle/>
          <a:p>
            <a:r>
              <a:rPr lang="en-US" dirty="0" smtClean="0"/>
              <a:t>Various running methods available</a:t>
            </a:r>
            <a:endParaRPr lang="en-US" dirty="0" smtClean="0"/>
          </a:p>
          <a:p>
            <a:r>
              <a:rPr lang="en-US" dirty="0" smtClean="0"/>
              <a:t>Lightweight object</a:t>
            </a:r>
          </a:p>
          <a:p>
            <a:r>
              <a:rPr lang="en-US" dirty="0" smtClean="0"/>
              <a:t>Encapsulates behavior and state</a:t>
            </a:r>
          </a:p>
          <a:p>
            <a:r>
              <a:rPr lang="en-US" dirty="0" smtClean="0"/>
              <a:t>Processes messages from its queue one at a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Receiver actor need not </a:t>
            </a:r>
            <a:r>
              <a:rPr lang="en-US" smtClean="0"/>
              <a:t>be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0" lvl="3" indent="0">
              <a:buNone/>
            </a:pPr>
            <a:endParaRPr lang="en-US" sz="2400" dirty="0"/>
          </a:p>
          <a:p>
            <a:pPr marL="457200" lvl="2" indent="0">
              <a:buNone/>
            </a:pPr>
            <a:endParaRPr lang="en-US" sz="3400" dirty="0"/>
          </a:p>
          <a:p>
            <a:pPr marL="228600" lvl="1" indent="0">
              <a:buNone/>
            </a:pPr>
            <a:endParaRPr lang="en-US" sz="3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2010056" cy="330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Actor model – What can an actor do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000" dirty="0" smtClean="0"/>
              <a:t>When it receives message it can :</a:t>
            </a:r>
          </a:p>
          <a:p>
            <a:pPr lvl="2"/>
            <a:r>
              <a:rPr lang="en-US" sz="2000" dirty="0"/>
              <a:t> </a:t>
            </a:r>
            <a:r>
              <a:rPr lang="en-US" sz="2000" dirty="0" smtClean="0"/>
              <a:t>Create more actors</a:t>
            </a:r>
          </a:p>
          <a:p>
            <a:pPr lvl="2"/>
            <a:r>
              <a:rPr lang="en-US" sz="2000" dirty="0"/>
              <a:t> </a:t>
            </a:r>
            <a:r>
              <a:rPr lang="en-US" sz="2000" dirty="0" smtClean="0"/>
              <a:t>It can send message to other actors for which it has address before</a:t>
            </a:r>
          </a:p>
          <a:p>
            <a:pPr lvl="2"/>
            <a:r>
              <a:rPr lang="en-US" sz="2000" dirty="0"/>
              <a:t> </a:t>
            </a:r>
            <a:r>
              <a:rPr lang="en-US" sz="2000" dirty="0" smtClean="0"/>
              <a:t>It can change its behavior (for the next and subsequent messages)</a:t>
            </a:r>
          </a:p>
          <a:p>
            <a:pPr lvl="3"/>
            <a:r>
              <a:rPr lang="en-US" dirty="0" smtClean="0"/>
              <a:t>State machines</a:t>
            </a:r>
          </a:p>
          <a:p>
            <a:pPr lvl="1"/>
            <a:r>
              <a:rPr lang="en-US" sz="2000" dirty="0" smtClean="0"/>
              <a:t>Actor message sending is asynchronous and there is no guarantee of ordering</a:t>
            </a:r>
          </a:p>
          <a:p>
            <a:pPr lvl="1"/>
            <a:r>
              <a:rPr lang="en-US" sz="2000" dirty="0" smtClean="0"/>
              <a:t>State of the actor only accessible </a:t>
            </a:r>
            <a:r>
              <a:rPr lang="en-US" sz="2000" dirty="0"/>
              <a:t>b</a:t>
            </a:r>
            <a:r>
              <a:rPr lang="en-US" sz="2000" dirty="0" smtClean="0"/>
              <a:t>y passing message</a:t>
            </a:r>
          </a:p>
          <a:p>
            <a:pPr lvl="2"/>
            <a:r>
              <a:rPr lang="en-US" sz="2800" dirty="0"/>
              <a:t> </a:t>
            </a:r>
            <a:r>
              <a:rPr lang="en-US" sz="2000" dirty="0" smtClean="0"/>
              <a:t>When you ask it</a:t>
            </a:r>
          </a:p>
          <a:p>
            <a:pPr lvl="2"/>
            <a:r>
              <a:rPr lang="en-US" sz="2000" dirty="0" smtClean="0"/>
              <a:t>Actor model contract</a:t>
            </a:r>
          </a:p>
          <a:p>
            <a:pPr lvl="1"/>
            <a:r>
              <a:rPr lang="en-US" sz="2200" dirty="0" smtClean="0"/>
              <a:t>Many to Many relationships between actor and addresses</a:t>
            </a:r>
          </a:p>
          <a:p>
            <a:pPr lvl="2"/>
            <a:r>
              <a:rPr lang="en-US" sz="2000" dirty="0"/>
              <a:t> </a:t>
            </a:r>
            <a:r>
              <a:rPr lang="en-US" sz="2000" dirty="0" smtClean="0"/>
              <a:t>Example: Google search – 1 address, millions of actors</a:t>
            </a:r>
          </a:p>
          <a:p>
            <a:pPr lvl="1"/>
            <a:r>
              <a:rPr lang="en-US" sz="2200" dirty="0" smtClean="0"/>
              <a:t>Think of actors as humans talking to each other</a:t>
            </a:r>
          </a:p>
          <a:p>
            <a:pPr lvl="1"/>
            <a:endParaRPr lang="en-US" sz="2800" dirty="0"/>
          </a:p>
          <a:p>
            <a:pPr marL="2286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2915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Earlier 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sz="3200" dirty="0" smtClean="0"/>
              <a:t>Was implemented by Joe Armstrong in Erlang in used in Ericsson AXD 301 switch</a:t>
            </a:r>
          </a:p>
          <a:p>
            <a:pPr lvl="1"/>
            <a:r>
              <a:rPr lang="en-US" sz="3200" dirty="0" smtClean="0"/>
              <a:t>99.9999999 % reliability achieved</a:t>
            </a:r>
          </a:p>
          <a:p>
            <a:pPr lvl="1"/>
            <a:r>
              <a:rPr lang="en-US" sz="3200" dirty="0" smtClean="0"/>
              <a:t>Event driven semantics</a:t>
            </a:r>
          </a:p>
          <a:p>
            <a:pPr lvl="2"/>
            <a:r>
              <a:rPr lang="en-US" sz="2800" dirty="0"/>
              <a:t> </a:t>
            </a:r>
            <a:r>
              <a:rPr lang="en-US" sz="2800" dirty="0" smtClean="0"/>
              <a:t>Reactive programming</a:t>
            </a:r>
          </a:p>
          <a:p>
            <a:pPr lvl="1"/>
            <a:endParaRPr lang="en-US" sz="4000" dirty="0"/>
          </a:p>
          <a:p>
            <a:pPr marL="228600" lvl="1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8248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model implementations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sz="2800" dirty="0" smtClean="0"/>
              <a:t>Many libraries and frameworks available</a:t>
            </a:r>
            <a:r>
              <a:rPr lang="en-US" sz="2800" baseline="30000" dirty="0"/>
              <a:t>5</a:t>
            </a:r>
            <a:endParaRPr lang="en-US" sz="2800" dirty="0" smtClean="0"/>
          </a:p>
          <a:p>
            <a:pPr lvl="1"/>
            <a:r>
              <a:rPr lang="en-US" sz="2800" dirty="0" smtClean="0"/>
              <a:t>Some of them include:</a:t>
            </a:r>
          </a:p>
          <a:p>
            <a:pPr lvl="2"/>
            <a:r>
              <a:rPr lang="en-US" sz="3400" dirty="0"/>
              <a:t> </a:t>
            </a:r>
            <a:r>
              <a:rPr lang="en-US" sz="3400" dirty="0" smtClean="0"/>
              <a:t>Akka (JVM – Java/Scala)</a:t>
            </a:r>
          </a:p>
          <a:p>
            <a:pPr lvl="2"/>
            <a:r>
              <a:rPr lang="en-US" sz="3400" dirty="0"/>
              <a:t> </a:t>
            </a:r>
            <a:r>
              <a:rPr lang="en-US" sz="3400" dirty="0" err="1" smtClean="0"/>
              <a:t>GPars</a:t>
            </a:r>
            <a:r>
              <a:rPr lang="en-US" sz="3400" dirty="0" smtClean="0"/>
              <a:t> (JVM – Groovy)</a:t>
            </a:r>
          </a:p>
          <a:p>
            <a:pPr lvl="2"/>
            <a:r>
              <a:rPr lang="en-US" sz="3400" dirty="0"/>
              <a:t> </a:t>
            </a:r>
            <a:r>
              <a:rPr lang="en-US" sz="3400" dirty="0" smtClean="0"/>
              <a:t>F# MailboxProcessor (.NET)</a:t>
            </a:r>
          </a:p>
          <a:p>
            <a:pPr lvl="2"/>
            <a:r>
              <a:rPr lang="en-US" sz="3400" dirty="0"/>
              <a:t> </a:t>
            </a:r>
            <a:r>
              <a:rPr lang="en-US" sz="3400" dirty="0" smtClean="0"/>
              <a:t>plus many more…</a:t>
            </a:r>
            <a:endParaRPr lang="en-US" sz="3400" dirty="0"/>
          </a:p>
          <a:p>
            <a:pPr marL="228600" lvl="1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52067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Akka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400" dirty="0" smtClean="0"/>
              <a:t>Founded by Jonas Bon</a:t>
            </a:r>
            <a:r>
              <a:rPr lang="en-US" sz="2400" dirty="0"/>
              <a:t>ê</a:t>
            </a:r>
            <a:r>
              <a:rPr lang="en-US" sz="2400" dirty="0" smtClean="0"/>
              <a:t>r</a:t>
            </a:r>
            <a:r>
              <a:rPr lang="en-US" sz="2400" baseline="30000" dirty="0" smtClean="0"/>
              <a:t>6</a:t>
            </a:r>
            <a:endParaRPr lang="en-US" sz="2400" dirty="0" smtClean="0"/>
          </a:p>
          <a:p>
            <a:pPr lvl="1"/>
            <a:r>
              <a:rPr lang="en-US" sz="2400" dirty="0" smtClean="0"/>
              <a:t>Part of TypeSafe stack</a:t>
            </a:r>
          </a:p>
          <a:p>
            <a:pPr lvl="1"/>
            <a:r>
              <a:rPr lang="en-US" sz="2400" dirty="0" smtClean="0"/>
              <a:t>Each actor is referred by and ActorRef</a:t>
            </a:r>
          </a:p>
          <a:p>
            <a:pPr lvl="1"/>
            <a:r>
              <a:rPr lang="en-US" sz="2400" dirty="0" smtClean="0"/>
              <a:t>Actor behavior is implemented as a stack</a:t>
            </a:r>
          </a:p>
          <a:p>
            <a:pPr lvl="2"/>
            <a:r>
              <a:rPr lang="en-US" sz="2000" dirty="0"/>
              <a:t> </a:t>
            </a:r>
            <a:r>
              <a:rPr lang="en-US" sz="2000" dirty="0" smtClean="0"/>
              <a:t>It can become</a:t>
            </a:r>
          </a:p>
          <a:p>
            <a:pPr lvl="2"/>
            <a:r>
              <a:rPr lang="en-US" sz="2000" dirty="0"/>
              <a:t> </a:t>
            </a:r>
            <a:r>
              <a:rPr lang="en-US" sz="2000" dirty="0" smtClean="0"/>
              <a:t>It can unbecome</a:t>
            </a:r>
          </a:p>
          <a:p>
            <a:pPr lvl="1"/>
            <a:r>
              <a:rPr lang="en-US" sz="2400" dirty="0" smtClean="0"/>
              <a:t>Don’t think of actors as abstract objects on which you call methods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Think of them as talking entities</a:t>
            </a:r>
          </a:p>
          <a:p>
            <a:pPr lvl="2"/>
            <a:r>
              <a:rPr lang="en-US" sz="2200" dirty="0" smtClean="0"/>
              <a:t>Workflow processing</a:t>
            </a:r>
          </a:p>
          <a:p>
            <a:pPr lvl="1"/>
            <a:r>
              <a:rPr lang="en-US" sz="2400" dirty="0" smtClean="0"/>
              <a:t>Let it fail – fault tolerance strategies</a:t>
            </a:r>
          </a:p>
          <a:p>
            <a:pPr lvl="2"/>
            <a:r>
              <a:rPr lang="en-US" sz="2000" dirty="0"/>
              <a:t> </a:t>
            </a:r>
            <a:r>
              <a:rPr lang="en-US" sz="2000" dirty="0" smtClean="0"/>
              <a:t>1 for 1</a:t>
            </a:r>
          </a:p>
          <a:p>
            <a:pPr lvl="2"/>
            <a:r>
              <a:rPr lang="en-US" sz="2000" dirty="0" smtClean="0"/>
              <a:t> 1 for all</a:t>
            </a:r>
          </a:p>
          <a:p>
            <a:pPr lvl="2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751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332787" cy="822007"/>
          </a:xfrm>
        </p:spPr>
        <p:txBody>
          <a:bodyPr/>
          <a:lstStyle/>
          <a:p>
            <a:pPr algn="ctr"/>
            <a:r>
              <a:rPr lang="en-US" dirty="0" smtClean="0"/>
              <a:t>Some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600" dirty="0" smtClean="0"/>
              <a:t>Brief historical and current trends in concurrency</a:t>
            </a:r>
          </a:p>
          <a:p>
            <a:pPr lvl="1"/>
            <a:r>
              <a:rPr lang="en-US" sz="2600" dirty="0" smtClean="0"/>
              <a:t>What is Actor model ? Need, Definition and concept</a:t>
            </a:r>
          </a:p>
          <a:p>
            <a:pPr lvl="1"/>
            <a:r>
              <a:rPr lang="en-US" sz="2600" dirty="0" smtClean="0"/>
              <a:t>Various Implementations of the model</a:t>
            </a:r>
          </a:p>
          <a:p>
            <a:pPr lvl="1"/>
            <a:r>
              <a:rPr lang="en-US" sz="2600" dirty="0" smtClean="0"/>
              <a:t>Dive into Akka – few examples and demo samples</a:t>
            </a:r>
          </a:p>
          <a:p>
            <a:pPr lvl="1"/>
            <a:r>
              <a:rPr lang="en-US" sz="2600" dirty="0" smtClean="0"/>
              <a:t>Some real use cases</a:t>
            </a:r>
          </a:p>
          <a:p>
            <a:pPr lvl="1"/>
            <a:r>
              <a:rPr lang="en-US" sz="2600" dirty="0" smtClean="0"/>
              <a:t>Demo using Java and Scala</a:t>
            </a:r>
          </a:p>
          <a:p>
            <a:pPr lvl="1"/>
            <a:r>
              <a:rPr lang="en-US" sz="2600" dirty="0" smtClean="0"/>
              <a:t>Q &amp; A</a:t>
            </a:r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94952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real use cases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smtClean="0"/>
              <a:t>Event driven transactional systems </a:t>
            </a:r>
          </a:p>
          <a:p>
            <a:r>
              <a:rPr lang="en-US" sz="2200" dirty="0" smtClean="0"/>
              <a:t>API ad networks</a:t>
            </a:r>
          </a:p>
          <a:p>
            <a:pPr marL="0" indent="0">
              <a:buNone/>
            </a:pPr>
            <a:endParaRPr lang="en-US" sz="2200" dirty="0" smtClean="0"/>
          </a:p>
          <a:p>
            <a:pPr marL="228600" lvl="1" indent="0">
              <a:buNone/>
            </a:pPr>
            <a:endParaRPr lang="en-US" sz="2200" dirty="0" smtClean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3165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real use cases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800" dirty="0" smtClean="0"/>
              <a:t>Event driven architecture and workflow applications</a:t>
            </a:r>
          </a:p>
          <a:p>
            <a:r>
              <a:rPr lang="en-US" sz="2800" dirty="0" smtClean="0"/>
              <a:t>Think of it as a DAG graph of actors</a:t>
            </a:r>
          </a:p>
          <a:p>
            <a:r>
              <a:rPr lang="en-US" sz="2800" dirty="0" smtClean="0"/>
              <a:t>Actor encapsulated in a Neo4j node!</a:t>
            </a:r>
          </a:p>
          <a:p>
            <a:r>
              <a:rPr lang="en-US" sz="2800" dirty="0" smtClean="0"/>
              <a:t>Concurrent execution of different stages under a context</a:t>
            </a:r>
            <a:endParaRPr lang="en-US" sz="2400" dirty="0" smtClean="0"/>
          </a:p>
          <a:p>
            <a:pPr marL="228600" lvl="1" indent="0">
              <a:buNone/>
            </a:pP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265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real use cases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800" dirty="0" smtClean="0"/>
              <a:t>How twitter is scaling</a:t>
            </a:r>
          </a:p>
          <a:p>
            <a:pPr lvl="1"/>
            <a:r>
              <a:rPr lang="en-US" sz="2600" dirty="0" smtClean="0"/>
              <a:t>Implemented kestrel – twitter queuing system in Scala</a:t>
            </a:r>
            <a:r>
              <a:rPr lang="en-US" sz="2600" baseline="30000" dirty="0" smtClean="0"/>
              <a:t>7</a:t>
            </a:r>
            <a:r>
              <a:rPr lang="en-US" sz="2600" dirty="0" smtClean="0"/>
              <a:t> using actor model implementation</a:t>
            </a:r>
          </a:p>
          <a:p>
            <a:pPr lvl="1"/>
            <a:r>
              <a:rPr lang="en-US" sz="2600" dirty="0" smtClean="0"/>
              <a:t>Facebook chat using Erlang OTP</a:t>
            </a:r>
            <a:r>
              <a:rPr lang="en-US" sz="2600" baseline="30000" dirty="0" smtClean="0"/>
              <a:t>8</a:t>
            </a:r>
            <a:r>
              <a:rPr lang="en-US" sz="2600" dirty="0" smtClean="0"/>
              <a:t> </a:t>
            </a:r>
            <a:endParaRPr lang="en-US" sz="2200" dirty="0" smtClean="0"/>
          </a:p>
          <a:p>
            <a:pPr marL="228600" lvl="1" indent="0">
              <a:buNone/>
            </a:pP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546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28600" lvl="1" indent="0">
              <a:buNone/>
            </a:pP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187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457200" y="1295400"/>
            <a:ext cx="8353425" cy="50292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en.wikipedia.org/wiki/Moore's_law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en.wikipedia.org/wiki/Amdahl's_law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http://www.tilera.com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dl.acm.org/citation.cfm?id=1624804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en.wikipedia.org/wiki/Actor_model#Actor_libraries_and_frameworks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www.slideshare.net/nartamonov/above-the-clouds-introducing-akka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8"/>
              </a:rPr>
              <a:t>https://waimingmok.wordpress.com/2009/06/27/how-twitter-is-scaling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9"/>
              </a:rPr>
              <a:t>http://www.erlang.org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http://channel9.msdn.com/Shows/Going+Deep/Hewitt-Meijer-and-Szyperski-The-Actor-Model-everything-you-wanted-to-know-but-were-afraid-to-ask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8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332787" cy="822007"/>
          </a:xfrm>
        </p:spPr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9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sz="2600" dirty="0" smtClean="0"/>
              <a:t>Number of transistors on integrated circuits double approximately two years – Carver Mead, 1970</a:t>
            </a:r>
          </a:p>
          <a:p>
            <a:pPr lvl="1"/>
            <a:r>
              <a:rPr lang="en-US" sz="2600" dirty="0" smtClean="0"/>
              <a:t>Technically correct but now focus has changed</a:t>
            </a:r>
          </a:p>
          <a:p>
            <a:pPr lvl="1"/>
            <a:r>
              <a:rPr lang="en-US" sz="2600" dirty="0" smtClean="0"/>
              <a:t>Scale out instead of scale up</a:t>
            </a:r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Multi core processors</a:t>
            </a:r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Parallelism in applications</a:t>
            </a:r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100 cores on a chip</a:t>
            </a:r>
            <a:r>
              <a:rPr lang="en-US" sz="2400" baseline="30000" dirty="0"/>
              <a:t>3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5835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3810000" cy="2921707"/>
          </a:xfrm>
        </p:spPr>
      </p:pic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>
          <a:xfrm>
            <a:off x="4572000" y="1506538"/>
            <a:ext cx="4267200" cy="4545012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N</a:t>
            </a:r>
            <a:r>
              <a:rPr lang="en-US" dirty="0" smtClean="0"/>
              <a:t> = Speed up in processing</a:t>
            </a:r>
          </a:p>
          <a:p>
            <a:r>
              <a:rPr lang="en-US" dirty="0" smtClean="0"/>
              <a:t>P = Fraction of job [0,1] which can be parallelized</a:t>
            </a:r>
          </a:p>
          <a:p>
            <a:r>
              <a:rPr lang="en-US" dirty="0" smtClean="0"/>
              <a:t>N = Number of processors / threads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5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21" y="1600200"/>
            <a:ext cx="5973233" cy="4479925"/>
          </a:xfrm>
        </p:spPr>
      </p:pic>
    </p:spTree>
    <p:extLst>
      <p:ext uri="{BB962C8B-B14F-4D97-AF65-F5344CB8AC3E}">
        <p14:creationId xmlns:p14="http://schemas.microsoft.com/office/powerpoint/2010/main" val="215835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application side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800" dirty="0" smtClean="0"/>
              <a:t>Need for an easy to reason and abstract about concurrency model</a:t>
            </a:r>
          </a:p>
          <a:p>
            <a:r>
              <a:rPr lang="en-US" sz="2800" dirty="0" smtClean="0"/>
              <a:t> Concurrency models:</a:t>
            </a:r>
          </a:p>
          <a:p>
            <a:pPr lvl="1"/>
            <a:r>
              <a:rPr lang="en-US" sz="2600" dirty="0" smtClean="0"/>
              <a:t>Simple thread usage</a:t>
            </a:r>
          </a:p>
          <a:p>
            <a:pPr lvl="1"/>
            <a:r>
              <a:rPr lang="en-US" sz="2600" dirty="0" smtClean="0"/>
              <a:t>Executors framework model</a:t>
            </a:r>
          </a:p>
          <a:p>
            <a:pPr lvl="1"/>
            <a:r>
              <a:rPr lang="en-US" sz="2600" dirty="0" smtClean="0"/>
              <a:t>Fork and Join model</a:t>
            </a:r>
          </a:p>
          <a:p>
            <a:pPr lvl="1"/>
            <a:r>
              <a:rPr lang="en-US" sz="2600" dirty="0" smtClean="0"/>
              <a:t>Actor model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8668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Thread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dirty="0" smtClean="0"/>
              <a:t>Uses class Thread</a:t>
            </a:r>
          </a:p>
          <a:p>
            <a:r>
              <a:rPr lang="en-US" sz="3200" dirty="0" smtClean="0"/>
              <a:t>Thread represents a unit of execution </a:t>
            </a:r>
          </a:p>
          <a:p>
            <a:r>
              <a:rPr lang="en-US" sz="3200" dirty="0" smtClean="0"/>
              <a:t>Basic building block of concurrency on JVM</a:t>
            </a:r>
          </a:p>
          <a:p>
            <a:r>
              <a:rPr lang="en-US" sz="3200" dirty="0" smtClean="0"/>
              <a:t>Design complex applications with simple Threads is hard</a:t>
            </a:r>
          </a:p>
          <a:p>
            <a:r>
              <a:rPr lang="en-US" sz="3200" dirty="0" smtClean="0"/>
              <a:t>Custom Thread group/pool is hard to write correctly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668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 framework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800" dirty="0" smtClean="0"/>
              <a:t>Since Java 1.5</a:t>
            </a:r>
          </a:p>
          <a:p>
            <a:r>
              <a:rPr lang="en-US" sz="2800" dirty="0" smtClean="0"/>
              <a:t>Abstraction layer over traditional thread model</a:t>
            </a:r>
          </a:p>
          <a:p>
            <a:r>
              <a:rPr lang="en-US" sz="2800" dirty="0" smtClean="0"/>
              <a:t>Decoupling task submission and task execution</a:t>
            </a:r>
          </a:p>
          <a:p>
            <a:r>
              <a:rPr lang="en-US" sz="2800" dirty="0" smtClean="0"/>
              <a:t>Thread lifecycle/memory management managed by framework</a:t>
            </a:r>
          </a:p>
          <a:p>
            <a:r>
              <a:rPr lang="en-US" sz="2800" dirty="0"/>
              <a:t>Focus on jobs (Runnables) to be run concurrently</a:t>
            </a:r>
          </a:p>
          <a:p>
            <a:endParaRPr lang="en-US" sz="28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58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Join framework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800" dirty="0" smtClean="0"/>
              <a:t>Since Java 1.7</a:t>
            </a:r>
          </a:p>
          <a:p>
            <a:r>
              <a:rPr lang="en-US" sz="2800" dirty="0" smtClean="0"/>
              <a:t>Implementation of ExecutorService</a:t>
            </a:r>
          </a:p>
          <a:p>
            <a:r>
              <a:rPr lang="en-US" sz="2800" dirty="0" smtClean="0"/>
              <a:t>Good for divide and conquer style of problems</a:t>
            </a:r>
          </a:p>
          <a:p>
            <a:pPr lvl="1"/>
            <a:r>
              <a:rPr lang="en-US" sz="2600" dirty="0" smtClean="0"/>
              <a:t>Merge sort of 1 trillion numbers!</a:t>
            </a:r>
          </a:p>
          <a:p>
            <a:r>
              <a:rPr lang="en-US" sz="2800" dirty="0" smtClean="0"/>
              <a:t>Gives developers more abstraction to focus on business logic rather than thread lifecycle details</a:t>
            </a:r>
            <a:endParaRPr lang="en-US" sz="2800" dirty="0"/>
          </a:p>
          <a:p>
            <a:endParaRPr lang="en-US" sz="28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040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G_PPT_Template_4-3_2013-03-13">
  <a:themeElements>
    <a:clrScheme name="Benutzerdefiniert 2">
      <a:dk1>
        <a:srgbClr val="233356"/>
      </a:dk1>
      <a:lt1>
        <a:srgbClr val="FFFFFF"/>
      </a:lt1>
      <a:dk2>
        <a:srgbClr val="233356"/>
      </a:dk2>
      <a:lt2>
        <a:srgbClr val="D9D9D9"/>
      </a:lt2>
      <a:accent1>
        <a:srgbClr val="233356"/>
      </a:accent1>
      <a:accent2>
        <a:srgbClr val="038299"/>
      </a:accent2>
      <a:accent3>
        <a:srgbClr val="999999"/>
      </a:accent3>
      <a:accent4>
        <a:srgbClr val="7A9A01"/>
      </a:accent4>
      <a:accent5>
        <a:srgbClr val="68478D"/>
      </a:accent5>
      <a:accent6>
        <a:srgbClr val="E57200"/>
      </a:accent6>
      <a:hlink>
        <a:srgbClr val="038299"/>
      </a:hlink>
      <a:folHlink>
        <a:srgbClr val="BFBFBF"/>
      </a:folHlink>
    </a:clrScheme>
    <a:fontScheme name="SAG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50800" h="25400"/>
          </a:sp3d>
        </a:effectStyle>
        <a:effectStyle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75000"/>
                <a:satMod val="100000"/>
              </a:schemeClr>
            </a:gs>
          </a:gsLst>
          <a:lin ang="342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96"/>
        </a:solidFill>
        <a:ln>
          <a:noFill/>
        </a:ln>
        <a:scene3d>
          <a:camera prst="orthographicFront">
            <a:rot lat="0" lon="0" rev="0"/>
          </a:camera>
          <a:lightRig rig="threePt" dir="t"/>
        </a:scene3d>
        <a:sp3d prstMaterial="plastic"/>
      </a:spPr>
      <a:bodyPr anchor="ctr"/>
      <a:lstStyle>
        <a:defPPr algn="ctr">
          <a:defRPr sz="200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noFill/>
        <a:ln w="12700">
          <a:solidFill>
            <a:schemeClr val="accent3"/>
          </a:solidFill>
          <a:miter lim="800000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/>
        </a:defPPr>
      </a:lstStyle>
    </a:txDef>
  </a:objectDefaults>
  <a:extraClrSchemeLst/>
  <a:custClrLst>
    <a:custClr name="Ocean Blue (Primary)">
      <a:srgbClr val="233356"/>
    </a:custClr>
    <a:custClr name="Laguna Blue (Primary)">
      <a:srgbClr val="038299"/>
    </a:custClr>
    <a:custClr name="Stone Grey (Primary)">
      <a:srgbClr val="BFBFBF"/>
    </a:custClr>
    <a:custClr name="Glacier White (Primary)">
      <a:srgbClr val="E2E7DD"/>
    </a:custClr>
    <a:custClr name="Black">
      <a:srgbClr val="000000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Valley Green (Secondary)">
      <a:srgbClr val="96AB39"/>
    </a:custClr>
    <a:custClr name="Jungle Green (Secondary)">
      <a:srgbClr val="486F2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Desert Orange (Accent)">
      <a:srgbClr val="D16400"/>
    </a:custClr>
    <a:custClr name="Orchard Red (Accent)">
      <a:srgbClr val="C6092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838</Words>
  <Application>Microsoft Office PowerPoint</Application>
  <PresentationFormat>On-screen Show (4:3)</PresentationFormat>
  <Paragraphs>160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SAG_PPT_Template_4-3_2013-03-13</vt:lpstr>
      <vt:lpstr>Office Theme</vt:lpstr>
      <vt:lpstr>Introduction to Actor model concurrency/parallelism and demonstration with Akka</vt:lpstr>
      <vt:lpstr>Agenda</vt:lpstr>
      <vt:lpstr>Moore’s law</vt:lpstr>
      <vt:lpstr>Amdahl Law</vt:lpstr>
      <vt:lpstr>PowerPoint Presentation</vt:lpstr>
      <vt:lpstr>On the application side</vt:lpstr>
      <vt:lpstr>Simple Thread model</vt:lpstr>
      <vt:lpstr>Executor framework</vt:lpstr>
      <vt:lpstr>Fork Join framework</vt:lpstr>
      <vt:lpstr>Concurrency/Parallelism</vt:lpstr>
      <vt:lpstr>Manage state</vt:lpstr>
      <vt:lpstr>Manage Synchronization</vt:lpstr>
      <vt:lpstr>Actor model - definition</vt:lpstr>
      <vt:lpstr>Actor</vt:lpstr>
      <vt:lpstr>Actor model – What can an actor do ?</vt:lpstr>
      <vt:lpstr>Earlier implementation</vt:lpstr>
      <vt:lpstr>Actor model implementations</vt:lpstr>
      <vt:lpstr>Akka</vt:lpstr>
      <vt:lpstr>Some examples</vt:lpstr>
      <vt:lpstr>Some real use cases</vt:lpstr>
      <vt:lpstr>Some real use cases</vt:lpstr>
      <vt:lpstr>Some real use cases</vt:lpstr>
      <vt:lpstr>Code samples</vt:lpstr>
      <vt:lpstr>References</vt:lpstr>
      <vt:lpstr>Q&amp;A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Vadivel, Murugesh</dc:creator>
  <cp:lastModifiedBy>Bhalla, Manuj</cp:lastModifiedBy>
  <cp:revision>249</cp:revision>
  <dcterms:created xsi:type="dcterms:W3CDTF">2013-05-20T07:04:20Z</dcterms:created>
  <dcterms:modified xsi:type="dcterms:W3CDTF">2014-08-23T02:33:09Z</dcterms:modified>
</cp:coreProperties>
</file>