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sldIdLst>
    <p:sldId id="260" r:id="rId5"/>
    <p:sldId id="257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10/18/2020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Car Accident Severity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Coursera Capstone Project</a:t>
            </a:r>
          </a:p>
          <a:p>
            <a:pPr algn="l"/>
            <a:r>
              <a:rPr lang="en-US" dirty="0"/>
              <a:t>M. Bilan – October 18, 2020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FEF6-D3C5-4178-806D-D0F76799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About Driver Behavior </a:t>
            </a:r>
            <a:br>
              <a:rPr lang="en-US" dirty="0"/>
            </a:br>
            <a:r>
              <a:rPr lang="en-US" dirty="0"/>
              <a:t>Under the Influence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A6D9-5F97-4742-B64A-186310A71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112" y="2902688"/>
            <a:ext cx="4189228" cy="3115340"/>
          </a:xfrm>
        </p:spPr>
        <p:txBody>
          <a:bodyPr>
            <a:normAutofit/>
          </a:bodyPr>
          <a:lstStyle/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5.15% of drivers involved in car accidents have a positive under the influence indicator.  Of these accidents, 40.5% resulted in property damage (Severity Code 1) while 59.5% resulted in injury (Severity Code 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B13E02-3DB7-4A93-9454-ADE6D46763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363" y="2902688"/>
            <a:ext cx="4200525" cy="2734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7154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9033-75EA-4B4C-882A-0EFF0C3D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Target/Feature 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A14392-5BE1-49E1-BF8C-2374D04794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62375"/>
              </p:ext>
            </p:extLst>
          </p:nvPr>
        </p:nvGraphicFramePr>
        <p:xfrm>
          <a:off x="3328274" y="2681688"/>
          <a:ext cx="5937250" cy="5045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7725">
                  <a:extLst>
                    <a:ext uri="{9D8B030D-6E8A-4147-A177-3AD203B41FA5}">
                      <a16:colId xmlns:a16="http://schemas.microsoft.com/office/drawing/2014/main" val="393921276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1870473537"/>
                    </a:ext>
                  </a:extLst>
                </a:gridCol>
                <a:gridCol w="848360">
                  <a:extLst>
                    <a:ext uri="{9D8B030D-6E8A-4147-A177-3AD203B41FA5}">
                      <a16:colId xmlns:a16="http://schemas.microsoft.com/office/drawing/2014/main" val="12962815"/>
                    </a:ext>
                  </a:extLst>
                </a:gridCol>
                <a:gridCol w="848360">
                  <a:extLst>
                    <a:ext uri="{9D8B030D-6E8A-4147-A177-3AD203B41FA5}">
                      <a16:colId xmlns:a16="http://schemas.microsoft.com/office/drawing/2014/main" val="4249364474"/>
                    </a:ext>
                  </a:extLst>
                </a:gridCol>
                <a:gridCol w="848360">
                  <a:extLst>
                    <a:ext uri="{9D8B030D-6E8A-4147-A177-3AD203B41FA5}">
                      <a16:colId xmlns:a16="http://schemas.microsoft.com/office/drawing/2014/main" val="1440014139"/>
                    </a:ext>
                  </a:extLst>
                </a:gridCol>
                <a:gridCol w="848360">
                  <a:extLst>
                    <a:ext uri="{9D8B030D-6E8A-4147-A177-3AD203B41FA5}">
                      <a16:colId xmlns:a16="http://schemas.microsoft.com/office/drawing/2014/main" val="60267881"/>
                    </a:ext>
                  </a:extLst>
                </a:gridCol>
                <a:gridCol w="848360">
                  <a:extLst>
                    <a:ext uri="{9D8B030D-6E8A-4147-A177-3AD203B41FA5}">
                      <a16:colId xmlns:a16="http://schemas.microsoft.com/office/drawing/2014/main" val="5362426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SEVERITYCODE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WEATHER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ROADCOND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LIGHTCOND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SPEEDING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INATTENTIONIND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UNDERINFL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8511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0968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87780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A22F6A1-A637-49F8-8BEF-357CD01F2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6770" y="-12963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Target(Y)      Feature Set(X)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77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9033-75EA-4B4C-882A-0EFF0C3D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Modules/Results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A22F6A1-A637-49F8-8BEF-357CD01F2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6770" y="-12963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Target(Y)      Feature Set(X)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58D1D-0D9F-45F9-A7BE-81F3DF13D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86950"/>
            <a:ext cx="4893341" cy="188733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K Nearest Neighbor (KNN)  - 80% training set, 20% testing set with the best K being 13 and a best accuracy of .5597</a:t>
            </a:r>
          </a:p>
          <a:p>
            <a:endParaRPr lang="en-US" dirty="0"/>
          </a:p>
          <a:p>
            <a:r>
              <a:rPr lang="en-US" dirty="0"/>
              <a:t>Decision Tree – 70% training set, 30% test set with an accuracy rate of .5617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33980D-73B6-41FF-AE6D-46D018A844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666" y="2186950"/>
            <a:ext cx="5381625" cy="355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5199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D78F-C51B-4E94-B777-01172BF8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9CA60-5DB4-431C-B649-F1F49C38A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car accidents occurred with good external driving conditions</a:t>
            </a:r>
          </a:p>
          <a:p>
            <a:r>
              <a:rPr lang="en-US" dirty="0"/>
              <a:t>Driver behavior such as speeding, inattention or driving under the influence resulted in a higher percentage of injury versus property damage</a:t>
            </a:r>
          </a:p>
          <a:p>
            <a:r>
              <a:rPr lang="en-US" dirty="0"/>
              <a:t>Driver inattention caused accidents were significantly higher than speeding or driving under the influence</a:t>
            </a:r>
          </a:p>
          <a:p>
            <a:r>
              <a:rPr lang="en-US" dirty="0"/>
              <a:t>The Decision Tree Classifier performed better than K Nearest Neighbors with .5617.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53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D32E-56F9-40D5-99BE-24CC7DB0C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70321"/>
          </a:xfrm>
        </p:spPr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B3032-0D79-404E-8F30-A21828EFA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05247"/>
            <a:ext cx="10018713" cy="2158409"/>
          </a:xfrm>
        </p:spPr>
        <p:txBody>
          <a:bodyPr/>
          <a:lstStyle/>
          <a:p>
            <a:r>
              <a:rPr lang="en-US" dirty="0"/>
              <a:t>Public Safety officials should alert the public to the dangers of inattentive driving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53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800" dirty="0"/>
              <a:t>Six million car accidents occur each year in the United States.</a:t>
            </a:r>
          </a:p>
          <a:p>
            <a:r>
              <a:rPr lang="en-US" sz="1800" dirty="0"/>
              <a:t>Of these accidents, three million people are injured often permanently.</a:t>
            </a:r>
          </a:p>
          <a:p>
            <a:r>
              <a:rPr lang="en-US" sz="1800" dirty="0"/>
              <a:t>More than ninety people die every day from car accidents.</a:t>
            </a:r>
          </a:p>
          <a:p>
            <a:r>
              <a:rPr lang="en-US" sz="1800" dirty="0"/>
              <a:t>The injuries, deaths and property damage have untold personal and economic ramifications such as lost wages and productivity, increased insurance premiums and medical costs.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Source:  http://www.driverknowledge.com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1800" dirty="0"/>
              <a:t>To gain insight and understanding of the causes of accidents</a:t>
            </a:r>
          </a:p>
          <a:p>
            <a:r>
              <a:rPr lang="en-US" sz="1800" dirty="0"/>
              <a:t>To predict accident severity based on the attributes in the dataset.  There are two different accident severity codes:  </a:t>
            </a:r>
          </a:p>
          <a:p>
            <a:pPr marL="0" indent="0">
              <a:buNone/>
            </a:pPr>
            <a:r>
              <a:rPr lang="en-US" sz="1800" dirty="0"/>
              <a:t>		1 – Property Damage</a:t>
            </a:r>
          </a:p>
          <a:p>
            <a:pPr marL="0" indent="0">
              <a:buNone/>
            </a:pPr>
            <a:r>
              <a:rPr lang="en-US" sz="1800" dirty="0"/>
              <a:t>		2 - Injury</a:t>
            </a:r>
          </a:p>
        </p:txBody>
      </p:sp>
    </p:spTree>
    <p:extLst>
      <p:ext uri="{BB962C8B-B14F-4D97-AF65-F5344CB8AC3E}">
        <p14:creationId xmlns:p14="http://schemas.microsoft.com/office/powerpoint/2010/main" val="1255511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FEF6-D3C5-4178-806D-D0F76799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A6D9-5F97-4742-B64A-186310A71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from the Seattle DOF Traffic Management Division, Traffic Records</a:t>
            </a:r>
          </a:p>
          <a:p>
            <a:r>
              <a:rPr lang="en-US" dirty="0"/>
              <a:t>Stored in the Data-Collisions.csv file</a:t>
            </a:r>
          </a:p>
          <a:p>
            <a:r>
              <a:rPr lang="en-US" dirty="0"/>
              <a:t>Observations of traffic accidents from 2004 to present day and is updated weekly</a:t>
            </a:r>
          </a:p>
          <a:p>
            <a:r>
              <a:rPr lang="en-US" dirty="0"/>
              <a:t>Dataset has approximately 194,674 observations with 38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3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FEF6-D3C5-4178-806D-D0F76799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&amp;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A6D9-5F97-4742-B64A-186310A71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Nonessential attributes were dropped from the dataset</a:t>
            </a:r>
          </a:p>
          <a:p>
            <a:r>
              <a:rPr lang="en-US" dirty="0"/>
              <a:t>Categorical data was converted to numerical or binary data</a:t>
            </a:r>
          </a:p>
          <a:p>
            <a:r>
              <a:rPr lang="en-US" dirty="0"/>
              <a:t>Fields containing </a:t>
            </a:r>
            <a:r>
              <a:rPr lang="en-US" dirty="0" err="1"/>
              <a:t>NaN</a:t>
            </a:r>
            <a:r>
              <a:rPr lang="en-US" dirty="0"/>
              <a:t> were also cleaned up</a:t>
            </a:r>
          </a:p>
          <a:p>
            <a:r>
              <a:rPr lang="en-US" dirty="0"/>
              <a:t>The following attributes were selected for analysis:  WEATHER, ROADCOND, LIGHTCOND, SPEEDING, INATTENTIONIND, UNDERINFL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1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FEF6-D3C5-4178-806D-D0F76799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Unbalanced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A6D9-5F97-4742-B64A-186310A71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136,485 or 70% of observations had a Severity Code of 1</a:t>
            </a:r>
          </a:p>
          <a:p>
            <a:r>
              <a:rPr lang="en-US" dirty="0"/>
              <a:t>58,188 or 30% of observations had a Severity Code of 2</a:t>
            </a:r>
          </a:p>
          <a:p>
            <a:r>
              <a:rPr lang="en-US" dirty="0"/>
              <a:t>This results in an unbalanced dataset</a:t>
            </a:r>
          </a:p>
          <a:p>
            <a:r>
              <a:rPr lang="en-US" dirty="0"/>
              <a:t>The dataset was resampled (under sampled) by reducing the number of observations with a Severity Code of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35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FEF6-D3C5-4178-806D-D0F76799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About External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A6D9-5F97-4742-B64A-186310A71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72.8% of accidents occur when the weather is Dry (Clear, Partly Cloudy, Overcast)</a:t>
            </a:r>
          </a:p>
          <a:p>
            <a:r>
              <a:rPr lang="en-US" dirty="0"/>
              <a:t>65% of a car accidents occur when road conditions are Good(Dry)</a:t>
            </a:r>
          </a:p>
          <a:p>
            <a:r>
              <a:rPr lang="en-US" dirty="0"/>
              <a:t>61.4% of accidents occur when it is Light(Daylight) outdoors</a:t>
            </a:r>
          </a:p>
          <a:p>
            <a:endParaRPr lang="en-US" dirty="0"/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954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FEF6-D3C5-4178-806D-D0F76799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About Driver Behavior </a:t>
            </a:r>
            <a:br>
              <a:rPr lang="en-US" dirty="0"/>
            </a:br>
            <a:r>
              <a:rPr lang="en-US" dirty="0"/>
              <a:t>Speeding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A6D9-5F97-4742-B64A-186310A71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171" y="1881962"/>
            <a:ext cx="4571999" cy="429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5.13% of car accidents involved speeding.  Of these accidents, 49% resulted in property damage (Severity Code 1) while 59% resulted in injury (Severity Code 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2BFB25-877E-4215-9BC9-CD506074EE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419" y="2981012"/>
            <a:ext cx="3771900" cy="2455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708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FEF6-D3C5-4178-806D-D0F76799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About Driver Behavior </a:t>
            </a:r>
            <a:br>
              <a:rPr lang="en-US" dirty="0"/>
            </a:br>
            <a:r>
              <a:rPr lang="en-US" dirty="0"/>
              <a:t>Inattention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A6D9-5F97-4742-B64A-186310A71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112" y="2902688"/>
            <a:ext cx="3827721" cy="3115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16% of car accidents involve drivers who were inattentive.  Of these accidents, 44.3% resulted in property damage (Severity Code 1) while 55.7% resulted in injury (Severity Code 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E4697-794D-4BCC-A802-AF57650928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635" y="2902688"/>
            <a:ext cx="3803015" cy="247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755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71</TotalTime>
  <Words>620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Parallax</vt:lpstr>
      <vt:lpstr>Car Accident Severity</vt:lpstr>
      <vt:lpstr>Problem</vt:lpstr>
      <vt:lpstr>Project Objectives</vt:lpstr>
      <vt:lpstr>Data Acquisition</vt:lpstr>
      <vt:lpstr>Data Cleaning &amp; Preparation</vt:lpstr>
      <vt:lpstr>Unbalanced Dataset</vt:lpstr>
      <vt:lpstr>Insights About External Variables</vt:lpstr>
      <vt:lpstr>Insights About Driver Behavior  Speeding</vt:lpstr>
      <vt:lpstr>Insights About Driver Behavior  Inattention</vt:lpstr>
      <vt:lpstr>Insights About Driver Behavior  Under the Influence</vt:lpstr>
      <vt:lpstr>Target/Feature Set</vt:lpstr>
      <vt:lpstr>Modules/Results </vt:lpstr>
      <vt:lpstr>Summary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Accident Severity</dc:title>
  <dc:creator>Mary Bilan</dc:creator>
  <cp:lastModifiedBy>Mary Bilan</cp:lastModifiedBy>
  <cp:revision>19</cp:revision>
  <dcterms:created xsi:type="dcterms:W3CDTF">2020-10-18T15:51:46Z</dcterms:created>
  <dcterms:modified xsi:type="dcterms:W3CDTF">2020-10-18T17:03:34Z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