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81" r:id="rId2"/>
    <p:sldId id="271" r:id="rId3"/>
    <p:sldId id="273" r:id="rId4"/>
    <p:sldId id="274" r:id="rId5"/>
    <p:sldId id="272" r:id="rId6"/>
    <p:sldId id="276" r:id="rId7"/>
    <p:sldId id="277" r:id="rId8"/>
    <p:sldId id="269" r:id="rId9"/>
    <p:sldId id="261" r:id="rId10"/>
    <p:sldId id="257" r:id="rId11"/>
    <p:sldId id="259" r:id="rId12"/>
    <p:sldId id="260" r:id="rId13"/>
    <p:sldId id="262" r:id="rId14"/>
    <p:sldId id="258" r:id="rId15"/>
    <p:sldId id="263" r:id="rId16"/>
    <p:sldId id="264" r:id="rId17"/>
    <p:sldId id="265" r:id="rId18"/>
    <p:sldId id="266" r:id="rId19"/>
    <p:sldId id="267" r:id="rId20"/>
    <p:sldId id="268" r:id="rId21"/>
    <p:sldId id="278" r:id="rId22"/>
    <p:sldId id="280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7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bil\Documents\DATA_MINING\DMEyF\dmeyf2023\competencia_03\Experimentos_colaborativos\LR1_semillerio\Bayesiana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Ganancia de la BO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Hoja3!$B$1</c:f>
              <c:strCache>
                <c:ptCount val="1"/>
                <c:pt idx="0">
                  <c:v>BO1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Hoja3!$A$2:$A$67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</c:numCache>
            </c:numRef>
          </c:cat>
          <c:val>
            <c:numRef>
              <c:f>Hoja3!$B$2:$B$67</c:f>
              <c:numCache>
                <c:formatCode>0</c:formatCode>
                <c:ptCount val="66"/>
                <c:pt idx="0">
                  <c:v>57294072.963518202</c:v>
                </c:pt>
                <c:pt idx="1">
                  <c:v>81473325.337331295</c:v>
                </c:pt>
                <c:pt idx="2">
                  <c:v>78614229.385307297</c:v>
                </c:pt>
                <c:pt idx="3">
                  <c:v>63510569.715142399</c:v>
                </c:pt>
                <c:pt idx="4">
                  <c:v>63700332.333833098</c:v>
                </c:pt>
                <c:pt idx="5">
                  <c:v>8518684.8075961992</c:v>
                </c:pt>
                <c:pt idx="6">
                  <c:v>75407302.348825604</c:v>
                </c:pt>
                <c:pt idx="7">
                  <c:v>95725608.695652202</c:v>
                </c:pt>
                <c:pt idx="8">
                  <c:v>60561635.182408802</c:v>
                </c:pt>
                <c:pt idx="9">
                  <c:v>73126393.8030985</c:v>
                </c:pt>
                <c:pt idx="10">
                  <c:v>71989399.300349802</c:v>
                </c:pt>
                <c:pt idx="11">
                  <c:v>77348975.012493804</c:v>
                </c:pt>
                <c:pt idx="12">
                  <c:v>66856450.774612702</c:v>
                </c:pt>
                <c:pt idx="13">
                  <c:v>71778503.748125896</c:v>
                </c:pt>
                <c:pt idx="14">
                  <c:v>58302870.564717598</c:v>
                </c:pt>
                <c:pt idx="15">
                  <c:v>68494797.101449296</c:v>
                </c:pt>
                <c:pt idx="16">
                  <c:v>78853478.260869607</c:v>
                </c:pt>
                <c:pt idx="17">
                  <c:v>68540200.8995502</c:v>
                </c:pt>
                <c:pt idx="18">
                  <c:v>81995225.8870565</c:v>
                </c:pt>
                <c:pt idx="19">
                  <c:v>70560825.587206393</c:v>
                </c:pt>
                <c:pt idx="20">
                  <c:v>60210400.299850099</c:v>
                </c:pt>
                <c:pt idx="21">
                  <c:v>57700863.568215899</c:v>
                </c:pt>
                <c:pt idx="22">
                  <c:v>75016260.869565204</c:v>
                </c:pt>
                <c:pt idx="23">
                  <c:v>82254463.768115893</c:v>
                </c:pt>
                <c:pt idx="24">
                  <c:v>78135430.784607694</c:v>
                </c:pt>
                <c:pt idx="25">
                  <c:v>78860128.435782105</c:v>
                </c:pt>
                <c:pt idx="26">
                  <c:v>67082161.419290401</c:v>
                </c:pt>
                <c:pt idx="27">
                  <c:v>84060232.883558199</c:v>
                </c:pt>
                <c:pt idx="28">
                  <c:v>89147903.548225895</c:v>
                </c:pt>
                <c:pt idx="29">
                  <c:v>84867884.557721093</c:v>
                </c:pt>
                <c:pt idx="30">
                  <c:v>86343464.267866105</c:v>
                </c:pt>
                <c:pt idx="31">
                  <c:v>78843574.712643698</c:v>
                </c:pt>
                <c:pt idx="32">
                  <c:v>79542563.7181409</c:v>
                </c:pt>
                <c:pt idx="33">
                  <c:v>68455263.368315801</c:v>
                </c:pt>
                <c:pt idx="34">
                  <c:v>57447145.927036501</c:v>
                </c:pt>
                <c:pt idx="35">
                  <c:v>73126393.8030985</c:v>
                </c:pt>
                <c:pt idx="36">
                  <c:v>71720450.274862602</c:v>
                </c:pt>
                <c:pt idx="37">
                  <c:v>75407302.348825604</c:v>
                </c:pt>
                <c:pt idx="38">
                  <c:v>60210400.299850099</c:v>
                </c:pt>
                <c:pt idx="39">
                  <c:v>90610021.989005506</c:v>
                </c:pt>
                <c:pt idx="40">
                  <c:v>85999624.687656194</c:v>
                </c:pt>
                <c:pt idx="41">
                  <c:v>8449384.8075961992</c:v>
                </c:pt>
                <c:pt idx="42">
                  <c:v>81137895.552223906</c:v>
                </c:pt>
                <c:pt idx="43">
                  <c:v>60210400.299850099</c:v>
                </c:pt>
                <c:pt idx="44">
                  <c:v>75016260.869565204</c:v>
                </c:pt>
                <c:pt idx="45">
                  <c:v>77378311.344327807</c:v>
                </c:pt>
                <c:pt idx="46">
                  <c:v>77036878.560719594</c:v>
                </c:pt>
                <c:pt idx="47">
                  <c:v>77339928.535732105</c:v>
                </c:pt>
                <c:pt idx="48">
                  <c:v>73414278.860569701</c:v>
                </c:pt>
                <c:pt idx="49">
                  <c:v>57228466.766616702</c:v>
                </c:pt>
                <c:pt idx="50">
                  <c:v>8518684.8075961992</c:v>
                </c:pt>
                <c:pt idx="51">
                  <c:v>64312816.5917041</c:v>
                </c:pt>
                <c:pt idx="52">
                  <c:v>73358257.871064499</c:v>
                </c:pt>
                <c:pt idx="53">
                  <c:v>75016260.869565204</c:v>
                </c:pt>
                <c:pt idx="54">
                  <c:v>86465798.100949496</c:v>
                </c:pt>
                <c:pt idx="55">
                  <c:v>60210400.299850099</c:v>
                </c:pt>
                <c:pt idx="56">
                  <c:v>60210400.299850099</c:v>
                </c:pt>
                <c:pt idx="57">
                  <c:v>86724343.328335807</c:v>
                </c:pt>
                <c:pt idx="58">
                  <c:v>83691457.771114394</c:v>
                </c:pt>
                <c:pt idx="59">
                  <c:v>79956763.618190899</c:v>
                </c:pt>
                <c:pt idx="60">
                  <c:v>90518675.662168905</c:v>
                </c:pt>
                <c:pt idx="61">
                  <c:v>70338497.751124397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Hoja3!$C$1</c:f>
              <c:strCache>
                <c:ptCount val="1"/>
                <c:pt idx="0">
                  <c:v>BO2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Hoja3!$A$2:$A$67</c:f>
              <c:numCache>
                <c:formatCode>General</c:formatCode>
                <c:ptCount val="6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</c:numCache>
            </c:numRef>
          </c:cat>
          <c:val>
            <c:numRef>
              <c:f>Hoja3!$C$2:$C$67</c:f>
              <c:numCache>
                <c:formatCode>0</c:formatCode>
                <c:ptCount val="66"/>
                <c:pt idx="0">
                  <c:v>72822395.8020989</c:v>
                </c:pt>
                <c:pt idx="1">
                  <c:v>60973326.8365817</c:v>
                </c:pt>
                <c:pt idx="2">
                  <c:v>86211195.402298898</c:v>
                </c:pt>
                <c:pt idx="3">
                  <c:v>76193642.678660706</c:v>
                </c:pt>
                <c:pt idx="4">
                  <c:v>79327634.682658702</c:v>
                </c:pt>
                <c:pt idx="5">
                  <c:v>78290861.569215402</c:v>
                </c:pt>
                <c:pt idx="6">
                  <c:v>84802950.024987504</c:v>
                </c:pt>
                <c:pt idx="7">
                  <c:v>82573399.300349802</c:v>
                </c:pt>
                <c:pt idx="8">
                  <c:v>60395100.9495252</c:v>
                </c:pt>
                <c:pt idx="9">
                  <c:v>84102827.586206898</c:v>
                </c:pt>
                <c:pt idx="10">
                  <c:v>77612382.808595702</c:v>
                </c:pt>
                <c:pt idx="11">
                  <c:v>93005554.222888604</c:v>
                </c:pt>
                <c:pt idx="12">
                  <c:v>80115657.671164393</c:v>
                </c:pt>
                <c:pt idx="13">
                  <c:v>82730631.684157893</c:v>
                </c:pt>
                <c:pt idx="14">
                  <c:v>87132148.425787106</c:v>
                </c:pt>
                <c:pt idx="15">
                  <c:v>92721237.381309301</c:v>
                </c:pt>
                <c:pt idx="16">
                  <c:v>83347961.019490302</c:v>
                </c:pt>
                <c:pt idx="17">
                  <c:v>75773145.927036494</c:v>
                </c:pt>
                <c:pt idx="18">
                  <c:v>60645834.582708597</c:v>
                </c:pt>
                <c:pt idx="19">
                  <c:v>74468665.667166397</c:v>
                </c:pt>
                <c:pt idx="20">
                  <c:v>74687540.729635194</c:v>
                </c:pt>
                <c:pt idx="21">
                  <c:v>95115317.841079503</c:v>
                </c:pt>
                <c:pt idx="22">
                  <c:v>87094041.979010493</c:v>
                </c:pt>
                <c:pt idx="23">
                  <c:v>77551324.337831095</c:v>
                </c:pt>
                <c:pt idx="24">
                  <c:v>77637094.452773601</c:v>
                </c:pt>
                <c:pt idx="25">
                  <c:v>69720528.235882103</c:v>
                </c:pt>
                <c:pt idx="26">
                  <c:v>57593806.596701697</c:v>
                </c:pt>
                <c:pt idx="27">
                  <c:v>87369329.835082501</c:v>
                </c:pt>
                <c:pt idx="28">
                  <c:v>78479511.744127899</c:v>
                </c:pt>
                <c:pt idx="29">
                  <c:v>73231537.231384307</c:v>
                </c:pt>
                <c:pt idx="30">
                  <c:v>80249416.791604206</c:v>
                </c:pt>
                <c:pt idx="31">
                  <c:v>9233889.6051973999</c:v>
                </c:pt>
                <c:pt idx="32">
                  <c:v>88529678.660669699</c:v>
                </c:pt>
                <c:pt idx="33">
                  <c:v>8043384.8075962001</c:v>
                </c:pt>
                <c:pt idx="34">
                  <c:v>85573663.668165907</c:v>
                </c:pt>
                <c:pt idx="35">
                  <c:v>88764764.617691204</c:v>
                </c:pt>
                <c:pt idx="36">
                  <c:v>62617805.5972014</c:v>
                </c:pt>
                <c:pt idx="37">
                  <c:v>68337386.306846604</c:v>
                </c:pt>
                <c:pt idx="38">
                  <c:v>74210515.742128894</c:v>
                </c:pt>
                <c:pt idx="39">
                  <c:v>65501602.698650703</c:v>
                </c:pt>
                <c:pt idx="40">
                  <c:v>80155901.549225405</c:v>
                </c:pt>
                <c:pt idx="41">
                  <c:v>8458526.7866066992</c:v>
                </c:pt>
                <c:pt idx="42">
                  <c:v>73818949.525237396</c:v>
                </c:pt>
                <c:pt idx="43">
                  <c:v>7839397.6011993997</c:v>
                </c:pt>
                <c:pt idx="44">
                  <c:v>82637774.1129435</c:v>
                </c:pt>
                <c:pt idx="45">
                  <c:v>8481690.8045977</c:v>
                </c:pt>
                <c:pt idx="46">
                  <c:v>85753155.422288805</c:v>
                </c:pt>
                <c:pt idx="47">
                  <c:v>77907264.367816105</c:v>
                </c:pt>
                <c:pt idx="48">
                  <c:v>84315825.587206393</c:v>
                </c:pt>
                <c:pt idx="49">
                  <c:v>873067.60119940003</c:v>
                </c:pt>
                <c:pt idx="50">
                  <c:v>90435189.905047506</c:v>
                </c:pt>
                <c:pt idx="51">
                  <c:v>81908129.935032502</c:v>
                </c:pt>
                <c:pt idx="52">
                  <c:v>7905490.4047975997</c:v>
                </c:pt>
                <c:pt idx="53">
                  <c:v>76058302.348825604</c:v>
                </c:pt>
                <c:pt idx="54">
                  <c:v>88923945.527236402</c:v>
                </c:pt>
                <c:pt idx="55">
                  <c:v>62496062.968515702</c:v>
                </c:pt>
                <c:pt idx="56">
                  <c:v>5777716.3918041</c:v>
                </c:pt>
                <c:pt idx="57">
                  <c:v>85374420.7896052</c:v>
                </c:pt>
                <c:pt idx="58">
                  <c:v>65875786.106946498</c:v>
                </c:pt>
                <c:pt idx="59">
                  <c:v>90987647.6761619</c:v>
                </c:pt>
                <c:pt idx="60">
                  <c:v>73353531.734132901</c:v>
                </c:pt>
                <c:pt idx="61">
                  <c:v>86085317.841079503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85788496"/>
        <c:axId val="285784184"/>
      </c:lineChart>
      <c:catAx>
        <c:axId val="28578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5784184"/>
        <c:crosses val="autoZero"/>
        <c:auto val="1"/>
        <c:lblAlgn val="ctr"/>
        <c:lblOffset val="100"/>
        <c:noMultiLvlLbl val="0"/>
      </c:catAx>
      <c:valAx>
        <c:axId val="285784184"/>
        <c:scaling>
          <c:orientation val="minMax"/>
          <c:min val="800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578849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0.14159</cdr:x>
      <cdr:y>0.05618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-526474" y="-90632"/>
          <a:ext cx="1504393" cy="250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AR" sz="1800" b="1" dirty="0"/>
            <a:t>Ganancia</a:t>
          </a:r>
        </a:p>
      </cdr:txBody>
    </cdr:sp>
  </cdr:relSizeAnchor>
  <cdr:relSizeAnchor xmlns:cdr="http://schemas.openxmlformats.org/drawingml/2006/chartDrawing">
    <cdr:from>
      <cdr:x>0.85841</cdr:x>
      <cdr:y>0.91011</cdr:y>
    </cdr:from>
    <cdr:to>
      <cdr:x>1</cdr:x>
      <cdr:y>0.96629</cdr:y>
    </cdr:to>
    <cdr:sp macro="" textlink="">
      <cdr:nvSpPr>
        <cdr:cNvPr id="3" name="CuadroTexto 1"/>
        <cdr:cNvSpPr txBox="1"/>
      </cdr:nvSpPr>
      <cdr:spPr>
        <a:xfrm xmlns:a="http://schemas.openxmlformats.org/drawingml/2006/main">
          <a:off x="5543549" y="3600450"/>
          <a:ext cx="914400" cy="2222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AR" sz="2000" b="1" dirty="0"/>
            <a:t>Iteración</a:t>
          </a:r>
          <a:r>
            <a:rPr lang="es-AR" sz="1200" b="1" baseline="0" dirty="0"/>
            <a:t> </a:t>
          </a:r>
          <a:endParaRPr lang="es-AR" sz="1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14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6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34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26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0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47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25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1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9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743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C11C-DCA3-43AF-9FD6-E6888074F3E5}" type="datetimeFigureOut">
              <a:rPr lang="es-AR" smtClean="0"/>
              <a:t>17/11/2023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72C9-3848-43DC-ABAB-0A9A6EA72A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7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open-courses/dmeyf2023-8a1e/1301_Back_from_the_future_202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964" y="48078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 smtClean="0">
                <a:solidFill>
                  <a:schemeClr val="accent2"/>
                </a:solidFill>
                <a:latin typeface="Source Sans 3"/>
              </a:rPr>
              <a:t>Grupo C</a:t>
            </a:r>
            <a:endParaRPr lang="es-AR" b="1" dirty="0">
              <a:solidFill>
                <a:schemeClr val="accent2"/>
              </a:solidFill>
              <a:latin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43528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5" y="748388"/>
            <a:ext cx="9775380" cy="610961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884713" y="225168"/>
            <a:ext cx="717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Ensamble de 2 (azul) a 30 semillas (roja)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2726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" y="329293"/>
            <a:ext cx="9644751" cy="60279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4960" y="20412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5860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69" y="643824"/>
            <a:ext cx="9556345" cy="59727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5280" y="51908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68040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dirty="0" smtClean="0"/>
              <a:t>BO2_a (ganancia 95.000.000, iteración 22)</a:t>
            </a:r>
            <a:endParaRPr lang="es-AR" sz="3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03105"/>
              </p:ext>
            </p:extLst>
          </p:nvPr>
        </p:nvGraphicFramePr>
        <p:xfrm>
          <a:off x="2100697" y="4536354"/>
          <a:ext cx="7191087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1087"/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 err="1">
                          <a:effectLst/>
                        </a:rPr>
                        <a:t>PARAM$input$training</a:t>
                      </a:r>
                      <a:r>
                        <a:rPr lang="es-AR" sz="1800" u="none" strike="noStrike" dirty="0">
                          <a:effectLst/>
                        </a:rPr>
                        <a:t> &lt;- c(202101, 202102, 202103,202104,202105,202106)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 err="1">
                          <a:effectLst/>
                        </a:rPr>
                        <a:t>PARAM$input$future</a:t>
                      </a:r>
                      <a:r>
                        <a:rPr lang="es-ES" sz="1800" u="none" strike="noStrike" dirty="0">
                          <a:effectLst/>
                        </a:rPr>
                        <a:t> &lt;- c(202107) # meses donde se aplica el modelo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16707"/>
              </p:ext>
            </p:extLst>
          </p:nvPr>
        </p:nvGraphicFramePr>
        <p:xfrm>
          <a:off x="2100943" y="2068283"/>
          <a:ext cx="7162800" cy="205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0"/>
              </a:tblGrid>
              <a:tr h="41179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  </a:t>
                      </a:r>
                      <a:r>
                        <a:rPr lang="es-AR" sz="1800" u="none" strike="noStrike" dirty="0" err="1">
                          <a:effectLst/>
                        </a:rPr>
                        <a:t>PARAM$finalmodel$optim$num_iterations</a:t>
                      </a:r>
                      <a:r>
                        <a:rPr lang="es-AR" sz="1800" u="none" strike="noStrike" dirty="0">
                          <a:effectLst/>
                        </a:rPr>
                        <a:t> &lt;- 110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179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  PARAM$finalmodel$optim$learning_rate &lt;- 1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179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  </a:t>
                      </a:r>
                      <a:r>
                        <a:rPr lang="es-AR" sz="1800" u="none" strike="noStrike" dirty="0" err="1">
                          <a:effectLst/>
                        </a:rPr>
                        <a:t>PARAM$finalmodel$optim$feature_fraction</a:t>
                      </a:r>
                      <a:r>
                        <a:rPr lang="es-AR" sz="1800" u="none" strike="noStrike" dirty="0">
                          <a:effectLst/>
                        </a:rPr>
                        <a:t> &lt;- 0.972885098834825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179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>
                          <a:effectLst/>
                        </a:rPr>
                        <a:t>  PARAM$finalmodel$optim$num_leaves &lt;- 78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179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800" u="none" strike="noStrike" dirty="0">
                          <a:effectLst/>
                        </a:rPr>
                        <a:t>  </a:t>
                      </a:r>
                      <a:r>
                        <a:rPr lang="es-AR" sz="1800" u="none" strike="noStrike" dirty="0" err="1">
                          <a:effectLst/>
                        </a:rPr>
                        <a:t>PARAM$finalmodel$optim$min_data_in_leaf</a:t>
                      </a:r>
                      <a:r>
                        <a:rPr lang="es-AR" sz="1800" u="none" strike="noStrike" dirty="0">
                          <a:effectLst/>
                        </a:rPr>
                        <a:t> &lt;- 2090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8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6" y="1023261"/>
            <a:ext cx="8969829" cy="560614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84713" y="225168"/>
            <a:ext cx="717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Ensamble de 2 (azul) a 30 semillas (roja)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3871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46" y="367558"/>
            <a:ext cx="9739754" cy="60873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5280" y="16348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6936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9" y="526396"/>
            <a:ext cx="9601199" cy="600074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5280" y="51908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9890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dirty="0" smtClean="0"/>
              <a:t>BO2_b (ganancia 79.000.000, iteración 5)</a:t>
            </a:r>
            <a:endParaRPr lang="es-AR" sz="36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03105"/>
              </p:ext>
            </p:extLst>
          </p:nvPr>
        </p:nvGraphicFramePr>
        <p:xfrm>
          <a:off x="2100697" y="4536354"/>
          <a:ext cx="7191087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1087"/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 err="1">
                          <a:effectLst/>
                        </a:rPr>
                        <a:t>PARAM$input$training</a:t>
                      </a:r>
                      <a:r>
                        <a:rPr lang="es-AR" sz="1800" u="none" strike="noStrike" dirty="0">
                          <a:effectLst/>
                        </a:rPr>
                        <a:t> &lt;- c(202101, 202102, 202103,202104,202105,202106)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 err="1">
                          <a:effectLst/>
                        </a:rPr>
                        <a:t>PARAM$input$future</a:t>
                      </a:r>
                      <a:r>
                        <a:rPr lang="es-ES" sz="1800" u="none" strike="noStrike" dirty="0">
                          <a:effectLst/>
                        </a:rPr>
                        <a:t> &lt;- c(202107) # meses donde se aplica el modelo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0275"/>
              </p:ext>
            </p:extLst>
          </p:nvPr>
        </p:nvGraphicFramePr>
        <p:xfrm>
          <a:off x="2008332" y="2050473"/>
          <a:ext cx="7283450" cy="218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3450"/>
              </a:tblGrid>
              <a:tr h="43627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  PARAM$finalmodel$optim$num_iterations &lt;- 154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3627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  PARAM$finalmodel$optim$learning_rate &lt;- 1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3627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  PARAM$finalmodel$optim$feature_fraction &lt;- 0.42077623049845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3627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  PARAM$finalmodel$optim$num_leaves &lt;- 81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3627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>
                          <a:effectLst/>
                        </a:rPr>
                        <a:t>  </a:t>
                      </a:r>
                      <a:r>
                        <a:rPr lang="es-AR" sz="1600" u="none" strike="noStrike" dirty="0" err="1">
                          <a:effectLst/>
                        </a:rPr>
                        <a:t>PARAM$finalmodel$optim$min_data_in_leaf</a:t>
                      </a:r>
                      <a:r>
                        <a:rPr lang="es-AR" sz="1600" u="none" strike="noStrike" dirty="0">
                          <a:effectLst/>
                        </a:rPr>
                        <a:t> &lt;- 5618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5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869500"/>
            <a:ext cx="9041674" cy="565104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84713" y="225168"/>
            <a:ext cx="717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Ensamble de 2 (azul) a 30 semillas (roja)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444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78" y="331184"/>
            <a:ext cx="10075422" cy="62971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5280" y="17364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333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68583" y="1398026"/>
            <a:ext cx="91994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Source Sans 3"/>
              </a:rPr>
              <a:t/>
            </a:r>
            <a:br>
              <a:rPr lang="es-ES" sz="2800" dirty="0">
                <a:latin typeface="Source Sans 3"/>
              </a:rPr>
            </a:br>
            <a:r>
              <a:rPr lang="es-ES" sz="2800" dirty="0">
                <a:latin typeface="Source Sans 3"/>
              </a:rPr>
              <a:t>El ensamble de un número suficiente de modelos, con un LR=1 con baja ganancia, generados a partir de la variación de la semilla de un modelo de </a:t>
            </a:r>
            <a:r>
              <a:rPr lang="es-ES" sz="2800" dirty="0" err="1">
                <a:latin typeface="Source Sans 3"/>
              </a:rPr>
              <a:t>hiperparámetros</a:t>
            </a:r>
            <a:r>
              <a:rPr lang="es-ES" sz="2800" dirty="0">
                <a:latin typeface="Source Sans 3"/>
              </a:rPr>
              <a:t> fijos permite incrementar la ganancia muy por encima a la del mismo modelo usando una única semilla, a valores similares al ensamble de modelos de alta ganancia</a:t>
            </a:r>
            <a:r>
              <a:rPr lang="es-ES" sz="2800" dirty="0" smtClean="0">
                <a:latin typeface="Source Sans 3"/>
              </a:rPr>
              <a:t>.</a:t>
            </a:r>
          </a:p>
          <a:p>
            <a:pPr algn="just"/>
            <a:endParaRPr lang="es-ES" sz="2800" dirty="0">
              <a:latin typeface="Source Sans 3"/>
            </a:endParaRPr>
          </a:p>
          <a:p>
            <a:pPr algn="just"/>
            <a:endParaRPr lang="es-ES" sz="2800" dirty="0">
              <a:latin typeface="Source Sans 3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  <a:latin typeface="Source Sans 3"/>
              </a:rPr>
              <a:t>Hipótesis: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4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93" y="593270"/>
            <a:ext cx="9295750" cy="580984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5280" y="519083"/>
            <a:ext cx="116607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Semillas sueltas (azul) vs. 50 ensambles de 20 semillas tomadas al azar (verde)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27987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s-AR" b="1" dirty="0">
                <a:solidFill>
                  <a:schemeClr val="accent2"/>
                </a:solidFill>
                <a:latin typeface="Source Sans 3"/>
              </a:rPr>
              <a:t>Discusión y 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s-AR" dirty="0" smtClean="0"/>
              <a:t>La ganancia en la OB fue mas estable cuando se acotaron los </a:t>
            </a:r>
            <a:r>
              <a:rPr lang="es-AR" dirty="0" err="1" smtClean="0"/>
              <a:t>hiperparámetros</a:t>
            </a:r>
            <a:r>
              <a:rPr lang="es-AR" dirty="0" smtClean="0"/>
              <a:t> de búsqueda</a:t>
            </a:r>
          </a:p>
          <a:p>
            <a:pPr algn="just"/>
            <a:r>
              <a:rPr lang="es-AR" dirty="0" smtClean="0"/>
              <a:t>Al hacer el </a:t>
            </a:r>
            <a:r>
              <a:rPr lang="es-AR" dirty="0" err="1" smtClean="0"/>
              <a:t>semillerío</a:t>
            </a:r>
            <a:r>
              <a:rPr lang="es-AR" dirty="0" smtClean="0"/>
              <a:t> de los modelos de mayor ganancia en la OB se disminuyó la varianza pero prácticamente no se incrementó la ganancia con respecto a la ganancia media de las semillas sueltas</a:t>
            </a:r>
          </a:p>
          <a:p>
            <a:pPr algn="just"/>
            <a:r>
              <a:rPr lang="es-AR" dirty="0" smtClean="0"/>
              <a:t>Al hacer el </a:t>
            </a:r>
            <a:r>
              <a:rPr lang="es-AR" dirty="0" err="1" smtClean="0"/>
              <a:t>semillerío</a:t>
            </a:r>
            <a:r>
              <a:rPr lang="es-AR" dirty="0" smtClean="0"/>
              <a:t> de un modelo de peor ganancia se disminuyó la varianza y aumentó la ganancia de un promedio de ≈ 80.000.000 en las semillas sueltas a un promedio de </a:t>
            </a:r>
            <a:r>
              <a:rPr lang="es-AR" dirty="0" smtClean="0"/>
              <a:t> ≈ </a:t>
            </a:r>
            <a:r>
              <a:rPr lang="es-AR" dirty="0" smtClean="0"/>
              <a:t>120.000.000 en el </a:t>
            </a:r>
            <a:r>
              <a:rPr lang="es-AR" dirty="0" err="1" smtClean="0"/>
              <a:t>semillerío</a:t>
            </a:r>
            <a:r>
              <a:rPr lang="es-AR" dirty="0" smtClean="0"/>
              <a:t>. </a:t>
            </a:r>
          </a:p>
          <a:p>
            <a:pPr algn="just"/>
            <a:r>
              <a:rPr lang="es-AR" dirty="0" smtClean="0"/>
              <a:t>La mejor ganancia obtenida fue menor a la ganancia lograda con un </a:t>
            </a:r>
            <a:r>
              <a:rPr lang="es-AR" dirty="0" err="1" smtClean="0"/>
              <a:t>semillerío</a:t>
            </a:r>
            <a:r>
              <a:rPr lang="es-AR" dirty="0" smtClean="0"/>
              <a:t> de un modelo en el que también se optimizó el LR </a:t>
            </a:r>
            <a:r>
              <a:rPr lang="es-AR" dirty="0" smtClean="0"/>
              <a:t> que fue de  ≈ 1</a:t>
            </a:r>
            <a:r>
              <a:rPr lang="es-AR" dirty="0" smtClean="0"/>
              <a:t>50.000.000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939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 smtClean="0">
                <a:solidFill>
                  <a:schemeClr val="accent2"/>
                </a:solidFill>
                <a:latin typeface="Source Sans 3"/>
              </a:rPr>
              <a:t>Anexo</a:t>
            </a:r>
            <a:endParaRPr lang="es-AR" b="1" dirty="0">
              <a:solidFill>
                <a:schemeClr val="accent2"/>
              </a:solidFill>
              <a:latin typeface="Source Sans 3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28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accent2"/>
                </a:solidFill>
                <a:latin typeface="Source Sans 3"/>
              </a:rPr>
              <a:t>Bibliografía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Clase Plenaria</a:t>
            </a:r>
          </a:p>
        </p:txBody>
      </p:sp>
    </p:spTree>
    <p:extLst>
      <p:ext uri="{BB962C8B-B14F-4D97-AF65-F5344CB8AC3E}">
        <p14:creationId xmlns:p14="http://schemas.microsoft.com/office/powerpoint/2010/main" val="29677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accent2"/>
                </a:solidFill>
                <a:latin typeface="Source Sans 3"/>
              </a:rPr>
              <a:t>Sesgos Cognitivos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Creo que el LR=1 permitirá aumentar mucho la ganancia con modelos que corren muy rápido.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hlinkClick r:id="rId2"/>
              </a:rPr>
              <a:t>https://storage.googleapis.com/open-courses/dmeyf2023-8a1e/1301_Back_from_the_future_2023.pdf</a:t>
            </a:r>
            <a:r>
              <a:rPr lang="es-AR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398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  <a:latin typeface="Source Sans 3"/>
              </a:rPr>
              <a:t>Diseño Experimental: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594715"/>
            <a:ext cx="10515600" cy="49446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>
                <a:latin typeface="Source Sans 3"/>
              </a:rPr>
              <a:t/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• Optimización Bayesiana: 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>Se realizarán dos Optimizaciones Bayesianas tomando como base el </a:t>
            </a:r>
            <a:r>
              <a:rPr lang="es-ES" dirty="0" err="1" smtClean="0">
                <a:latin typeface="Source Sans 3"/>
              </a:rPr>
              <a:t>scrip</a:t>
            </a:r>
            <a:r>
              <a:rPr lang="es-ES" dirty="0" smtClean="0">
                <a:latin typeface="Source Sans 3"/>
              </a:rPr>
              <a:t> z823. Se fijará el </a:t>
            </a:r>
            <a:r>
              <a:rPr lang="es-ES" dirty="0" err="1" smtClean="0">
                <a:latin typeface="Source Sans 3"/>
              </a:rPr>
              <a:t>learning</a:t>
            </a:r>
            <a:r>
              <a:rPr lang="es-ES" dirty="0" smtClean="0">
                <a:latin typeface="Source Sans 3"/>
              </a:rPr>
              <a:t> </a:t>
            </a:r>
            <a:r>
              <a:rPr lang="es-ES" dirty="0" err="1" smtClean="0">
                <a:latin typeface="Source Sans 3"/>
              </a:rPr>
              <a:t>rate</a:t>
            </a:r>
            <a:r>
              <a:rPr lang="es-ES" dirty="0" smtClean="0">
                <a:latin typeface="Source Sans 3"/>
              </a:rPr>
              <a:t> en 1 y se optimizarán el </a:t>
            </a:r>
            <a:r>
              <a:rPr lang="es-ES" dirty="0" err="1" smtClean="0">
                <a:latin typeface="Source Sans 3"/>
              </a:rPr>
              <a:t>num_leaves</a:t>
            </a:r>
            <a:r>
              <a:rPr lang="es-ES" dirty="0" smtClean="0">
                <a:latin typeface="Source Sans 3"/>
              </a:rPr>
              <a:t>, el </a:t>
            </a:r>
            <a:r>
              <a:rPr lang="es-ES" dirty="0" err="1" smtClean="0">
                <a:latin typeface="Source Sans 3"/>
              </a:rPr>
              <a:t>min_data_in_leaf</a:t>
            </a:r>
            <a:r>
              <a:rPr lang="es-ES" dirty="0" smtClean="0">
                <a:latin typeface="Source Sans 3"/>
              </a:rPr>
              <a:t> y el </a:t>
            </a:r>
            <a:r>
              <a:rPr lang="es-ES" dirty="0" err="1" smtClean="0">
                <a:latin typeface="Source Sans 3"/>
              </a:rPr>
              <a:t>feature_fraction</a:t>
            </a:r>
            <a:r>
              <a:rPr lang="es-ES" dirty="0" smtClean="0">
                <a:latin typeface="Source Sans 3"/>
              </a:rPr>
              <a:t>. </a:t>
            </a:r>
            <a:r>
              <a:rPr lang="es-ES" dirty="0" smtClean="0">
                <a:latin typeface="Source Sans 3"/>
              </a:rPr>
              <a:t>La BO2 tendrá un rango más acotado de búsqueda de </a:t>
            </a:r>
            <a:r>
              <a:rPr lang="es-ES" dirty="0" err="1" smtClean="0">
                <a:latin typeface="Source Sans 3"/>
              </a:rPr>
              <a:t>hiperparámetros</a:t>
            </a:r>
            <a:r>
              <a:rPr lang="es-ES" dirty="0" smtClean="0">
                <a:latin typeface="Source Sans 3"/>
              </a:rPr>
              <a:t>, basado en lo visto en la clase plenaria.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/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• Selección de modelos base: 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>Se seleccionarán como modelos base</a:t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a) el de mejor ganancia de la Optimización Bayesiana</a:t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b) uno de peor ganancia de la Optimización Bayesiana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/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• Entrenamiento de modelos: 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>Se entrenarán los 2 modelos base con 30 semillas diferentes cada uno que se ensamblarán para obtener las predicciones de cada modelo</a:t>
            </a:r>
          </a:p>
          <a:p>
            <a:pPr marL="0" indent="0">
              <a:buNone/>
            </a:pPr>
            <a:r>
              <a:rPr lang="es-ES" dirty="0" smtClean="0">
                <a:latin typeface="Source Sans 3"/>
              </a:rPr>
              <a:t/>
            </a:r>
            <a:br>
              <a:rPr lang="es-ES" dirty="0" smtClean="0">
                <a:latin typeface="Source Sans 3"/>
              </a:rPr>
            </a:br>
            <a:r>
              <a:rPr lang="es-ES" dirty="0" smtClean="0">
                <a:latin typeface="Source Sans 3"/>
              </a:rPr>
              <a:t>• Método de ensamble: Se utilizará el promedio de las predicciones.</a:t>
            </a:r>
          </a:p>
          <a:p>
            <a:pPr marL="0" indent="0">
              <a:buNone/>
            </a:pPr>
            <a:endParaRPr lang="es-ES" b="0" i="0" dirty="0" smtClean="0">
              <a:effectLst/>
              <a:latin typeface="Source Sans 3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81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accent2"/>
                </a:solidFill>
                <a:latin typeface="Source Sans 3"/>
              </a:rPr>
              <a:t>Limitaciones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falta de bibliografía del tema</a:t>
            </a:r>
          </a:p>
          <a:p>
            <a:r>
              <a:rPr lang="es-AR" dirty="0" smtClean="0"/>
              <a:t> En base a los resultados obtenidos creo que la optimización bayesiana no es el mejor método para la búsqueda de </a:t>
            </a:r>
            <a:r>
              <a:rPr lang="es-AR" dirty="0" err="1" smtClean="0"/>
              <a:t>hiperparámetros</a:t>
            </a:r>
            <a:r>
              <a:rPr lang="es-AR" dirty="0" smtClean="0"/>
              <a:t> cuando el LR=1</a:t>
            </a:r>
          </a:p>
        </p:txBody>
      </p:sp>
    </p:spTree>
    <p:extLst>
      <p:ext uri="{BB962C8B-B14F-4D97-AF65-F5344CB8AC3E}">
        <p14:creationId xmlns:p14="http://schemas.microsoft.com/office/powerpoint/2010/main" val="4067249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964" y="48078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 smtClean="0">
                <a:solidFill>
                  <a:schemeClr val="accent2"/>
                </a:solidFill>
                <a:latin typeface="Source Sans 3"/>
              </a:rPr>
              <a:t>Resultados</a:t>
            </a:r>
            <a:endParaRPr lang="es-AR" b="1" dirty="0">
              <a:solidFill>
                <a:schemeClr val="accent2"/>
              </a:solidFill>
              <a:latin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1348357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680254"/>
              </p:ext>
            </p:extLst>
          </p:nvPr>
        </p:nvGraphicFramePr>
        <p:xfrm>
          <a:off x="783504" y="90632"/>
          <a:ext cx="10624992" cy="4451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54986"/>
              </p:ext>
            </p:extLst>
          </p:nvPr>
        </p:nvGraphicFramePr>
        <p:xfrm>
          <a:off x="1288472" y="4498107"/>
          <a:ext cx="9615055" cy="2217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527"/>
                <a:gridCol w="2436729"/>
                <a:gridCol w="2366363"/>
                <a:gridCol w="540096"/>
                <a:gridCol w="1086253"/>
                <a:gridCol w="1380087"/>
              </a:tblGrid>
              <a:tr h="369628"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BO1</a:t>
                      </a:r>
                      <a:endParaRPr lang="es-AR" sz="1400" b="1" i="0" u="none" strike="noStrike">
                        <a:solidFill>
                          <a:srgbClr val="ED7D3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BO2</a:t>
                      </a:r>
                      <a:endParaRPr lang="es-AR" sz="1400" b="1" i="0" u="none" strike="noStrike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696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6962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learning</a:t>
                      </a:r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rate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train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202012-202105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6962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feature_fraction 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0.1, upper = 1.0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0.1, upper = 1.0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validate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202106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6962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num_leaves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8L, upper = 1024L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10L, upper = 100L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>
                          <a:effectLst/>
                          <a:latin typeface="+mn-lt"/>
                        </a:rPr>
                        <a:t>test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>
                          <a:effectLst/>
                          <a:latin typeface="+mn-lt"/>
                        </a:rPr>
                        <a:t>202106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  <a:tr h="36962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400" u="none" strike="noStrike" dirty="0" err="1">
                          <a:effectLst/>
                          <a:latin typeface="+mn-lt"/>
                        </a:rPr>
                        <a:t>min_data_in_leaf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100L, upper = 20000L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u="none" strike="noStrike">
                          <a:effectLst/>
                          <a:latin typeface="+mn-lt"/>
                        </a:rPr>
                        <a:t>lower = 1000L, upper = 8000L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845295" y="160513"/>
            <a:ext cx="71736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Ganancia para OB1 y OB2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262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dirty="0" smtClean="0"/>
              <a:t>BO1_a (ganancia 95.000.000, iteración 8)</a:t>
            </a:r>
            <a:endParaRPr lang="es-AR" sz="3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452355"/>
              </p:ext>
            </p:extLst>
          </p:nvPr>
        </p:nvGraphicFramePr>
        <p:xfrm>
          <a:off x="2068946" y="1569013"/>
          <a:ext cx="7675418" cy="2494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5418"/>
              </a:tblGrid>
              <a:tr h="415831">
                <a:tc>
                  <a:txBody>
                    <a:bodyPr/>
                    <a:lstStyle/>
                    <a:p>
                      <a:pPr algn="l" fontAlgn="ctr"/>
                      <a:endParaRPr lang="es-AR" sz="1600" b="0" i="0" u="none" strike="noStrike" dirty="0"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58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  PARAM$finalmodel$optim$num_iterations &lt;- 75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58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  PARAM$finalmodel$optim$learning_rate &lt;- 1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58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>
                          <a:effectLst/>
                        </a:rPr>
                        <a:t>  PARAM$finalmodel$optim$feature_fraction &lt;- 0.49746587194968</a:t>
                      </a:r>
                      <a:endParaRPr lang="es-AR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58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>
                          <a:effectLst/>
                        </a:rPr>
                        <a:t>  </a:t>
                      </a:r>
                      <a:r>
                        <a:rPr lang="es-AR" sz="1600" u="none" strike="noStrike" dirty="0" err="1">
                          <a:effectLst/>
                        </a:rPr>
                        <a:t>PARAM$finalmodel$optim$num_leaves</a:t>
                      </a:r>
                      <a:r>
                        <a:rPr lang="es-AR" sz="1600" u="none" strike="noStrike" dirty="0">
                          <a:effectLst/>
                        </a:rPr>
                        <a:t> &lt;- 325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4158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>
                          <a:effectLst/>
                        </a:rPr>
                        <a:t>  </a:t>
                      </a:r>
                      <a:r>
                        <a:rPr lang="es-AR" sz="1600" u="none" strike="noStrike" dirty="0" err="1">
                          <a:effectLst/>
                        </a:rPr>
                        <a:t>PARAM$finalmodel$optim$min_data_in_leaf</a:t>
                      </a:r>
                      <a:r>
                        <a:rPr lang="es-AR" sz="1600" u="none" strike="noStrike" dirty="0">
                          <a:effectLst/>
                        </a:rPr>
                        <a:t> &lt;- 713</a:t>
                      </a:r>
                      <a:endParaRPr lang="es-AR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69269"/>
              </p:ext>
            </p:extLst>
          </p:nvPr>
        </p:nvGraphicFramePr>
        <p:xfrm>
          <a:off x="2100697" y="4536354"/>
          <a:ext cx="7191087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1087"/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600" u="none" strike="noStrike" dirty="0" err="1">
                          <a:effectLst/>
                        </a:rPr>
                        <a:t>PARAM$input$training</a:t>
                      </a:r>
                      <a:r>
                        <a:rPr lang="es-AR" sz="1800" u="none" strike="noStrike" dirty="0">
                          <a:effectLst/>
                        </a:rPr>
                        <a:t> &lt;- c(202101, 202102, 202103,202104,202105,202106)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 err="1">
                          <a:effectLst/>
                        </a:rPr>
                        <a:t>PARAM$input$future</a:t>
                      </a:r>
                      <a:r>
                        <a:rPr lang="es-ES" sz="1800" u="none" strike="noStrike" dirty="0">
                          <a:effectLst/>
                        </a:rPr>
                        <a:t> &lt;- c(202107) # meses donde se aplica el modelo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3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497</Words>
  <Application>Microsoft Office PowerPoint</Application>
  <PresentationFormat>Panorámica</PresentationFormat>
  <Paragraphs>83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Source Sans 3</vt:lpstr>
      <vt:lpstr>Tema de Office</vt:lpstr>
      <vt:lpstr>Grupo C</vt:lpstr>
      <vt:lpstr>Hipótesis:</vt:lpstr>
      <vt:lpstr>Bibliografía</vt:lpstr>
      <vt:lpstr>Sesgos Cognitivos</vt:lpstr>
      <vt:lpstr>Diseño Experimental:</vt:lpstr>
      <vt:lpstr>Limitaciones</vt:lpstr>
      <vt:lpstr>Resultados</vt:lpstr>
      <vt:lpstr>Presentación de PowerPoint</vt:lpstr>
      <vt:lpstr>BO1_a (ganancia 95.000.000, iteración 8)</vt:lpstr>
      <vt:lpstr>Presentación de PowerPoint</vt:lpstr>
      <vt:lpstr>Presentación de PowerPoint</vt:lpstr>
      <vt:lpstr>Presentación de PowerPoint</vt:lpstr>
      <vt:lpstr>BO2_a (ganancia 95.000.000, iteración 22)</vt:lpstr>
      <vt:lpstr>Presentación de PowerPoint</vt:lpstr>
      <vt:lpstr>Presentación de PowerPoint</vt:lpstr>
      <vt:lpstr>Presentación de PowerPoint</vt:lpstr>
      <vt:lpstr>BO2_b (ganancia 79.000.000, iteración 5)</vt:lpstr>
      <vt:lpstr>Presentación de PowerPoint</vt:lpstr>
      <vt:lpstr>Presentación de PowerPoint</vt:lpstr>
      <vt:lpstr>Presentación de PowerPoint</vt:lpstr>
      <vt:lpstr>Discusión y conclusiones</vt:lpstr>
      <vt:lpstr>Anexo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19</cp:revision>
  <dcterms:created xsi:type="dcterms:W3CDTF">2023-11-17T15:24:50Z</dcterms:created>
  <dcterms:modified xsi:type="dcterms:W3CDTF">2023-11-17T22:53:15Z</dcterms:modified>
</cp:coreProperties>
</file>