
<file path=[Content_Types].xml><?xml version="1.0" encoding="utf-8"?>
<Types xmlns="http://schemas.openxmlformats.org/package/2006/content-types">
  <Override PartName="/_rels/.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10.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109"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110"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111"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112" name="PlaceHolder 5"/>
          <p:cNvSpPr>
            <a:spLocks noGrp="1"/>
          </p:cNvSpPr>
          <p:nvPr>
            <p:ph type="sldNum"/>
          </p:nvPr>
        </p:nvSpPr>
        <p:spPr>
          <a:xfrm>
            <a:off x="4399200" y="9555480"/>
            <a:ext cx="3372840" cy="502560"/>
          </a:xfrm>
          <a:prstGeom prst="rect">
            <a:avLst/>
          </a:prstGeom>
        </p:spPr>
        <p:txBody>
          <a:bodyPr lIns="0" rIns="0" tIns="0" bIns="0" anchor="b"/>
          <a:p>
            <a:pPr algn="r"/>
            <a:fld id="{989D6370-D959-4D45-935B-F4B6E8839D87}" type="slidenum">
              <a:rPr b="0" lang="en-US" sz="1400" spc="-1" strike="noStrike">
                <a:solidFill>
                  <a:srgbClr val="000000"/>
                </a:solidFill>
                <a:uFill>
                  <a:solidFill>
                    <a:srgbClr val="ffffff"/>
                  </a:solidFill>
                </a:uFill>
                <a:latin typeface="Times New Roman"/>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body"/>
          </p:nvPr>
        </p:nvSpPr>
        <p:spPr>
          <a:xfrm>
            <a:off x="755640" y="5145120"/>
            <a:ext cx="6047280" cy="42091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35" name="CustomShape 2"/>
          <p:cNvSpPr/>
          <p:nvPr/>
        </p:nvSpPr>
        <p:spPr>
          <a:xfrm>
            <a:off x="4281480" y="10155240"/>
            <a:ext cx="3275640" cy="535320"/>
          </a:xfrm>
          <a:prstGeom prst="rect">
            <a:avLst/>
          </a:prstGeom>
          <a:noFill/>
          <a:ln>
            <a:noFill/>
          </a:ln>
        </p:spPr>
        <p:style>
          <a:lnRef idx="0"/>
          <a:fillRef idx="0"/>
          <a:effectRef idx="0"/>
          <a:fontRef idx="minor"/>
        </p:style>
        <p:txBody>
          <a:bodyPr lIns="90000" rIns="90000" tIns="45000" bIns="45000" anchor="b"/>
          <a:p>
            <a:pPr algn="r">
              <a:lnSpc>
                <a:spcPct val="100000"/>
              </a:lnSpc>
            </a:pPr>
            <a:fld id="{74EA1397-EB7E-4689-AD52-7618B225F841}"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292480" y="1768680"/>
            <a:ext cx="5494680" cy="4384080"/>
          </a:xfrm>
          <a:prstGeom prst="rect">
            <a:avLst/>
          </a:prstGeom>
          <a:ln>
            <a:noFill/>
          </a:ln>
        </p:spPr>
      </p:pic>
      <p:pic>
        <p:nvPicPr>
          <p:cNvPr id="35" name="" descr=""/>
          <p:cNvPicPr/>
          <p:nvPr/>
        </p:nvPicPr>
        <p:blipFill>
          <a:blip r:embed="rId3"/>
          <a:stretch/>
        </p:blipFill>
        <p:spPr>
          <a:xfrm>
            <a:off x="229248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76868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292480" y="1768680"/>
            <a:ext cx="5494680" cy="4384080"/>
          </a:xfrm>
          <a:prstGeom prst="rect">
            <a:avLst/>
          </a:prstGeom>
          <a:ln>
            <a:noFill/>
          </a:ln>
        </p:spPr>
      </p:pic>
      <p:pic>
        <p:nvPicPr>
          <p:cNvPr id="71" name="" descr=""/>
          <p:cNvPicPr/>
          <p:nvPr/>
        </p:nvPicPr>
        <p:blipFill>
          <a:blip r:embed="rId3"/>
          <a:stretch/>
        </p:blipFill>
        <p:spPr>
          <a:xfrm>
            <a:off x="2292480" y="1768680"/>
            <a:ext cx="5494680" cy="43840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5"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9"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0" name="PlaceHolder 3"/>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4"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5" name="PlaceHolder 3"/>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6" name="PlaceHolder 4"/>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8"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9"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0"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4" name="PlaceHolder 4"/>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6" name="PlaceHolder 2"/>
          <p:cNvSpPr>
            <a:spLocks noGrp="1"/>
          </p:cNvSpPr>
          <p:nvPr>
            <p:ph type="body"/>
          </p:nvPr>
        </p:nvSpPr>
        <p:spPr>
          <a:xfrm>
            <a:off x="504000" y="176868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7" name="PlaceHolder 3"/>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9"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0"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1"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2" name="PlaceHolder 5"/>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4"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5" name="PlaceHolder 3"/>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106" name="" descr=""/>
          <p:cNvPicPr/>
          <p:nvPr/>
        </p:nvPicPr>
        <p:blipFill>
          <a:blip r:embed="rId2"/>
          <a:stretch/>
        </p:blipFill>
        <p:spPr>
          <a:xfrm>
            <a:off x="2292480" y="1768680"/>
            <a:ext cx="5494680" cy="4384080"/>
          </a:xfrm>
          <a:prstGeom prst="rect">
            <a:avLst/>
          </a:prstGeom>
          <a:ln>
            <a:noFill/>
          </a:ln>
        </p:spPr>
      </p:pic>
      <p:pic>
        <p:nvPicPr>
          <p:cNvPr id="107" name="" descr=""/>
          <p:cNvPicPr/>
          <p:nvPr/>
        </p:nvPicPr>
        <p:blipFill>
          <a:blip r:embed="rId3"/>
          <a:stretch/>
        </p:blipFill>
        <p:spPr>
          <a:xfrm>
            <a:off x="2292480" y="1768680"/>
            <a:ext cx="5494680" cy="43840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0560" cy="12610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8680"/>
            <a:ext cx="9071280" cy="438336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Fifth Outline Level</a:t>
            </a:r>
            <a:endParaRPr b="0" lang="en-US"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Sixth Outline Level</a:t>
            </a:r>
            <a:endParaRPr b="0" lang="en-US"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Seventh Outline Level</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a:t>
            </a:r>
            <a:r>
              <a:rPr b="0" lang="en-US" sz="4400" spc="-1" strike="noStrike">
                <a:solidFill>
                  <a:srgbClr val="000000"/>
                </a:solidFill>
                <a:uFill>
                  <a:solidFill>
                    <a:srgbClr val="ffffff"/>
                  </a:solidFill>
                </a:uFill>
                <a:latin typeface="Arial"/>
              </a:rPr>
              <a:t>the title text </a:t>
            </a:r>
            <a:r>
              <a:rPr b="0" lang="en-US" sz="4400" spc="-1" strike="noStrike">
                <a:solidFill>
                  <a:srgbClr val="000000"/>
                </a:solidFill>
                <a:uFill>
                  <a:solidFill>
                    <a:srgbClr val="ffffff"/>
                  </a:solidFill>
                </a:uFill>
                <a:latin typeface="Arial"/>
              </a:rPr>
              <a:t>format</a:t>
            </a:r>
            <a:endParaRPr b="0" lang="en-US"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73"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13" name="Table 1"/>
          <p:cNvGraphicFramePr/>
          <p:nvPr/>
        </p:nvGraphicFramePr>
        <p:xfrm>
          <a:off x="1369800" y="1455120"/>
          <a:ext cx="7772040" cy="4495320"/>
        </p:xfrm>
        <a:graphic>
          <a:graphicData uri="http://schemas.openxmlformats.org/drawingml/2006/table">
            <a:tbl>
              <a:tblPr/>
              <a:tblGrid>
                <a:gridCol w="3886200"/>
                <a:gridCol w="3886200"/>
              </a:tblGrid>
              <a:tr h="1123920">
                <a:tc>
                  <a:txBody>
                    <a:bodyPr/>
                    <a:p>
                      <a:pPr>
                        <a:lnSpc>
                          <a:spcPct val="100000"/>
                        </a:lnSpc>
                      </a:pPr>
                      <a:r>
                        <a:rPr b="0" lang="en-US" sz="3000" spc="-1" strike="noStrike">
                          <a:solidFill>
                            <a:srgbClr val="000000"/>
                          </a:solidFill>
                          <a:uFill>
                            <a:solidFill>
                              <a:srgbClr val="ffffff"/>
                            </a:solidFill>
                          </a:uFill>
                          <a:latin typeface="Times New Roman"/>
                          <a:ea typeface="DejaVu Sans"/>
                        </a:rPr>
                        <a:t>MABIRIZI  KIZZA AHMED</a:t>
                      </a:r>
                      <a:endParaRPr b="0" lang="en-US" sz="1800" spc="-1" strike="noStrike">
                        <a:solidFill>
                          <a:srgbClr val="000000"/>
                        </a:solidFill>
                        <a:uFill>
                          <a:solidFill>
                            <a:srgbClr val="ffffff"/>
                          </a:solidFill>
                        </a:uFill>
                        <a:latin typeface="Arial"/>
                      </a:endParaRPr>
                    </a:p>
                  </a:txBody>
                  <a:tcPr marL="91440" marR="91440">
                    <a:solidFill>
                      <a:srgbClr val="729fcf"/>
                    </a:solidFill>
                  </a:tcPr>
                </a:tc>
                <a:tc>
                  <a:txBody>
                    <a:bodyPr/>
                    <a:p>
                      <a:pPr>
                        <a:lnSpc>
                          <a:spcPct val="100000"/>
                        </a:lnSpc>
                      </a:pPr>
                      <a:r>
                        <a:rPr b="0" lang="en-US" sz="3000" spc="-1" strike="noStrike">
                          <a:solidFill>
                            <a:srgbClr val="000000"/>
                          </a:solidFill>
                          <a:uFill>
                            <a:solidFill>
                              <a:srgbClr val="ffffff"/>
                            </a:solidFill>
                          </a:uFill>
                          <a:latin typeface="Times New Roman"/>
                          <a:ea typeface="DejaVu Sans"/>
                        </a:rPr>
                        <a:t>16/U/553</a:t>
                      </a:r>
                      <a:endParaRPr b="0" lang="en-US" sz="1800" spc="-1" strike="noStrike">
                        <a:solidFill>
                          <a:srgbClr val="000000"/>
                        </a:solidFill>
                        <a:uFill>
                          <a:solidFill>
                            <a:srgbClr val="ffffff"/>
                          </a:solidFill>
                        </a:uFill>
                        <a:latin typeface="Arial"/>
                      </a:endParaRPr>
                    </a:p>
                  </a:txBody>
                  <a:tcPr marL="91440" marR="91440">
                    <a:solidFill>
                      <a:srgbClr val="729fcf"/>
                    </a:solidFill>
                  </a:tcPr>
                </a:tc>
              </a:tr>
              <a:tr h="1123920">
                <a:tc>
                  <a:txBody>
                    <a:bodyPr/>
                    <a:p>
                      <a:pPr>
                        <a:lnSpc>
                          <a:spcPct val="100000"/>
                        </a:lnSpc>
                      </a:pPr>
                      <a:r>
                        <a:rPr b="0" lang="en-US" sz="3000" spc="-1" strike="noStrike">
                          <a:solidFill>
                            <a:srgbClr val="000000"/>
                          </a:solidFill>
                          <a:uFill>
                            <a:solidFill>
                              <a:srgbClr val="ffffff"/>
                            </a:solidFill>
                          </a:uFill>
                          <a:latin typeface="Times New Roman"/>
                          <a:ea typeface="DejaVu Sans"/>
                        </a:rPr>
                        <a:t>SSESSAZI NASSER</a:t>
                      </a:r>
                      <a:endParaRPr b="0" lang="en-US" sz="1800" spc="-1" strike="noStrike">
                        <a:solidFill>
                          <a:srgbClr val="000000"/>
                        </a:solidFill>
                        <a:uFill>
                          <a:solidFill>
                            <a:srgbClr val="ffffff"/>
                          </a:solidFill>
                        </a:uFill>
                        <a:latin typeface="Arial"/>
                      </a:endParaRPr>
                    </a:p>
                  </a:txBody>
                  <a:tcPr marL="91440" marR="91440">
                    <a:solidFill>
                      <a:srgbClr val="729fcf"/>
                    </a:solidFill>
                  </a:tcPr>
                </a:tc>
                <a:tc>
                  <a:txBody>
                    <a:bodyPr/>
                    <a:p>
                      <a:pPr>
                        <a:lnSpc>
                          <a:spcPct val="100000"/>
                        </a:lnSpc>
                      </a:pPr>
                      <a:r>
                        <a:rPr b="0" lang="en-US" sz="3000" spc="-1" strike="noStrike">
                          <a:solidFill>
                            <a:srgbClr val="000000"/>
                          </a:solidFill>
                          <a:uFill>
                            <a:solidFill>
                              <a:srgbClr val="ffffff"/>
                            </a:solidFill>
                          </a:uFill>
                          <a:latin typeface="Times New Roman"/>
                          <a:ea typeface="DejaVu Sans"/>
                        </a:rPr>
                        <a:t>16/U/11763/EVE</a:t>
                      </a:r>
                      <a:endParaRPr b="0" lang="en-US" sz="1800" spc="-1" strike="noStrike">
                        <a:solidFill>
                          <a:srgbClr val="000000"/>
                        </a:solidFill>
                        <a:uFill>
                          <a:solidFill>
                            <a:srgbClr val="ffffff"/>
                          </a:solidFill>
                        </a:uFill>
                        <a:latin typeface="Arial"/>
                      </a:endParaRPr>
                    </a:p>
                  </a:txBody>
                  <a:tcPr marL="91440" marR="91440">
                    <a:solidFill>
                      <a:srgbClr val="729fcf"/>
                    </a:solidFill>
                  </a:tcPr>
                </a:tc>
              </a:tr>
              <a:tr h="1123920">
                <a:tc>
                  <a:txBody>
                    <a:bodyPr/>
                    <a:p>
                      <a:pPr>
                        <a:lnSpc>
                          <a:spcPct val="100000"/>
                        </a:lnSpc>
                      </a:pPr>
                      <a:r>
                        <a:rPr b="0" lang="en-US" sz="3000" spc="-1" strike="noStrike">
                          <a:solidFill>
                            <a:srgbClr val="000000"/>
                          </a:solidFill>
                          <a:uFill>
                            <a:solidFill>
                              <a:srgbClr val="ffffff"/>
                            </a:solidFill>
                          </a:uFill>
                          <a:latin typeface="Times New Roman"/>
                          <a:ea typeface="DejaVu Sans"/>
                        </a:rPr>
                        <a:t>KABALI FAHAD MALIK</a:t>
                      </a:r>
                      <a:endParaRPr b="0" lang="en-US" sz="1800" spc="-1" strike="noStrike">
                        <a:solidFill>
                          <a:srgbClr val="000000"/>
                        </a:solidFill>
                        <a:uFill>
                          <a:solidFill>
                            <a:srgbClr val="ffffff"/>
                          </a:solidFill>
                        </a:uFill>
                        <a:latin typeface="Arial"/>
                      </a:endParaRPr>
                    </a:p>
                  </a:txBody>
                  <a:tcPr marL="91440" marR="91440">
                    <a:solidFill>
                      <a:srgbClr val="729fcf"/>
                    </a:solidFill>
                  </a:tcPr>
                </a:tc>
                <a:tc>
                  <a:txBody>
                    <a:bodyPr/>
                    <a:p>
                      <a:pPr>
                        <a:lnSpc>
                          <a:spcPct val="100000"/>
                        </a:lnSpc>
                      </a:pPr>
                      <a:r>
                        <a:rPr b="0" lang="en-US" sz="3000" spc="-1" strike="noStrike">
                          <a:solidFill>
                            <a:srgbClr val="000000"/>
                          </a:solidFill>
                          <a:uFill>
                            <a:solidFill>
                              <a:srgbClr val="ffffff"/>
                            </a:solidFill>
                          </a:uFill>
                          <a:latin typeface="Times New Roman"/>
                          <a:ea typeface="DejaVu Sans"/>
                        </a:rPr>
                        <a:t>16/U/5043/PS</a:t>
                      </a:r>
                      <a:endParaRPr b="0" lang="en-US" sz="1800" spc="-1" strike="noStrike">
                        <a:solidFill>
                          <a:srgbClr val="000000"/>
                        </a:solidFill>
                        <a:uFill>
                          <a:solidFill>
                            <a:srgbClr val="ffffff"/>
                          </a:solidFill>
                        </a:uFill>
                        <a:latin typeface="Arial"/>
                      </a:endParaRPr>
                    </a:p>
                  </a:txBody>
                  <a:tcPr marL="91440" marR="91440">
                    <a:solidFill>
                      <a:srgbClr val="729fcf"/>
                    </a:solidFill>
                  </a:tcPr>
                </a:tc>
              </a:tr>
              <a:tr h="1123920">
                <a:tc>
                  <a:txBody>
                    <a:bodyPr/>
                    <a:p>
                      <a:pPr>
                        <a:lnSpc>
                          <a:spcPct val="100000"/>
                        </a:lnSpc>
                      </a:pPr>
                      <a:r>
                        <a:rPr b="0" lang="en-US" sz="3000" spc="-1" strike="noStrike">
                          <a:solidFill>
                            <a:srgbClr val="000000"/>
                          </a:solidFill>
                          <a:uFill>
                            <a:solidFill>
                              <a:srgbClr val="ffffff"/>
                            </a:solidFill>
                          </a:uFill>
                          <a:latin typeface="Times New Roman"/>
                          <a:ea typeface="DejaVu Sans"/>
                        </a:rPr>
                        <a:t>LUBEGA MARK ARNOLD</a:t>
                      </a:r>
                      <a:endParaRPr b="0" lang="en-US" sz="1800" spc="-1" strike="noStrike">
                        <a:solidFill>
                          <a:srgbClr val="000000"/>
                        </a:solidFill>
                        <a:uFill>
                          <a:solidFill>
                            <a:srgbClr val="ffffff"/>
                          </a:solidFill>
                        </a:uFill>
                        <a:latin typeface="Arial"/>
                      </a:endParaRPr>
                    </a:p>
                  </a:txBody>
                  <a:tcPr marL="91440" marR="91440">
                    <a:solidFill>
                      <a:srgbClr val="729fcf"/>
                    </a:solidFill>
                  </a:tcPr>
                </a:tc>
                <a:tc>
                  <a:txBody>
                    <a:bodyPr/>
                    <a:p>
                      <a:pPr>
                        <a:lnSpc>
                          <a:spcPct val="100000"/>
                        </a:lnSpc>
                      </a:pPr>
                      <a:r>
                        <a:rPr b="0" lang="en-US" sz="3000" spc="-1" strike="noStrike">
                          <a:solidFill>
                            <a:srgbClr val="000000"/>
                          </a:solidFill>
                          <a:uFill>
                            <a:solidFill>
                              <a:srgbClr val="ffffff"/>
                            </a:solidFill>
                          </a:uFill>
                          <a:latin typeface="Times New Roman"/>
                          <a:ea typeface="DejaVu Sans"/>
                        </a:rPr>
                        <a:t>16/U/6609/PS</a:t>
                      </a:r>
                      <a:endParaRPr b="0" lang="en-US" sz="1800" spc="-1" strike="noStrike">
                        <a:solidFill>
                          <a:srgbClr val="000000"/>
                        </a:solidFill>
                        <a:uFill>
                          <a:solidFill>
                            <a:srgbClr val="ffffff"/>
                          </a:solidFill>
                        </a:uFill>
                        <a:latin typeface="Arial"/>
                      </a:endParaRPr>
                    </a:p>
                  </a:txBody>
                  <a:tcPr marL="91440" marR="91440">
                    <a:solidFill>
                      <a:srgbClr val="729fcf"/>
                    </a:solidFill>
                  </a:tcPr>
                </a:tc>
              </a:tr>
            </a:tbl>
          </a:graphicData>
        </a:graphic>
      </p:graphicFrame>
      <p:graphicFrame>
        <p:nvGraphicFramePr>
          <p:cNvPr id="114" name="Table 2"/>
          <p:cNvGraphicFramePr/>
          <p:nvPr/>
        </p:nvGraphicFramePr>
        <p:xfrm>
          <a:off x="1369800" y="540720"/>
          <a:ext cx="7772040" cy="914040"/>
        </p:xfrm>
        <a:graphic>
          <a:graphicData uri="http://schemas.openxmlformats.org/drawingml/2006/table">
            <a:tbl>
              <a:tblPr/>
              <a:tblGrid>
                <a:gridCol w="7772400"/>
              </a:tblGrid>
              <a:tr h="914400">
                <a:tc>
                  <a:txBody>
                    <a:bodyPr/>
                    <a:p>
                      <a:pPr algn="ctr">
                        <a:lnSpc>
                          <a:spcPct val="100000"/>
                        </a:lnSpc>
                      </a:pPr>
                      <a:r>
                        <a:rPr b="0" lang="en-US" sz="3000" spc="-1" strike="noStrike">
                          <a:solidFill>
                            <a:srgbClr val="000000"/>
                          </a:solidFill>
                          <a:uFill>
                            <a:solidFill>
                              <a:srgbClr val="ffffff"/>
                            </a:solidFill>
                          </a:uFill>
                          <a:latin typeface="Times New Roman"/>
                          <a:ea typeface="DejaVu Sans"/>
                        </a:rPr>
                        <a:t>GROUP 18</a:t>
                      </a:r>
                      <a:endParaRPr b="0" lang="en-US" sz="1800" spc="-1" strike="noStrike">
                        <a:solidFill>
                          <a:srgbClr val="000000"/>
                        </a:solidFill>
                        <a:uFill>
                          <a:solidFill>
                            <a:srgbClr val="ffffff"/>
                          </a:solidFill>
                        </a:uFill>
                        <a:latin typeface="Arial"/>
                      </a:endParaRPr>
                    </a:p>
                  </a:txBody>
                  <a:tcPr marL="91440" marR="91440">
                    <a:solidFill>
                      <a:srgbClr val="729fcf"/>
                    </a:solidFill>
                  </a:tcPr>
                </a:tc>
              </a:tr>
            </a:tbl>
          </a:graphicData>
        </a:graphic>
      </p:graphicFrame>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504000" y="0"/>
            <a:ext cx="9070560" cy="7558560"/>
          </a:xfrm>
          <a:prstGeom prst="rect">
            <a:avLst/>
          </a:prstGeom>
          <a:noFill/>
          <a:ln>
            <a:noFill/>
          </a:ln>
        </p:spPr>
        <p:style>
          <a:lnRef idx="0"/>
          <a:fillRef idx="0"/>
          <a:effectRef idx="0"/>
          <a:fontRef idx="minor"/>
        </p:style>
        <p:txBody>
          <a:bodyPr lIns="0" rIns="0" tIns="0" bIns="0" anchor="ctr"/>
          <a:p>
            <a:pPr algn="ctr">
              <a:lnSpc>
                <a:spcPct val="100000"/>
              </a:lnSpc>
            </a:pPr>
            <a:r>
              <a:rPr b="1" lang="en-US" sz="3200" spc="-1" strike="noStrike">
                <a:solidFill>
                  <a:srgbClr val="000000"/>
                </a:solidFill>
                <a:uFill>
                  <a:solidFill>
                    <a:srgbClr val="ffffff"/>
                  </a:solidFill>
                </a:uFill>
                <a:latin typeface="Arial"/>
                <a:ea typeface="DejaVu Sans"/>
              </a:rPr>
              <a:t>Applications of Naive Bayes Classification</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1" lang="en-US" sz="2400" spc="-1" strike="noStrike">
                <a:solidFill>
                  <a:srgbClr val="000000"/>
                </a:solidFill>
                <a:uFill>
                  <a:solidFill>
                    <a:srgbClr val="ffffff"/>
                  </a:solidFill>
                </a:uFill>
                <a:latin typeface="Arial"/>
                <a:ea typeface="DejaVu Sans"/>
              </a:rPr>
              <a:t>Real time Prediction: </a:t>
            </a:r>
            <a:r>
              <a:rPr b="0" lang="en-US" sz="2400" spc="-1" strike="noStrike">
                <a:solidFill>
                  <a:srgbClr val="000000"/>
                </a:solidFill>
                <a:uFill>
                  <a:solidFill>
                    <a:srgbClr val="ffffff"/>
                  </a:solidFill>
                </a:uFill>
                <a:latin typeface="Arial"/>
                <a:ea typeface="DejaVu Sans"/>
              </a:rPr>
              <a:t>Naive Bayes is an eager learning classifier and it is sure fast. Thus, it could be used for making predictions in real time.This can be very vital for real time systems. </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1" lang="en-US" sz="2400" spc="-1" strike="noStrike">
                <a:solidFill>
                  <a:srgbClr val="000000"/>
                </a:solidFill>
                <a:uFill>
                  <a:solidFill>
                    <a:srgbClr val="ffffff"/>
                  </a:solidFill>
                </a:uFill>
                <a:latin typeface="Arial"/>
                <a:ea typeface="DejaVu Sans"/>
              </a:rPr>
              <a:t>Multi class Prediction: </a:t>
            </a:r>
            <a:r>
              <a:rPr b="0" lang="en-US" sz="2400" spc="-1" strike="noStrike">
                <a:solidFill>
                  <a:srgbClr val="000000"/>
                </a:solidFill>
                <a:uFill>
                  <a:solidFill>
                    <a:srgbClr val="ffffff"/>
                  </a:solidFill>
                </a:uFill>
                <a:latin typeface="Arial"/>
                <a:ea typeface="DejaVu Sans"/>
              </a:rPr>
              <a:t>This algorithm is also well known for multi class prediction feature. Here we can predict the probability of multiple classes of target variable.</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1" lang="en-US" sz="2400" spc="-1" strike="noStrike">
                <a:solidFill>
                  <a:srgbClr val="000000"/>
                </a:solidFill>
                <a:uFill>
                  <a:solidFill>
                    <a:srgbClr val="ffffff"/>
                  </a:solidFill>
                </a:uFill>
                <a:latin typeface="Arial"/>
                <a:ea typeface="DejaVu Sans"/>
              </a:rPr>
              <a:t>Text classification/ Spam Filtering/ Sentiment Analysis:</a:t>
            </a:r>
            <a:r>
              <a:rPr b="0" lang="en-US" sz="2400" spc="-1" strike="noStrike">
                <a:solidFill>
                  <a:srgbClr val="000000"/>
                </a:solidFill>
                <a:uFill>
                  <a:solidFill>
                    <a:srgbClr val="ffffff"/>
                  </a:solidFill>
                </a:uFill>
                <a:latin typeface="Arial"/>
                <a:ea typeface="DejaVu Sans"/>
              </a:rPr>
              <a:t> Naive Bayes classifiers mostly used in text classification (due to better result in multi class problems and independence rule) have higher success rate as compared to other algorithms. As a result, it is widely used in Spam filtering (identify spam e-mail) and Sentiment Analysis (in social media analysis, to identify positive and negative customer sentiments)</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1" lang="en-US" sz="2400" spc="-1" strike="noStrike">
                <a:solidFill>
                  <a:srgbClr val="000000"/>
                </a:solidFill>
                <a:uFill>
                  <a:solidFill>
                    <a:srgbClr val="ffffff"/>
                  </a:solidFill>
                </a:uFill>
                <a:latin typeface="Arial"/>
                <a:ea typeface="DejaVu Sans"/>
              </a:rPr>
              <a:t>Recommendation System: </a:t>
            </a:r>
            <a:r>
              <a:rPr b="0" lang="en-US" sz="2400" spc="-1" strike="noStrike">
                <a:solidFill>
                  <a:srgbClr val="000000"/>
                </a:solidFill>
                <a:uFill>
                  <a:solidFill>
                    <a:srgbClr val="ffffff"/>
                  </a:solidFill>
                </a:uFill>
                <a:latin typeface="Arial"/>
                <a:ea typeface="DejaVu Sans"/>
              </a:rPr>
              <a:t>Naive Bayes Classifier and Collaborative Filtering together builds a Recommendation System that uses machine learning and data mining techniques to filter unseen information and predict whether a user would like a given resource or not</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731520" y="640080"/>
            <a:ext cx="8320680" cy="594324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000000"/>
                </a:solidFill>
                <a:uFill>
                  <a:solidFill>
                    <a:srgbClr val="ffffff"/>
                  </a:solidFill>
                </a:uFill>
                <a:latin typeface="Arial"/>
                <a:ea typeface="DejaVu Sans"/>
              </a:rPr>
              <a:t>Application of Naive Bayes Classification</a:t>
            </a: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000000"/>
                </a:solidFill>
                <a:uFill>
                  <a:solidFill>
                    <a:srgbClr val="ffffff"/>
                  </a:solidFill>
                </a:uFill>
                <a:latin typeface="Arial"/>
                <a:ea typeface="DejaVu Sans"/>
              </a:rPr>
              <a:t>P(A|B) = (P(B|A)*P(A))/P(B)</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000000"/>
                </a:solidFill>
                <a:uFill>
                  <a:solidFill>
                    <a:srgbClr val="ffffff"/>
                  </a:solidFill>
                </a:uFill>
                <a:latin typeface="Arial"/>
                <a:ea typeface="DejaVu Sans"/>
              </a:rPr>
              <a:t>Predicting spam tweets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000000"/>
                </a:solidFill>
                <a:uFill>
                  <a:solidFill>
                    <a:srgbClr val="ffffff"/>
                  </a:solidFill>
                </a:uFill>
                <a:latin typeface="Arial"/>
                <a:ea typeface="DejaVu Sans"/>
              </a:rPr>
              <a:t>P(spam|drugs)</a:t>
            </a: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000000"/>
                </a:solidFill>
                <a:uFill>
                  <a:solidFill>
                    <a:srgbClr val="ffffff"/>
                  </a:solidFill>
                </a:uFill>
                <a:latin typeface="Arial"/>
                <a:ea typeface="DejaVu Sans"/>
              </a:rPr>
              <a:t>	</a:t>
            </a:r>
            <a:r>
              <a:rPr b="0" lang="en-US" sz="3200" spc="-1" strike="noStrike">
                <a:solidFill>
                  <a:srgbClr val="000000"/>
                </a:solidFill>
                <a:uFill>
                  <a:solidFill>
                    <a:srgbClr val="ffffff"/>
                  </a:solidFill>
                </a:uFill>
                <a:latin typeface="Arial"/>
                <a:ea typeface="DejaVu Sans"/>
              </a:rPr>
              <a:t>P(A)- tweet is spam(30 in every 100)</a:t>
            </a: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000000"/>
                </a:solidFill>
                <a:uFill>
                  <a:solidFill>
                    <a:srgbClr val="ffffff"/>
                  </a:solidFill>
                </a:uFill>
                <a:latin typeface="Arial"/>
                <a:ea typeface="DejaVu Sans"/>
              </a:rPr>
              <a:t>	</a:t>
            </a:r>
            <a:r>
              <a:rPr b="0" lang="en-US" sz="3200" spc="-1" strike="noStrike">
                <a:solidFill>
                  <a:srgbClr val="000000"/>
                </a:solidFill>
                <a:uFill>
                  <a:solidFill>
                    <a:srgbClr val="ffffff"/>
                  </a:solidFill>
                </a:uFill>
                <a:latin typeface="Arial"/>
                <a:ea typeface="DejaVu Sans"/>
              </a:rPr>
              <a:t>P(B)-tweets contains word drugs(10 in every 100),whether spam or not</a:t>
            </a: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000000"/>
                </a:solidFill>
                <a:uFill>
                  <a:solidFill>
                    <a:srgbClr val="ffffff"/>
                  </a:solidFill>
                </a:uFill>
                <a:latin typeface="Arial"/>
                <a:ea typeface="DejaVu Sans"/>
              </a:rPr>
              <a:t>	</a:t>
            </a:r>
            <a:r>
              <a:rPr b="0" lang="en-US" sz="3200" spc="-1" strike="noStrike">
                <a:solidFill>
                  <a:srgbClr val="000000"/>
                </a:solidFill>
                <a:uFill>
                  <a:solidFill>
                    <a:srgbClr val="ffffff"/>
                  </a:solidFill>
                </a:uFill>
                <a:latin typeface="Arial"/>
                <a:ea typeface="DejaVu Sans"/>
              </a:rPr>
              <a:t>P(B|A)-tweet contains word drugs given that it is spam,percentage of tweets in spam category that contain word drugs(6 in every 30)</a:t>
            </a:r>
            <a:endParaRPr b="0" lang="en-US"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472320" y="0"/>
            <a:ext cx="9070560" cy="7558560"/>
          </a:xfrm>
          <a:prstGeom prst="rect">
            <a:avLst/>
          </a:prstGeom>
          <a:noFill/>
          <a:ln>
            <a:noFill/>
          </a:ln>
        </p:spPr>
        <p:style>
          <a:lnRef idx="0"/>
          <a:fillRef idx="0"/>
          <a:effectRef idx="0"/>
          <a:fontRef idx="minor"/>
        </p:style>
        <p:txBody>
          <a:bodyPr lIns="0" rIns="0" tIns="0" bIns="0" anchor="ctr"/>
          <a:p>
            <a:pPr algn="ctr">
              <a:lnSpc>
                <a:spcPct val="100000"/>
              </a:lnSpc>
            </a:pPr>
            <a:r>
              <a:rPr b="1" lang="en-US" sz="4800" spc="-1" strike="noStrike">
                <a:solidFill>
                  <a:srgbClr val="000000"/>
                </a:solidFill>
                <a:uFill>
                  <a:solidFill>
                    <a:srgbClr val="ffffff"/>
                  </a:solidFill>
                </a:uFill>
                <a:latin typeface="Arial"/>
                <a:ea typeface="DejaVu Sans"/>
              </a:rPr>
              <a:t>Pros:</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3200" spc="-1" strike="noStrike">
                <a:solidFill>
                  <a:srgbClr val="000000"/>
                </a:solidFill>
                <a:uFill>
                  <a:solidFill>
                    <a:srgbClr val="ffffff"/>
                  </a:solidFill>
                </a:uFill>
                <a:latin typeface="Arial"/>
                <a:ea typeface="DejaVu Sans"/>
              </a:rPr>
              <a:t>The algorithm is easy and fast  to train,unlike more complex models like neural networks.</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3200" spc="-1" strike="noStrike">
                <a:solidFill>
                  <a:srgbClr val="000000"/>
                </a:solidFill>
                <a:uFill>
                  <a:solidFill>
                    <a:srgbClr val="ffffff"/>
                  </a:solidFill>
                </a:uFill>
                <a:latin typeface="Arial"/>
                <a:ea typeface="DejaVu Sans"/>
              </a:rPr>
              <a:t> </a:t>
            </a:r>
            <a:r>
              <a:rPr b="0" lang="en-US" sz="3200" spc="-1" strike="noStrike">
                <a:solidFill>
                  <a:srgbClr val="000000"/>
                </a:solidFill>
                <a:uFill>
                  <a:solidFill>
                    <a:srgbClr val="ffffff"/>
                  </a:solidFill>
                </a:uFill>
                <a:latin typeface="Arial"/>
                <a:ea typeface="DejaVu Sans"/>
              </a:rPr>
              <a:t>It performs well in multi class prediction,unlike other linear models that are strictly binary classifiers. </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3200" spc="-1" strike="noStrike">
                <a:solidFill>
                  <a:srgbClr val="000000"/>
                </a:solidFill>
                <a:uFill>
                  <a:solidFill>
                    <a:srgbClr val="ffffff"/>
                  </a:solidFill>
                </a:uFill>
                <a:latin typeface="Arial"/>
                <a:ea typeface="DejaVu Sans"/>
              </a:rPr>
              <a:t>When assumption of independence holds, a Naive Bayes classifier performs better compare to other models like logistic regression and you need less training data.</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3200" spc="-1" strike="noStrike">
                <a:solidFill>
                  <a:srgbClr val="000000"/>
                </a:solidFill>
                <a:uFill>
                  <a:solidFill>
                    <a:srgbClr val="ffffff"/>
                  </a:solidFill>
                </a:uFill>
                <a:latin typeface="Arial"/>
                <a:ea typeface="DejaVu Sans"/>
              </a:rPr>
              <a:t>It perform well in case of categorical input variables compared to numerical variable(s). For numerical variable, normal distribution is assumed (bell curve, which is a strong assumption).</a:t>
            </a:r>
            <a:endParaRPr b="0" lang="en-US"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504000" y="0"/>
            <a:ext cx="9070560" cy="7558560"/>
          </a:xfrm>
          <a:prstGeom prst="rect">
            <a:avLst/>
          </a:prstGeom>
          <a:noFill/>
          <a:ln>
            <a:noFill/>
          </a:ln>
        </p:spPr>
        <p:style>
          <a:lnRef idx="0"/>
          <a:fillRef idx="0"/>
          <a:effectRef idx="0"/>
          <a:fontRef idx="minor"/>
        </p:style>
        <p:txBody>
          <a:bodyPr lIns="0" rIns="0" tIns="0" bIns="0" anchor="ctr"/>
          <a:p>
            <a:pPr algn="ctr">
              <a:lnSpc>
                <a:spcPct val="100000"/>
              </a:lnSpc>
            </a:pPr>
            <a:r>
              <a:rPr b="1" lang="en-US" sz="4800" spc="-1" strike="noStrike">
                <a:solidFill>
                  <a:srgbClr val="000000"/>
                </a:solidFill>
                <a:uFill>
                  <a:solidFill>
                    <a:srgbClr val="ffffff"/>
                  </a:solidFill>
                </a:uFill>
                <a:latin typeface="Arial"/>
                <a:ea typeface="DejaVu Sans"/>
              </a:rPr>
              <a:t>Cons:</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3200" spc="-1" strike="noStrike">
                <a:solidFill>
                  <a:srgbClr val="000000"/>
                </a:solidFill>
                <a:uFill>
                  <a:solidFill>
                    <a:srgbClr val="ffffff"/>
                  </a:solidFill>
                </a:uFill>
                <a:latin typeface="Arial"/>
                <a:ea typeface="DejaVu Sans"/>
              </a:rPr>
              <a:t>If  a category (in test data set), was not observed in training data set, then model will assign a 0 (zero) probability and will be unable to make a prediction. </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3200" spc="-1" strike="noStrike">
                <a:solidFill>
                  <a:srgbClr val="000000"/>
                </a:solidFill>
                <a:uFill>
                  <a:solidFill>
                    <a:srgbClr val="ffffff"/>
                  </a:solidFill>
                </a:uFill>
                <a:latin typeface="Arial"/>
                <a:ea typeface="DejaVu Sans"/>
              </a:rPr>
              <a:t>Naive Bayes is also known as a bad estimator for small datasets, ie it requires relatively large datasets to make reliable predictions.</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3200" spc="-1" strike="noStrike">
                <a:solidFill>
                  <a:srgbClr val="000000"/>
                </a:solidFill>
                <a:uFill>
                  <a:solidFill>
                    <a:srgbClr val="ffffff"/>
                  </a:solidFill>
                </a:uFill>
                <a:latin typeface="Arial"/>
                <a:ea typeface="DejaVu Sans"/>
              </a:rPr>
              <a:t>Another limitation of Naive Bayes is the assumption of independent and equal predictors. In real life, it is almost impossible that we get a set of predictors which are completely independent.</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504000" y="0"/>
            <a:ext cx="9070560" cy="7558560"/>
          </a:xfrm>
          <a:prstGeom prst="rect">
            <a:avLst/>
          </a:prstGeom>
          <a:noFill/>
          <a:ln>
            <a:noFill/>
          </a:ln>
        </p:spPr>
        <p:style>
          <a:lnRef idx="0"/>
          <a:fillRef idx="0"/>
          <a:effectRef idx="0"/>
          <a:fontRef idx="minor"/>
        </p:style>
        <p:txBody>
          <a:bodyPr lIns="0" rIns="0" tIns="0" bIns="0" anchor="ctr"/>
          <a:p>
            <a:pPr>
              <a:lnSpc>
                <a:spcPct val="90000"/>
              </a:lnSpc>
            </a:pPr>
            <a:endParaRPr b="0" lang="en-US" sz="1800" spc="-1" strike="noStrike">
              <a:solidFill>
                <a:srgbClr val="000000"/>
              </a:solidFill>
              <a:uFill>
                <a:solidFill>
                  <a:srgbClr val="ffffff"/>
                </a:solidFill>
              </a:uFill>
              <a:latin typeface="Arial"/>
            </a:endParaRPr>
          </a:p>
          <a:p>
            <a:pPr marL="228600" indent="-227520" algn="ctr">
              <a:lnSpc>
                <a:spcPct val="100000"/>
              </a:lnSpc>
              <a:buClr>
                <a:srgbClr val="000000"/>
              </a:buClr>
              <a:buFont typeface="Arial"/>
              <a:buChar char="•"/>
            </a:pPr>
            <a:r>
              <a:rPr b="1" lang="en-US" sz="4800" spc="-1" strike="noStrike">
                <a:solidFill>
                  <a:srgbClr val="000000"/>
                </a:solidFill>
                <a:uFill>
                  <a:solidFill>
                    <a:srgbClr val="ffffff"/>
                  </a:solidFill>
                </a:uFill>
                <a:latin typeface="Arial"/>
                <a:ea typeface="DejaVu Sans"/>
              </a:rPr>
              <a:t>Naive Bayes in R</a:t>
            </a:r>
            <a:endParaRPr b="0" lang="en-US" sz="1800" spc="-1" strike="noStrike">
              <a:solidFill>
                <a:srgbClr val="000000"/>
              </a:solidFill>
              <a:uFill>
                <a:solidFill>
                  <a:srgbClr val="ffffff"/>
                </a:solidFill>
              </a:uFill>
              <a:latin typeface="Arial"/>
            </a:endParaRPr>
          </a:p>
          <a:p>
            <a:pPr marL="343080" indent="-342000">
              <a:lnSpc>
                <a:spcPct val="100000"/>
              </a:lnSpc>
              <a:buClr>
                <a:srgbClr val="000000"/>
              </a:buClr>
              <a:buFont typeface="Arial"/>
              <a:buChar char="•"/>
            </a:pPr>
            <a:r>
              <a:rPr b="0" lang="en-US" sz="3200" spc="-1" strike="noStrike">
                <a:solidFill>
                  <a:srgbClr val="000000"/>
                </a:solidFill>
                <a:uFill>
                  <a:solidFill>
                    <a:srgbClr val="ffffff"/>
                  </a:solidFill>
                </a:uFill>
                <a:latin typeface="Arial"/>
                <a:ea typeface="DejaVu Sans"/>
              </a:rPr>
              <a:t>The e1071 package contains the naiveBayes function. It allows numeric and factor variables to be used in the naive bayes model. Laplace smoothing allows unrepresented classes to show up. Predictions can be made for the most likely class or for a matrix of all possible classes.</a:t>
            </a:r>
            <a:endParaRPr b="0" lang="en-US" sz="1800" spc="-1" strike="noStrike">
              <a:solidFill>
                <a:srgbClr val="000000"/>
              </a:solidFill>
              <a:uFill>
                <a:solidFill>
                  <a:srgbClr val="ffffff"/>
                </a:solidFill>
              </a:uFill>
              <a:latin typeface="Arial"/>
            </a:endParaRPr>
          </a:p>
          <a:p>
            <a:pPr marL="343080" indent="-342000">
              <a:lnSpc>
                <a:spcPct val="100000"/>
              </a:lnSpc>
              <a:buClr>
                <a:srgbClr val="000000"/>
              </a:buClr>
              <a:buFont typeface="Arial"/>
              <a:buChar char="•"/>
            </a:pPr>
            <a:r>
              <a:rPr b="0" lang="en-US" sz="3200" spc="-1" strike="noStrike">
                <a:solidFill>
                  <a:srgbClr val="000000"/>
                </a:solidFill>
                <a:uFill>
                  <a:solidFill>
                    <a:srgbClr val="ffffff"/>
                  </a:solidFill>
                </a:uFill>
                <a:latin typeface="Arial"/>
                <a:ea typeface="DejaVu Sans"/>
              </a:rPr>
              <a:t>The function naiveBayes is a simple, elegant implementation of the naive bayes algorithm. There are really only a handful of </a:t>
            </a:r>
            <a:endParaRPr b="0" lang="en-US"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04000" y="1768680"/>
            <a:ext cx="9071280" cy="4383360"/>
          </a:xfrm>
          <a:prstGeom prst="rect">
            <a:avLst/>
          </a:prstGeom>
          <a:noFill/>
          <a:ln>
            <a:noFill/>
          </a:ln>
        </p:spPr>
        <p:style>
          <a:lnRef idx="0"/>
          <a:fillRef idx="0"/>
          <a:effectRef idx="0"/>
          <a:fontRef idx="minor"/>
        </p:style>
        <p:txBody>
          <a:bodyPr lIns="0" rIns="0" tIns="0" bIns="0"/>
          <a:p>
            <a:r>
              <a:rPr b="1" lang="en-US" sz="3600" spc="-1" strike="noStrike">
                <a:solidFill>
                  <a:srgbClr val="000000"/>
                </a:solidFill>
                <a:uFill>
                  <a:solidFill>
                    <a:srgbClr val="ffffff"/>
                  </a:solidFill>
                </a:uFill>
                <a:latin typeface="Arial"/>
                <a:ea typeface="DejaVu Sans"/>
              </a:rPr>
              <a:t>parameters you should consider.</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2600" spc="-1" strike="noStrike">
                <a:solidFill>
                  <a:srgbClr val="000000"/>
                </a:solidFill>
                <a:uFill>
                  <a:solidFill>
                    <a:srgbClr val="ffffff"/>
                  </a:solidFill>
                </a:uFill>
                <a:latin typeface="Arial"/>
                <a:ea typeface="DejaVu Sans"/>
              </a:rPr>
              <a:t>naiveBayes(formula, data, laplace =0, na.action =na.pass)</a:t>
            </a:r>
            <a:endParaRPr b="0" lang="en-US" sz="1800" spc="-1" strike="noStrike">
              <a:solidFill>
                <a:srgbClr val="000000"/>
              </a:solidFill>
              <a:uFill>
                <a:solidFill>
                  <a:srgbClr val="ffffff"/>
                </a:solidFill>
              </a:uFill>
              <a:latin typeface="Arial"/>
            </a:endParaRPr>
          </a:p>
          <a:p>
            <a:r>
              <a:rPr b="0" lang="en-US" sz="2600" spc="-1" strike="noStrike">
                <a:solidFill>
                  <a:srgbClr val="000000"/>
                </a:solidFill>
                <a:uFill>
                  <a:solidFill>
                    <a:srgbClr val="ffffff"/>
                  </a:solidFill>
                </a:uFill>
                <a:latin typeface="Arial"/>
                <a:ea typeface="DejaVu Sans"/>
              </a:rPr>
              <a:t>&gt; The </a:t>
            </a:r>
            <a:r>
              <a:rPr b="1" i="1" lang="en-US" sz="2600" spc="-1" strike="noStrike">
                <a:solidFill>
                  <a:srgbClr val="000000"/>
                </a:solidFill>
                <a:uFill>
                  <a:solidFill>
                    <a:srgbClr val="ffffff"/>
                  </a:solidFill>
                </a:uFill>
                <a:latin typeface="Arial"/>
                <a:ea typeface="DejaVu Sans"/>
              </a:rPr>
              <a:t>formula</a:t>
            </a:r>
            <a:r>
              <a:rPr b="1" lang="en-US" sz="2600" spc="-1" strike="noStrike">
                <a:solidFill>
                  <a:srgbClr val="000000"/>
                </a:solidFill>
                <a:uFill>
                  <a:solidFill>
                    <a:srgbClr val="ffffff"/>
                  </a:solidFill>
                </a:uFill>
                <a:latin typeface="Arial"/>
                <a:ea typeface="DejaVu Sans"/>
              </a:rPr>
              <a:t> </a:t>
            </a:r>
            <a:r>
              <a:rPr b="0" lang="en-US" sz="2600" spc="-1" strike="noStrike">
                <a:solidFill>
                  <a:srgbClr val="000000"/>
                </a:solidFill>
                <a:uFill>
                  <a:solidFill>
                    <a:srgbClr val="ffffff"/>
                  </a:solidFill>
                </a:uFill>
                <a:latin typeface="Arial"/>
                <a:ea typeface="DejaVu Sans"/>
              </a:rPr>
              <a:t>is traditional Y~X1+X2+…+Xn</a:t>
            </a:r>
            <a:endParaRPr b="0" lang="en-US" sz="1800" spc="-1" strike="noStrike">
              <a:solidFill>
                <a:srgbClr val="000000"/>
              </a:solidFill>
              <a:uFill>
                <a:solidFill>
                  <a:srgbClr val="ffffff"/>
                </a:solidFill>
              </a:uFill>
              <a:latin typeface="Arial"/>
            </a:endParaRPr>
          </a:p>
          <a:p>
            <a:r>
              <a:rPr b="0" lang="en-US" sz="2600" spc="-1" strike="noStrike">
                <a:solidFill>
                  <a:srgbClr val="000000"/>
                </a:solidFill>
                <a:uFill>
                  <a:solidFill>
                    <a:srgbClr val="ffffff"/>
                  </a:solidFill>
                </a:uFill>
                <a:latin typeface="Arial"/>
                <a:ea typeface="DejaVu Sans"/>
              </a:rPr>
              <a:t>&gt; The </a:t>
            </a:r>
            <a:r>
              <a:rPr b="1" i="1" lang="en-US" sz="2600" spc="-1" strike="noStrike">
                <a:solidFill>
                  <a:srgbClr val="000000"/>
                </a:solidFill>
                <a:uFill>
                  <a:solidFill>
                    <a:srgbClr val="ffffff"/>
                  </a:solidFill>
                </a:uFill>
                <a:latin typeface="Arial"/>
                <a:ea typeface="DejaVu Sans"/>
              </a:rPr>
              <a:t>data</a:t>
            </a:r>
            <a:r>
              <a:rPr b="0" lang="en-US" sz="2600" spc="-1" strike="noStrike">
                <a:solidFill>
                  <a:srgbClr val="000000"/>
                </a:solidFill>
                <a:uFill>
                  <a:solidFill>
                    <a:srgbClr val="ffffff"/>
                  </a:solidFill>
                </a:uFill>
                <a:latin typeface="Arial"/>
                <a:ea typeface="DejaVu Sans"/>
              </a:rPr>
              <a:t> is typically a dataframe of numeric or factor variables.</a:t>
            </a:r>
            <a:endParaRPr b="0" lang="en-US" sz="1800" spc="-1" strike="noStrike">
              <a:solidFill>
                <a:srgbClr val="000000"/>
              </a:solidFill>
              <a:uFill>
                <a:solidFill>
                  <a:srgbClr val="ffffff"/>
                </a:solidFill>
              </a:uFill>
              <a:latin typeface="Arial"/>
            </a:endParaRPr>
          </a:p>
          <a:p>
            <a:r>
              <a:rPr b="1" i="1" lang="en-US" sz="2600" spc="-1" strike="noStrike">
                <a:solidFill>
                  <a:srgbClr val="000000"/>
                </a:solidFill>
                <a:uFill>
                  <a:solidFill>
                    <a:srgbClr val="ffffff"/>
                  </a:solidFill>
                </a:uFill>
                <a:latin typeface="Arial"/>
                <a:ea typeface="DejaVu Sans"/>
              </a:rPr>
              <a:t>&gt; laplace</a:t>
            </a:r>
            <a:r>
              <a:rPr b="0" lang="en-US" sz="2600" spc="-1" strike="noStrike">
                <a:solidFill>
                  <a:srgbClr val="000000"/>
                </a:solidFill>
                <a:uFill>
                  <a:solidFill>
                    <a:srgbClr val="ffffff"/>
                  </a:solidFill>
                </a:uFill>
                <a:latin typeface="Arial"/>
                <a:ea typeface="DejaVu Sans"/>
              </a:rPr>
              <a:t> provides a smoothing effect</a:t>
            </a:r>
            <a:endParaRPr b="0" lang="en-US" sz="1800" spc="-1" strike="noStrike">
              <a:solidFill>
                <a:srgbClr val="000000"/>
              </a:solidFill>
              <a:uFill>
                <a:solidFill>
                  <a:srgbClr val="ffffff"/>
                </a:solidFill>
              </a:uFill>
              <a:latin typeface="Arial"/>
            </a:endParaRPr>
          </a:p>
          <a:p>
            <a:r>
              <a:rPr b="1" i="1" lang="en-US" sz="2600" spc="-1" strike="noStrike">
                <a:solidFill>
                  <a:srgbClr val="000000"/>
                </a:solidFill>
                <a:uFill>
                  <a:solidFill>
                    <a:srgbClr val="ffffff"/>
                  </a:solidFill>
                </a:uFill>
                <a:latin typeface="Arial"/>
                <a:ea typeface="DejaVu Sans"/>
              </a:rPr>
              <a:t>&gt; na.action</a:t>
            </a:r>
            <a:r>
              <a:rPr b="0" lang="en-US" sz="2600" spc="-1" strike="noStrike">
                <a:solidFill>
                  <a:srgbClr val="000000"/>
                </a:solidFill>
                <a:uFill>
                  <a:solidFill>
                    <a:srgbClr val="ffffff"/>
                  </a:solidFill>
                </a:uFill>
                <a:latin typeface="Arial"/>
                <a:ea typeface="DejaVu Sans"/>
              </a:rPr>
              <a:t> lets you determine what to do when you hit a missing value in your dataset.</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2600" spc="-1" strike="noStrike">
                <a:solidFill>
                  <a:srgbClr val="000000"/>
                </a:solidFill>
                <a:uFill>
                  <a:solidFill>
                    <a:srgbClr val="ffffff"/>
                  </a:solidFill>
                </a:uFill>
                <a:latin typeface="Arial"/>
                <a:ea typeface="DejaVu Sans"/>
              </a:rPr>
              <a:t>The only parameters we have reason to change in this instance is the laplace smoothing value. Since the naive bayes algorithm is so simple, we don’t need to spend much time setting up our parameters in the first place.</a:t>
            </a:r>
            <a:endParaRPr b="0" lang="en-US"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504000" y="0"/>
            <a:ext cx="9070560" cy="7558560"/>
          </a:xfrm>
          <a:prstGeom prst="rect">
            <a:avLst/>
          </a:prstGeom>
          <a:noFill/>
          <a:ln>
            <a:noFill/>
          </a:ln>
        </p:spPr>
        <p:style>
          <a:lnRef idx="0"/>
          <a:fillRef idx="0"/>
          <a:effectRef idx="0"/>
          <a:fontRef idx="minor"/>
        </p:style>
        <p:txBody>
          <a:bodyPr lIns="0" rIns="0" tIns="0" bIns="0" anchor="ctr"/>
          <a:p>
            <a:pPr algn="ctr">
              <a:lnSpc>
                <a:spcPct val="100000"/>
              </a:lnSpc>
            </a:pPr>
            <a:r>
              <a:rPr b="1" lang="en-US" sz="3600" spc="-1" strike="noStrike">
                <a:solidFill>
                  <a:srgbClr val="000000"/>
                </a:solidFill>
                <a:uFill>
                  <a:solidFill>
                    <a:srgbClr val="ffffff"/>
                  </a:solidFill>
                </a:uFill>
                <a:latin typeface="Arial"/>
                <a:ea typeface="DejaVu Sans"/>
              </a:rPr>
              <a:t>Predicting with Naive Bayes Classifier</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2400" spc="-1" strike="noStrike">
                <a:solidFill>
                  <a:srgbClr val="000000"/>
                </a:solidFill>
                <a:uFill>
                  <a:solidFill>
                    <a:srgbClr val="ffffff"/>
                  </a:solidFill>
                </a:uFill>
                <a:latin typeface="Arial"/>
                <a:ea typeface="DejaVu Sans"/>
              </a:rPr>
              <a:t>After creating the naive Bayes model object, you can use the universal predict function to create a prediction.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ea typeface="DejaVu Sans"/>
              </a:rPr>
              <a:t>	</a:t>
            </a:r>
            <a:r>
              <a:rPr b="0" lang="en-US" sz="2400" spc="-1" strike="noStrike">
                <a:solidFill>
                  <a:srgbClr val="000000"/>
                </a:solidFill>
                <a:uFill>
                  <a:solidFill>
                    <a:srgbClr val="ffffff"/>
                  </a:solidFill>
                </a:uFill>
                <a:latin typeface="Arial"/>
                <a:ea typeface="DejaVu Sans"/>
              </a:rPr>
              <a:t>predict(nb_default, test, type="class")</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1" i="1" lang="en-US" sz="2400" spc="-1" strike="noStrike">
                <a:solidFill>
                  <a:srgbClr val="000000"/>
                </a:solidFill>
                <a:uFill>
                  <a:solidFill>
                    <a:srgbClr val="ffffff"/>
                  </a:solidFill>
                </a:uFill>
                <a:latin typeface="Arial"/>
                <a:ea typeface="DejaVu Sans"/>
              </a:rPr>
              <a:t>predict</a:t>
            </a:r>
            <a:r>
              <a:rPr b="0" lang="en-US" sz="2400" spc="-1" strike="noStrike">
                <a:solidFill>
                  <a:srgbClr val="000000"/>
                </a:solidFill>
                <a:uFill>
                  <a:solidFill>
                    <a:srgbClr val="ffffff"/>
                  </a:solidFill>
                </a:uFill>
                <a:latin typeface="Arial"/>
                <a:ea typeface="DejaVu Sans"/>
              </a:rPr>
              <a:t> will, by default, return the class with the highest probability for that predicted row.</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24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2400" spc="-1" strike="noStrike">
                <a:solidFill>
                  <a:srgbClr val="000000"/>
                </a:solidFill>
                <a:uFill>
                  <a:solidFill>
                    <a:srgbClr val="ffffff"/>
                  </a:solidFill>
                </a:uFill>
                <a:latin typeface="Arial"/>
                <a:ea typeface="DejaVu Sans"/>
              </a:rPr>
              <a:t>The predict function allows you to specify whether you want the most probable class or if you want to get the probability for every class. Nothing changes with the exception being the type parameter is set to “raw”.</a:t>
            </a:r>
            <a:endParaRPr b="0" lang="en-US"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504000" y="0"/>
            <a:ext cx="9070560" cy="7558560"/>
          </a:xfrm>
          <a:prstGeom prst="rect">
            <a:avLst/>
          </a:prstGeom>
          <a:noFill/>
          <a:ln>
            <a:noFill/>
          </a:ln>
        </p:spPr>
        <p:style>
          <a:lnRef idx="0"/>
          <a:fillRef idx="0"/>
          <a:effectRef idx="0"/>
          <a:fontRef idx="minor"/>
        </p:style>
        <p:txBody>
          <a:bodyPr lIns="0" rIns="0" tIns="0" bIns="0" anchor="ctr"/>
          <a:p>
            <a:r>
              <a:rPr b="1" i="1" lang="en-US" sz="5400" spc="-1" strike="noStrike">
                <a:solidFill>
                  <a:srgbClr val="000000"/>
                </a:solidFill>
                <a:uFill>
                  <a:solidFill>
                    <a:srgbClr val="ffffff"/>
                  </a:solidFill>
                </a:uFill>
                <a:latin typeface="Arial"/>
                <a:ea typeface="DejaVu Sans"/>
              </a:rPr>
              <a:t>Introduction to Bayesian Classification</a:t>
            </a:r>
            <a:r>
              <a:rPr b="0" lang="en-US" sz="54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3600" spc="-1" strike="noStrike">
                <a:solidFill>
                  <a:srgbClr val="000000"/>
                </a:solidFill>
                <a:uFill>
                  <a:solidFill>
                    <a:srgbClr val="ffffff"/>
                  </a:solidFill>
                </a:uFill>
                <a:latin typeface="Arial"/>
                <a:ea typeface="DejaVu Sans"/>
              </a:rPr>
              <a:t>The Bayesian Classification represents a supervised learning method as well as a statistical method for classification. </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3600" spc="-1" strike="noStrike">
                <a:solidFill>
                  <a:srgbClr val="000000"/>
                </a:solidFill>
                <a:uFill>
                  <a:solidFill>
                    <a:srgbClr val="ffffff"/>
                  </a:solidFill>
                </a:uFill>
                <a:latin typeface="Arial"/>
                <a:ea typeface="DejaVu Sans"/>
              </a:rPr>
              <a:t>Assumes an underlying probabilistic model and it allows us to capture uncertainty about the model in a principled way by determining probabilities of the outcomes.</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3600" spc="-1" strike="noStrike">
                <a:solidFill>
                  <a:srgbClr val="000000"/>
                </a:solidFill>
                <a:uFill>
                  <a:solidFill>
                    <a:srgbClr val="ffffff"/>
                  </a:solidFill>
                </a:uFill>
                <a:latin typeface="Arial"/>
                <a:ea typeface="DejaVu Sans"/>
              </a:rPr>
              <a:t>It can solve diagnostic and predictive problems.</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36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504000" y="0"/>
            <a:ext cx="9070560" cy="7558560"/>
          </a:xfrm>
          <a:prstGeom prst="rect">
            <a:avLst/>
          </a:prstGeom>
          <a:noFill/>
          <a:ln>
            <a:noFill/>
          </a:ln>
        </p:spPr>
        <p:style>
          <a:lnRef idx="0"/>
          <a:fillRef idx="0"/>
          <a:effectRef idx="0"/>
          <a:fontRef idx="minor"/>
        </p:style>
        <p:txBody>
          <a:bodyPr lIns="0" rIns="0" tIns="0" bIns="0" anchor="ctr"/>
          <a:p>
            <a:pPr algn="ctr">
              <a:lnSpc>
                <a:spcPct val="100000"/>
              </a:lnSpc>
            </a:pPr>
            <a:r>
              <a:rPr b="1" lang="en-US" sz="4800" spc="-1" strike="noStrike">
                <a:solidFill>
                  <a:srgbClr val="000000"/>
                </a:solidFill>
                <a:uFill>
                  <a:solidFill>
                    <a:srgbClr val="ffffff"/>
                  </a:solidFill>
                </a:uFill>
                <a:latin typeface="Arial"/>
                <a:ea typeface="DejaVu Sans"/>
              </a:rPr>
              <a:t>Probability </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3200" spc="-1" strike="noStrike">
                <a:solidFill>
                  <a:srgbClr val="000000"/>
                </a:solidFill>
                <a:uFill>
                  <a:solidFill>
                    <a:srgbClr val="ffffff"/>
                  </a:solidFill>
                </a:uFill>
                <a:latin typeface="Arial"/>
                <a:ea typeface="DejaVu Sans"/>
              </a:rPr>
              <a:t>Probability is calculating the occurrence of events in a particular sequence, that is, if it is known that something has already happened, what will be the probability that another event happens after that.</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3200" spc="-1" strike="noStrike">
                <a:solidFill>
                  <a:srgbClr val="000000"/>
                </a:solidFill>
                <a:uFill>
                  <a:solidFill>
                    <a:srgbClr val="ffffff"/>
                  </a:solidFill>
                </a:uFill>
                <a:latin typeface="Arial"/>
                <a:ea typeface="DejaVu Sans"/>
              </a:rPr>
              <a:t> </a:t>
            </a:r>
            <a:r>
              <a:rPr b="0" lang="en-US" sz="3200" spc="-1" strike="noStrike">
                <a:solidFill>
                  <a:srgbClr val="000000"/>
                </a:solidFill>
                <a:uFill>
                  <a:solidFill>
                    <a:srgbClr val="ffffff"/>
                  </a:solidFill>
                </a:uFill>
                <a:latin typeface="Arial"/>
                <a:ea typeface="DejaVu Sans"/>
              </a:rPr>
              <a:t>To represent it mathematically, If A is the first event(prediction) and B is the observed event, then P(B|A) is our desired probability of calculating probability of event A after occurrence of event B, P(A n B) is probability of the two events occurring together</a:t>
            </a:r>
            <a:endParaRPr b="0" lang="en-US" sz="1800" spc="-1" strike="noStrike">
              <a:solidFill>
                <a:srgbClr val="000000"/>
              </a:solidFill>
              <a:uFill>
                <a:solidFill>
                  <a:srgbClr val="ffffff"/>
                </a:solidFill>
              </a:uFill>
              <a:latin typeface="Arial"/>
            </a:endParaRPr>
          </a:p>
          <a:p>
            <a:pPr algn="ctr">
              <a:lnSpc>
                <a:spcPct val="100000"/>
              </a:lnSpc>
            </a:pPr>
            <a:r>
              <a:rPr b="0" lang="en-US" sz="3200" spc="-1" strike="noStrike">
                <a:solidFill>
                  <a:srgbClr val="000000"/>
                </a:solidFill>
                <a:uFill>
                  <a:solidFill>
                    <a:srgbClr val="ffffff"/>
                  </a:solidFill>
                </a:uFill>
                <a:latin typeface="Arial"/>
                <a:ea typeface="DejaVu Sans"/>
              </a:rPr>
              <a:t>P(A | B) = P(B | A) *P(A)  / P(B)</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504000" y="0"/>
            <a:ext cx="9070560" cy="7558560"/>
          </a:xfrm>
          <a:prstGeom prst="rect">
            <a:avLst/>
          </a:prstGeom>
          <a:noFill/>
          <a:ln>
            <a:noFill/>
          </a:ln>
        </p:spPr>
        <p:style>
          <a:lnRef idx="0"/>
          <a:fillRef idx="0"/>
          <a:effectRef idx="0"/>
          <a:fontRef idx="minor"/>
        </p:style>
        <p:txBody>
          <a:bodyPr lIns="0" rIns="0" tIns="0" bIns="0" anchor="ctr"/>
          <a:p>
            <a:pPr algn="ctr">
              <a:lnSpc>
                <a:spcPct val="100000"/>
              </a:lnSpc>
            </a:pPr>
            <a:r>
              <a:rPr b="1" lang="en-US" sz="4800" spc="-1" strike="noStrike">
                <a:solidFill>
                  <a:srgbClr val="000000"/>
                </a:solidFill>
                <a:uFill>
                  <a:solidFill>
                    <a:srgbClr val="ffffff"/>
                  </a:solidFill>
                </a:uFill>
                <a:latin typeface="Arial"/>
                <a:ea typeface="DejaVu Sans"/>
              </a:rPr>
              <a:t>Naive Bayes classification</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3200" spc="-1" strike="noStrike">
                <a:solidFill>
                  <a:srgbClr val="000000"/>
                </a:solidFill>
                <a:uFill>
                  <a:solidFill>
                    <a:srgbClr val="ffffff"/>
                  </a:solidFill>
                </a:uFill>
                <a:latin typeface="Arial"/>
                <a:ea typeface="DejaVu Sans"/>
              </a:rPr>
              <a:t>It is a classification algorithm based on Bayes’ Theorem with an assumption of independence among predictors(features). In simple terms, a Naive Bayes classifier assumes that the presence of a particular feature in a class is unrelated to the presence of any other feature. For example, a fruit may be considered to be an apple if it is red, round, and about 3 inches in diameter. Even if these features depend on each other or upon the existence of the other features, all of these properties independently contribute to the probability that this fruit is an apple and that is why it is known as ‘Naive’.</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504000" y="0"/>
            <a:ext cx="9070560" cy="7558560"/>
          </a:xfrm>
          <a:prstGeom prst="rect">
            <a:avLst/>
          </a:prstGeom>
          <a:noFill/>
          <a:ln>
            <a:noFill/>
          </a:ln>
        </p:spPr>
        <p:style>
          <a:lnRef idx="0"/>
          <a:fillRef idx="0"/>
          <a:effectRef idx="0"/>
          <a:fontRef idx="minor"/>
        </p:style>
        <p:txBody>
          <a:bodyPr lIns="0" rIns="0" tIns="0" bIns="0" anchor="ctr"/>
          <a:p>
            <a:pPr marL="228600" indent="-227520">
              <a:lnSpc>
                <a:spcPct val="90000"/>
              </a:lnSpc>
              <a:buClr>
                <a:srgbClr val="000000"/>
              </a:buClr>
              <a:buFont typeface="Arial"/>
              <a:buChar char="•"/>
            </a:pPr>
            <a:r>
              <a:rPr b="0" lang="en-US" sz="2400" spc="-1" strike="noStrike">
                <a:solidFill>
                  <a:srgbClr val="000000"/>
                </a:solidFill>
                <a:uFill>
                  <a:solidFill>
                    <a:srgbClr val="ffffff"/>
                  </a:solidFill>
                </a:uFill>
                <a:latin typeface="Arial"/>
                <a:ea typeface="DejaVu Sans"/>
              </a:rPr>
              <a:t>Bayes theorem provides a way of calculating posterior probability P(c|x) from P(c), P(x) and P(x|c). Look at the equation below:</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2400" spc="-1" strike="noStrike">
                <a:solidFill>
                  <a:srgbClr val="000000"/>
                </a:solidFill>
                <a:uFill>
                  <a:solidFill>
                    <a:srgbClr val="ffffff"/>
                  </a:solidFill>
                </a:uFill>
                <a:latin typeface="Arial"/>
                <a:ea typeface="DejaVu Sans"/>
              </a:rPr>
              <a:t>P(c|x) is the posterior probability of class (c, target) given predictor (x, attributes).</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2400" spc="-1" strike="noStrike">
                <a:solidFill>
                  <a:srgbClr val="000000"/>
                </a:solidFill>
                <a:uFill>
                  <a:solidFill>
                    <a:srgbClr val="ffffff"/>
                  </a:solidFill>
                </a:uFill>
                <a:latin typeface="Arial"/>
                <a:ea typeface="DejaVu Sans"/>
              </a:rPr>
              <a:t>P(c) is the prior probability of class.</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2400" spc="-1" strike="noStrike">
                <a:solidFill>
                  <a:srgbClr val="000000"/>
                </a:solidFill>
                <a:uFill>
                  <a:solidFill>
                    <a:srgbClr val="ffffff"/>
                  </a:solidFill>
                </a:uFill>
                <a:latin typeface="Arial"/>
                <a:ea typeface="DejaVu Sans"/>
              </a:rPr>
              <a:t>P(x|c) is the likelihood which is the probability of predictor given class.</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2400" spc="-1" strike="noStrike">
                <a:solidFill>
                  <a:srgbClr val="000000"/>
                </a:solidFill>
                <a:uFill>
                  <a:solidFill>
                    <a:srgbClr val="ffffff"/>
                  </a:solidFill>
                </a:uFill>
                <a:latin typeface="Arial"/>
                <a:ea typeface="DejaVu Sans"/>
              </a:rPr>
              <a:t>P(x) is the prior probability of predictor.</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p:txBody>
      </p:sp>
      <p:pic>
        <p:nvPicPr>
          <p:cNvPr id="119" name="Picture 4" descr=""/>
          <p:cNvPicPr/>
          <p:nvPr/>
        </p:nvPicPr>
        <p:blipFill>
          <a:blip r:embed="rId1"/>
          <a:stretch/>
        </p:blipFill>
        <p:spPr>
          <a:xfrm>
            <a:off x="504000" y="993240"/>
            <a:ext cx="9190800" cy="348300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504000" y="0"/>
            <a:ext cx="9070560" cy="7558560"/>
          </a:xfrm>
          <a:prstGeom prst="rect">
            <a:avLst/>
          </a:prstGeom>
          <a:noFill/>
          <a:ln>
            <a:noFill/>
          </a:ln>
        </p:spPr>
        <p:style>
          <a:lnRef idx="0"/>
          <a:fillRef idx="0"/>
          <a:effectRef idx="0"/>
          <a:fontRef idx="minor"/>
        </p:style>
        <p:txBody>
          <a:bodyPr lIns="0" rIns="0" tIns="0" bIns="0" anchor="ctr"/>
          <a:p>
            <a:pPr algn="ctr">
              <a:lnSpc>
                <a:spcPct val="100000"/>
              </a:lnSpc>
            </a:pPr>
            <a:r>
              <a:rPr b="1" lang="en-US" sz="3600" spc="-1" strike="noStrike">
                <a:solidFill>
                  <a:srgbClr val="000000"/>
                </a:solidFill>
                <a:uFill>
                  <a:solidFill>
                    <a:srgbClr val="ffffff"/>
                  </a:solidFill>
                </a:uFill>
                <a:latin typeface="Arial"/>
                <a:ea typeface="DejaVu Sans"/>
              </a:rPr>
              <a:t>How Naive Bayes classification works?</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2400" spc="-1" strike="noStrike">
                <a:solidFill>
                  <a:srgbClr val="000000"/>
                </a:solidFill>
                <a:uFill>
                  <a:solidFill>
                    <a:srgbClr val="ffffff"/>
                  </a:solidFill>
                </a:uFill>
                <a:latin typeface="Arial"/>
                <a:ea typeface="DejaVu Sans"/>
              </a:rPr>
              <a:t>Let’s understand it using an example. Below I have a training data set of weather and corresponding target variable ‘Play’ (suggesting possibilities of playing). Now, we need to classify whether players will play or not based on weather condition. Let’s follow the below steps to perform it.</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24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24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24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24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p:txBody>
      </p:sp>
      <p:pic>
        <p:nvPicPr>
          <p:cNvPr id="121" name="Picture 2" descr=""/>
          <p:cNvPicPr/>
          <p:nvPr/>
        </p:nvPicPr>
        <p:blipFill>
          <a:blip r:embed="rId1"/>
          <a:srcRect l="0" t="0" r="76006" b="0"/>
          <a:stretch/>
        </p:blipFill>
        <p:spPr>
          <a:xfrm rot="21573600">
            <a:off x="2634480" y="3034080"/>
            <a:ext cx="4732200" cy="435420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504000" y="0"/>
            <a:ext cx="9070560" cy="7558560"/>
          </a:xfrm>
          <a:prstGeom prst="rect">
            <a:avLst/>
          </a:prstGeom>
          <a:noFill/>
          <a:ln>
            <a:noFill/>
          </a:ln>
        </p:spPr>
        <p:style>
          <a:lnRef idx="0"/>
          <a:fillRef idx="0"/>
          <a:effectRef idx="0"/>
          <a:fontRef idx="minor"/>
        </p:style>
        <p:txBody>
          <a:bodyPr lIns="0" rIns="0" tIns="0" bIns="0" anchor="ctr"/>
          <a:p>
            <a:pPr>
              <a:lnSpc>
                <a:spcPct val="100000"/>
              </a:lnSpc>
            </a:pPr>
            <a:r>
              <a:rPr b="0" lang="en-US" sz="2400" spc="-1" strike="noStrike">
                <a:solidFill>
                  <a:srgbClr val="000000"/>
                </a:solidFill>
                <a:uFill>
                  <a:solidFill>
                    <a:srgbClr val="ffffff"/>
                  </a:solidFill>
                </a:uFill>
                <a:latin typeface="Arial"/>
                <a:ea typeface="DejaVu Sans"/>
              </a:rPr>
              <a:t>Step 1: Convert the data set into a frequency table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123" name="Picture 2" descr=""/>
          <p:cNvPicPr/>
          <p:nvPr/>
        </p:nvPicPr>
        <p:blipFill>
          <a:blip r:embed="rId1"/>
          <a:srcRect l="0" t="0" r="43260" b="0"/>
          <a:stretch/>
        </p:blipFill>
        <p:spPr>
          <a:xfrm>
            <a:off x="1450440" y="1970640"/>
            <a:ext cx="6809760" cy="469692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504000" y="0"/>
            <a:ext cx="9070560" cy="7558560"/>
          </a:xfrm>
          <a:prstGeom prst="rect">
            <a:avLst/>
          </a:prstGeom>
          <a:noFill/>
          <a:ln>
            <a:noFill/>
          </a:ln>
        </p:spPr>
        <p:style>
          <a:lnRef idx="0"/>
          <a:fillRef idx="0"/>
          <a:effectRef idx="0"/>
          <a:fontRef idx="minor"/>
        </p:style>
        <p:txBody>
          <a:bodyPr lIns="0" rIns="0" tIns="0" bIns="0" anchor="ctr"/>
          <a:p>
            <a:pPr>
              <a:lnSpc>
                <a:spcPct val="100000"/>
              </a:lnSpc>
            </a:pPr>
            <a:r>
              <a:rPr b="0" lang="en-US" sz="2400" spc="-1" strike="noStrike">
                <a:solidFill>
                  <a:srgbClr val="000000"/>
                </a:solidFill>
                <a:uFill>
                  <a:solidFill>
                    <a:srgbClr val="ffffff"/>
                  </a:solidFill>
                </a:uFill>
                <a:latin typeface="Arial"/>
                <a:ea typeface="DejaVu Sans"/>
              </a:rPr>
              <a:t>Step 2: Create Likelihood table by finding the probabilities like Overcast probability = 0.29 and probability of playing is 0.64.</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125" name="Picture 2" descr=""/>
          <p:cNvPicPr/>
          <p:nvPr/>
        </p:nvPicPr>
        <p:blipFill>
          <a:blip r:embed="rId1"/>
          <a:stretch/>
        </p:blipFill>
        <p:spPr>
          <a:xfrm>
            <a:off x="504000" y="1844640"/>
            <a:ext cx="9070560" cy="535932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504000" y="0"/>
            <a:ext cx="9070560" cy="7558560"/>
          </a:xfrm>
          <a:prstGeom prst="rect">
            <a:avLst/>
          </a:prstGeom>
          <a:noFill/>
          <a:ln>
            <a:noFill/>
          </a:ln>
        </p:spPr>
        <p:style>
          <a:lnRef idx="0"/>
          <a:fillRef idx="0"/>
          <a:effectRef idx="0"/>
          <a:fontRef idx="minor"/>
        </p:style>
        <p:txBody>
          <a:bodyPr lIns="0" rIns="0" tIns="0" bIns="0" anchor="ctr"/>
          <a:p>
            <a:pPr marL="228600" indent="-227520">
              <a:lnSpc>
                <a:spcPct val="90000"/>
              </a:lnSpc>
              <a:buClr>
                <a:srgbClr val="000000"/>
              </a:buClr>
              <a:buFont typeface="Arial"/>
              <a:buChar char="•"/>
            </a:pPr>
            <a:r>
              <a:rPr b="0" lang="en-US" sz="2400" spc="-1" strike="noStrike">
                <a:solidFill>
                  <a:srgbClr val="000000"/>
                </a:solidFill>
                <a:uFill>
                  <a:solidFill>
                    <a:srgbClr val="ffffff"/>
                  </a:solidFill>
                </a:uFill>
                <a:latin typeface="Arial"/>
                <a:ea typeface="DejaVu Sans"/>
              </a:rPr>
              <a:t>Step 3: Now, use Naive Bayesian equation to calculate the posterior probability for each class. The class with the highest posterior probability is the outcome of prediction.</a:t>
            </a:r>
            <a:endParaRPr b="0" lang="en-US" sz="1800" spc="-1" strike="noStrike">
              <a:solidFill>
                <a:srgbClr val="000000"/>
              </a:solidFill>
              <a:uFill>
                <a:solidFill>
                  <a:srgbClr val="ffffff"/>
                </a:solidFill>
              </a:uFill>
              <a:latin typeface="Arial"/>
            </a:endParaRPr>
          </a:p>
          <a:p>
            <a:pPr>
              <a:lnSpc>
                <a:spcPct val="100000"/>
              </a:lnSpc>
            </a:pPr>
            <a:r>
              <a:rPr b="1" lang="en-US" sz="2400" spc="-1" strike="noStrike">
                <a:solidFill>
                  <a:srgbClr val="000000"/>
                </a:solidFill>
                <a:uFill>
                  <a:solidFill>
                    <a:srgbClr val="ffffff"/>
                  </a:solidFill>
                </a:uFill>
                <a:latin typeface="Arial"/>
                <a:ea typeface="DejaVu Sans"/>
              </a:rPr>
              <a:t>Problem: </a:t>
            </a:r>
            <a:r>
              <a:rPr b="0" lang="en-US" sz="2400" spc="-1" strike="noStrike">
                <a:solidFill>
                  <a:srgbClr val="000000"/>
                </a:solidFill>
                <a:uFill>
                  <a:solidFill>
                    <a:srgbClr val="ffffff"/>
                  </a:solidFill>
                </a:uFill>
                <a:latin typeface="Arial"/>
                <a:ea typeface="DejaVu Sans"/>
              </a:rPr>
              <a:t>Players will play if weather is sunny. Is this statement is correct?</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ea typeface="DejaVu Sans"/>
              </a:rPr>
              <a:t>We can solve it using above discussed method of posterior probability.</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ea typeface="DejaVu Sans"/>
              </a:rPr>
              <a:t>	</a:t>
            </a:r>
            <a:r>
              <a:rPr b="0" lang="en-US" sz="2400" spc="-1" strike="noStrike">
                <a:solidFill>
                  <a:srgbClr val="000000"/>
                </a:solidFill>
                <a:uFill>
                  <a:solidFill>
                    <a:srgbClr val="ffffff"/>
                  </a:solidFill>
                </a:uFill>
                <a:latin typeface="Arial"/>
                <a:ea typeface="DejaVu Sans"/>
              </a:rPr>
              <a:t>P(Yes | Sunny) = P( Sunny | Yes) * P(Yes) / P (Sunny)</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ea typeface="DejaVu Sans"/>
              </a:rPr>
              <a:t>Here we have</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ea typeface="DejaVu Sans"/>
              </a:rPr>
              <a:t>	</a:t>
            </a:r>
            <a:r>
              <a:rPr b="0" lang="en-US" sz="2400" spc="-1" strike="noStrike">
                <a:solidFill>
                  <a:srgbClr val="000000"/>
                </a:solidFill>
                <a:uFill>
                  <a:solidFill>
                    <a:srgbClr val="ffffff"/>
                  </a:solidFill>
                </a:uFill>
                <a:latin typeface="Arial"/>
                <a:ea typeface="DejaVu Sans"/>
              </a:rPr>
              <a:t>P (Sunny |Yes) = 3/9 = 0.33</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ea typeface="DejaVu Sans"/>
              </a:rPr>
              <a:t>	</a:t>
            </a:r>
            <a:r>
              <a:rPr b="0" lang="en-US" sz="2400" spc="-1" strike="noStrike">
                <a:solidFill>
                  <a:srgbClr val="000000"/>
                </a:solidFill>
                <a:uFill>
                  <a:solidFill>
                    <a:srgbClr val="ffffff"/>
                  </a:solidFill>
                </a:uFill>
                <a:latin typeface="Arial"/>
                <a:ea typeface="DejaVu Sans"/>
              </a:rPr>
              <a:t>P(Sunny) = 5/14 = 0.36</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ea typeface="DejaVu Sans"/>
              </a:rPr>
              <a:t>	</a:t>
            </a:r>
            <a:r>
              <a:rPr b="0" lang="en-US" sz="2400" spc="-1" strike="noStrike">
                <a:solidFill>
                  <a:srgbClr val="000000"/>
                </a:solidFill>
                <a:uFill>
                  <a:solidFill>
                    <a:srgbClr val="ffffff"/>
                  </a:solidFill>
                </a:uFill>
                <a:latin typeface="Arial"/>
                <a:ea typeface="DejaVu Sans"/>
              </a:rPr>
              <a:t>P( Yes)= 9/14 = 0.64</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ea typeface="DejaVu Sans"/>
              </a:rPr>
              <a:t>Now</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ea typeface="DejaVu Sans"/>
              </a:rPr>
              <a:t>	</a:t>
            </a:r>
            <a:r>
              <a:rPr b="0" lang="en-US" sz="2400" spc="-1" strike="noStrike">
                <a:solidFill>
                  <a:srgbClr val="000000"/>
                </a:solidFill>
                <a:uFill>
                  <a:solidFill>
                    <a:srgbClr val="ffffff"/>
                  </a:solidFill>
                </a:uFill>
                <a:latin typeface="Arial"/>
                <a:ea typeface="DejaVu Sans"/>
              </a:rPr>
              <a:t>P (Yes | Sunny) = 0.33 * 0.64 / 0.36 = 0.60, which has higher probability.</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3196</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2018-05-25T06:02:14Z</dcterms:created>
  <dc:creator/>
  <dc:description/>
  <dc:language>en-US</dc:language>
  <cp:lastModifiedBy/>
  <dcterms:modified xsi:type="dcterms:W3CDTF">2018-06-07T09:57:28Z</dcterms:modified>
  <cp:revision>97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24</vt:i4>
  </property>
</Properties>
</file>