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86ab969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86ab969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86ab966d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86ab966d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12c4027f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12c4027f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12c4027f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12c4027f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812c4027f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12c4027f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12c4027f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12c4027f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12c4027f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12c4027f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812c4027f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12c4027f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12c4027f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12c4027f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12c4027f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12c4027f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12c4027f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12c4027f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86ab966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86ab966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Computer_software" TargetMode="External"/><Relationship Id="rId4" Type="http://schemas.openxmlformats.org/officeDocument/2006/relationships/hyperlink" Target="https://en.wikipedia.org/wiki/Computer_hardware" TargetMode="External"/><Relationship Id="rId9" Type="http://schemas.openxmlformats.org/officeDocument/2006/relationships/image" Target="../media/image11.png"/><Relationship Id="rId5" Type="http://schemas.openxmlformats.org/officeDocument/2006/relationships/hyperlink" Target="https://en.wikipedia.org/wiki/Computer_architecture" TargetMode="External"/><Relationship Id="rId6" Type="http://schemas.openxmlformats.org/officeDocument/2006/relationships/hyperlink" Target="https://en.wikipedia.org/wiki/FPGA" TargetMode="External"/><Relationship Id="rId7" Type="http://schemas.openxmlformats.org/officeDocument/2006/relationships/hyperlink" Target="https://en.wikipedia.org/wiki/Integrated_circuit" TargetMode="External"/><Relationship Id="rId8" Type="http://schemas.openxmlformats.org/officeDocument/2006/relationships/hyperlink" Target="https://en.wikipedia.org/wiki/Field-programmabilit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microsemi.com/product-directory/fpgas/3854-polarfire-fpgas" TargetMode="External"/><Relationship Id="rId4" Type="http://schemas.openxmlformats.org/officeDocument/2006/relationships/image" Target="../media/image3.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Fault Tolerance and Failures in </a:t>
            </a:r>
            <a:r>
              <a:rPr lang="en"/>
              <a:t>Reconfigurable</a:t>
            </a:r>
            <a:r>
              <a:rPr lang="en"/>
              <a:t> Computing Devices</a:t>
            </a:r>
            <a:endParaRPr/>
          </a:p>
        </p:txBody>
      </p:sp>
      <p:sp>
        <p:nvSpPr>
          <p:cNvPr id="60" name="Google Shape;60;p13"/>
          <p:cNvSpPr txBox="1"/>
          <p:nvPr>
            <p:ph idx="1" type="subTitle"/>
          </p:nvPr>
        </p:nvSpPr>
        <p:spPr>
          <a:xfrm>
            <a:off x="510450" y="3182338"/>
            <a:ext cx="8123100" cy="129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Mohammed El-Hadedy, </a:t>
            </a:r>
            <a:r>
              <a:rPr lang="en"/>
              <a:t>Michael Bishara, Jinrun Liang, Juan Marquez, Arturo Murillo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211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of RISC-V on PolarFire FPGA</a:t>
            </a:r>
            <a:endParaRPr/>
          </a:p>
          <a:p>
            <a:pPr indent="0" lvl="0" marL="0" rtl="0" algn="l">
              <a:spcBef>
                <a:spcPts val="0"/>
              </a:spcBef>
              <a:spcAft>
                <a:spcPts val="0"/>
              </a:spcAft>
              <a:buNone/>
            </a:pPr>
            <a:r>
              <a:t/>
            </a:r>
            <a:endParaRPr/>
          </a:p>
        </p:txBody>
      </p:sp>
      <p:sp>
        <p:nvSpPr>
          <p:cNvPr id="125" name="Google Shape;125;p22"/>
          <p:cNvSpPr txBox="1"/>
          <p:nvPr>
            <p:ph idx="1" type="body"/>
          </p:nvPr>
        </p:nvSpPr>
        <p:spPr>
          <a:xfrm>
            <a:off x="200600" y="889800"/>
            <a:ext cx="4284600" cy="3658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Requirement</a:t>
            </a:r>
            <a:r>
              <a:rPr lang="en">
                <a:solidFill>
                  <a:srgbClr val="000000"/>
                </a:solidFill>
              </a:rPr>
              <a:t>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Silver License or better </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Compile </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Generate the bitstream</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Libero V12.5 (or above)</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Program the PolarFire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goals of the implementation is to run RISC-V processor using Libero into the PolarFire </a:t>
            </a:r>
            <a:endParaRPr>
              <a:solidFill>
                <a:srgbClr val="000000"/>
              </a:solidFill>
            </a:endParaRPr>
          </a:p>
        </p:txBody>
      </p:sp>
      <p:pic>
        <p:nvPicPr>
          <p:cNvPr id="126" name="Google Shape;126;p22"/>
          <p:cNvPicPr preferRelativeResize="0"/>
          <p:nvPr/>
        </p:nvPicPr>
        <p:blipFill>
          <a:blip r:embed="rId3">
            <a:alphaModFix/>
          </a:blip>
          <a:stretch>
            <a:fillRect/>
          </a:stretch>
        </p:blipFill>
        <p:spPr>
          <a:xfrm>
            <a:off x="4625950" y="889800"/>
            <a:ext cx="4372725" cy="2849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211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of RISC-V on NEXYS 4 FPGA</a:t>
            </a:r>
            <a:endParaRPr/>
          </a:p>
          <a:p>
            <a:pPr indent="0" lvl="0" marL="0" rtl="0" algn="l">
              <a:spcBef>
                <a:spcPts val="0"/>
              </a:spcBef>
              <a:spcAft>
                <a:spcPts val="0"/>
              </a:spcAft>
              <a:buNone/>
            </a:pPr>
            <a:r>
              <a:t/>
            </a:r>
            <a:endParaRPr/>
          </a:p>
        </p:txBody>
      </p:sp>
      <p:sp>
        <p:nvSpPr>
          <p:cNvPr id="132" name="Google Shape;132;p23"/>
          <p:cNvSpPr txBox="1"/>
          <p:nvPr>
            <p:ph idx="1" type="body"/>
          </p:nvPr>
        </p:nvSpPr>
        <p:spPr>
          <a:xfrm>
            <a:off x="200600" y="889800"/>
            <a:ext cx="4284600" cy="3658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Requirements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Linux Machine (Virtual or </a:t>
            </a:r>
            <a:r>
              <a:rPr lang="en">
                <a:solidFill>
                  <a:srgbClr val="000000"/>
                </a:solidFill>
              </a:rPr>
              <a:t>Physical</a:t>
            </a:r>
            <a:r>
              <a:rPr lang="en">
                <a:solidFill>
                  <a:srgbClr val="000000"/>
                </a:solidFill>
              </a:rPr>
              <a:t>)</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Compile </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Generate the bitstream</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Upload the applications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Vivado 2018.1 (or above)</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Program the Nexys4</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Basic Linux Environment (GIT) </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Obtain the files from GIT CLONE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SD cards</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Remote console installation for the Nexys4.</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goals of the implementation is to running a lowRISC processor in the Linux machine. </a:t>
            </a:r>
            <a:endParaRPr>
              <a:solidFill>
                <a:srgbClr val="000000"/>
              </a:solidFill>
            </a:endParaRPr>
          </a:p>
        </p:txBody>
      </p:sp>
      <p:pic>
        <p:nvPicPr>
          <p:cNvPr id="133" name="Google Shape;133;p23"/>
          <p:cNvPicPr preferRelativeResize="0"/>
          <p:nvPr/>
        </p:nvPicPr>
        <p:blipFill>
          <a:blip r:embed="rId3">
            <a:alphaModFix/>
          </a:blip>
          <a:stretch>
            <a:fillRect/>
          </a:stretch>
        </p:blipFill>
        <p:spPr>
          <a:xfrm>
            <a:off x="4372400" y="1073437"/>
            <a:ext cx="4771599" cy="2996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ABET Compliance</a:t>
            </a:r>
            <a:endParaRPr b="1"/>
          </a:p>
        </p:txBody>
      </p:sp>
      <p:sp>
        <p:nvSpPr>
          <p:cNvPr id="139" name="Google Shape;139;p24"/>
          <p:cNvSpPr txBox="1"/>
          <p:nvPr>
            <p:ph idx="1" type="body"/>
          </p:nvPr>
        </p:nvSpPr>
        <p:spPr>
          <a:xfrm>
            <a:off x="311700" y="1017725"/>
            <a:ext cx="8520600" cy="40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rPr>
              <a:t>Primary Constraints: </a:t>
            </a:r>
            <a:r>
              <a:rPr lang="en">
                <a:solidFill>
                  <a:srgbClr val="000000"/>
                </a:solidFill>
              </a:rPr>
              <a:t>this can only really be marketed to NASA/JPL since it is intended for damages during space missions.</a:t>
            </a:r>
            <a:endParaRPr>
              <a:solidFill>
                <a:srgbClr val="000000"/>
              </a:solidFill>
            </a:endParaRPr>
          </a:p>
          <a:p>
            <a:pPr indent="0" lvl="0" marL="0" rtl="0" algn="l">
              <a:spcBef>
                <a:spcPts val="1600"/>
              </a:spcBef>
              <a:spcAft>
                <a:spcPts val="0"/>
              </a:spcAft>
              <a:buNone/>
            </a:pPr>
            <a:r>
              <a:rPr b="1" lang="en">
                <a:solidFill>
                  <a:srgbClr val="666666"/>
                </a:solidFill>
              </a:rPr>
              <a:t>Project Planning: </a:t>
            </a:r>
            <a:r>
              <a:rPr lang="en">
                <a:solidFill>
                  <a:srgbClr val="000000"/>
                </a:solidFill>
              </a:rPr>
              <a:t>this project is set to be completed by the end of 2020 with the first prototype being completed around May.</a:t>
            </a:r>
            <a:endParaRPr>
              <a:solidFill>
                <a:srgbClr val="000000"/>
              </a:solidFill>
            </a:endParaRPr>
          </a:p>
          <a:p>
            <a:pPr indent="0" lvl="0" marL="0" rtl="0" algn="l">
              <a:spcBef>
                <a:spcPts val="1600"/>
              </a:spcBef>
              <a:spcAft>
                <a:spcPts val="0"/>
              </a:spcAft>
              <a:buNone/>
            </a:pPr>
            <a:r>
              <a:rPr b="1" lang="en">
                <a:solidFill>
                  <a:srgbClr val="666666"/>
                </a:solidFill>
              </a:rPr>
              <a:t>Public Health:</a:t>
            </a:r>
            <a:r>
              <a:rPr lang="en">
                <a:solidFill>
                  <a:srgbClr val="000000"/>
                </a:solidFill>
              </a:rPr>
              <a:t> since the full scale version of this requires testing through rays of radiation, it may be hazardous to public health.</a:t>
            </a:r>
            <a:endParaRPr>
              <a:solidFill>
                <a:srgbClr val="000000"/>
              </a:solidFill>
            </a:endParaRPr>
          </a:p>
          <a:p>
            <a:pPr indent="0" lvl="0" marL="0" rtl="0" algn="l">
              <a:spcBef>
                <a:spcPts val="1600"/>
              </a:spcBef>
              <a:spcAft>
                <a:spcPts val="0"/>
              </a:spcAft>
              <a:buNone/>
            </a:pPr>
            <a:r>
              <a:rPr b="1" lang="en">
                <a:solidFill>
                  <a:srgbClr val="666666"/>
                </a:solidFill>
              </a:rPr>
              <a:t>Environmental Impact:</a:t>
            </a:r>
            <a:r>
              <a:rPr lang="en">
                <a:solidFill>
                  <a:srgbClr val="000000"/>
                </a:solidFill>
              </a:rPr>
              <a:t> reduce the amount of hardware waste by rebuilding faulty hardware and bitstreams on a single FPGA board.</a:t>
            </a:r>
            <a:endParaRPr>
              <a:solidFill>
                <a:srgbClr val="000000"/>
              </a:solidFill>
            </a:endParaRPr>
          </a:p>
          <a:p>
            <a:pPr indent="0" lvl="0" marL="0" rtl="0" algn="l">
              <a:spcBef>
                <a:spcPts val="1600"/>
              </a:spcBef>
              <a:spcAft>
                <a:spcPts val="1600"/>
              </a:spcAft>
              <a:buNone/>
            </a:pPr>
            <a:r>
              <a:rPr b="1" lang="en">
                <a:solidFill>
                  <a:srgbClr val="666666"/>
                </a:solidFill>
              </a:rPr>
              <a:t>Economic Impact:</a:t>
            </a:r>
            <a:r>
              <a:rPr lang="en">
                <a:solidFill>
                  <a:srgbClr val="000000"/>
                </a:solidFill>
              </a:rPr>
              <a:t> save money by avoiding pricey radiation-hardened FPGA hardware that is currently used for space missions.</a:t>
            </a:r>
            <a:endParaRPr>
              <a:solidFill>
                <a:srgbClr val="000000"/>
              </a:solidFill>
            </a:endParaRPr>
          </a:p>
        </p:txBody>
      </p:sp>
      <p:pic>
        <p:nvPicPr>
          <p:cNvPr id="140" name="Google Shape;140;p24"/>
          <p:cNvPicPr preferRelativeResize="0"/>
          <p:nvPr/>
        </p:nvPicPr>
        <p:blipFill>
          <a:blip r:embed="rId3">
            <a:alphaModFix/>
          </a:blip>
          <a:stretch>
            <a:fillRect/>
          </a:stretch>
        </p:blipFill>
        <p:spPr>
          <a:xfrm>
            <a:off x="5979875" y="62250"/>
            <a:ext cx="2467200" cy="1057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References</a:t>
            </a:r>
            <a:endParaRPr b="1"/>
          </a:p>
        </p:txBody>
      </p:sp>
      <p:sp>
        <p:nvSpPr>
          <p:cNvPr id="146" name="Google Shape;146;p25"/>
          <p:cNvSpPr txBox="1"/>
          <p:nvPr>
            <p:ph idx="1" type="body"/>
          </p:nvPr>
        </p:nvSpPr>
        <p:spPr>
          <a:xfrm>
            <a:off x="311700" y="943400"/>
            <a:ext cx="8520600" cy="3778800"/>
          </a:xfrm>
          <a:prstGeom prst="rect">
            <a:avLst/>
          </a:prstGeom>
        </p:spPr>
        <p:txBody>
          <a:bodyPr anchorCtr="0" anchor="t" bIns="91425" lIns="91425" spcFirstLastPara="1" rIns="91425" wrap="square" tIns="91425">
            <a:noAutofit/>
          </a:bodyPr>
          <a:lstStyle/>
          <a:p>
            <a:pPr indent="0" lvl="0" marL="0" rtl="0" algn="l">
              <a:lnSpc>
                <a:spcPct val="90600"/>
              </a:lnSpc>
              <a:spcBef>
                <a:spcPts val="0"/>
              </a:spcBef>
              <a:spcAft>
                <a:spcPts val="0"/>
              </a:spcAft>
              <a:buNone/>
            </a:pPr>
            <a:r>
              <a:rPr lang="en" sz="1600">
                <a:solidFill>
                  <a:srgbClr val="000000"/>
                </a:solidFill>
                <a:highlight>
                  <a:srgbClr val="FFFFFF"/>
                </a:highlight>
              </a:rPr>
              <a:t>[1] U. Sharma, “Fault tolerant techniques for reconﬁgurable platforms,” in A2CWiC ’10: Proceedings of the 1st Amrita ACM-W Celebration on Women in Computing in India. New York, NY, USA: ACM, 2010, pp. 1–4</a:t>
            </a:r>
            <a:endParaRPr sz="1600">
              <a:solidFill>
                <a:srgbClr val="000000"/>
              </a:solidFill>
              <a:highlight>
                <a:srgbClr val="FFFFFF"/>
              </a:highlight>
            </a:endParaRPr>
          </a:p>
          <a:p>
            <a:pPr indent="0" lvl="0" marL="0" rtl="0" algn="l">
              <a:lnSpc>
                <a:spcPct val="90600"/>
              </a:lnSpc>
              <a:spcBef>
                <a:spcPts val="0"/>
              </a:spcBef>
              <a:spcAft>
                <a:spcPts val="0"/>
              </a:spcAft>
              <a:buNone/>
            </a:pPr>
            <a:r>
              <a:t/>
            </a:r>
            <a:endParaRPr sz="1600">
              <a:solidFill>
                <a:srgbClr val="000000"/>
              </a:solidFill>
              <a:highlight>
                <a:srgbClr val="FFFFFF"/>
              </a:highlight>
            </a:endParaRPr>
          </a:p>
          <a:p>
            <a:pPr indent="0" lvl="0" marL="0" rtl="0" algn="l">
              <a:lnSpc>
                <a:spcPct val="90600"/>
              </a:lnSpc>
              <a:spcBef>
                <a:spcPts val="0"/>
              </a:spcBef>
              <a:spcAft>
                <a:spcPts val="0"/>
              </a:spcAft>
              <a:buNone/>
            </a:pPr>
            <a:r>
              <a:rPr lang="en" sz="1600">
                <a:solidFill>
                  <a:srgbClr val="000000"/>
                </a:solidFill>
                <a:highlight>
                  <a:srgbClr val="FFFFFF"/>
                </a:highlight>
              </a:rPr>
              <a:t>[2] L. Sterpone, M. Aguirre, J. Tombs, and H. Guzm´an-Miranda, “On the design of tunable fault tolerant circuits on sram-based fpgas for safety critical applications,” in DATE ’08: Proceedings of the conference on Design, automation and test in Europe. New York, NY, USA: ACM, 2008, pp. 336–341.</a:t>
            </a:r>
            <a:endParaRPr sz="1600">
              <a:solidFill>
                <a:srgbClr val="000000"/>
              </a:solidFill>
              <a:highlight>
                <a:srgbClr val="FFFFFF"/>
              </a:highlight>
            </a:endParaRPr>
          </a:p>
          <a:p>
            <a:pPr indent="0" lvl="0" marL="0" rtl="0" algn="l">
              <a:lnSpc>
                <a:spcPct val="90600"/>
              </a:lnSpc>
              <a:spcBef>
                <a:spcPts val="0"/>
              </a:spcBef>
              <a:spcAft>
                <a:spcPts val="0"/>
              </a:spcAft>
              <a:buNone/>
            </a:pPr>
            <a:r>
              <a:t/>
            </a:r>
            <a:endParaRPr sz="1600">
              <a:solidFill>
                <a:srgbClr val="000000"/>
              </a:solidFill>
              <a:highlight>
                <a:srgbClr val="FFFFFF"/>
              </a:highlight>
            </a:endParaRPr>
          </a:p>
          <a:p>
            <a:pPr indent="0" lvl="0" marL="0" rtl="0" algn="l">
              <a:lnSpc>
                <a:spcPct val="90600"/>
              </a:lnSpc>
              <a:spcBef>
                <a:spcPts val="0"/>
              </a:spcBef>
              <a:spcAft>
                <a:spcPts val="0"/>
              </a:spcAft>
              <a:buNone/>
            </a:pPr>
            <a:r>
              <a:rPr lang="en" sz="1600">
                <a:solidFill>
                  <a:srgbClr val="000000"/>
                </a:solidFill>
                <a:highlight>
                  <a:srgbClr val="FFFFFF"/>
                </a:highlight>
              </a:rPr>
              <a:t>[3] G.-H. Asadi and M. B. Tahoori, “Soft error mitigation for sram-based fpgas,” in Proceedings of the 23rd IEEE Symposium on VLSI Test, ser. VTS ’05. Washington, DC, USA: IEEE Computer Society, 2005, pp. 207–212</a:t>
            </a:r>
            <a:endParaRPr sz="1600">
              <a:solidFill>
                <a:srgbClr val="000000"/>
              </a:solidFill>
              <a:highlight>
                <a:srgbClr val="FFFFFF"/>
              </a:highlight>
            </a:endParaRPr>
          </a:p>
          <a:p>
            <a:pPr indent="0" lvl="0" marL="0" rtl="0" algn="l">
              <a:lnSpc>
                <a:spcPct val="90600"/>
              </a:lnSpc>
              <a:spcBef>
                <a:spcPts val="0"/>
              </a:spcBef>
              <a:spcAft>
                <a:spcPts val="0"/>
              </a:spcAft>
              <a:buNone/>
            </a:pPr>
            <a:r>
              <a:t/>
            </a:r>
            <a:endParaRPr sz="1600">
              <a:solidFill>
                <a:srgbClr val="000000"/>
              </a:solidFill>
              <a:highlight>
                <a:srgbClr val="FFFFFF"/>
              </a:highlight>
            </a:endParaRPr>
          </a:p>
          <a:p>
            <a:pPr indent="0" lvl="0" marL="0" rtl="0" algn="l">
              <a:lnSpc>
                <a:spcPct val="90600"/>
              </a:lnSpc>
              <a:spcBef>
                <a:spcPts val="0"/>
              </a:spcBef>
              <a:spcAft>
                <a:spcPts val="0"/>
              </a:spcAft>
              <a:buNone/>
            </a:pPr>
            <a:r>
              <a:rPr lang="en">
                <a:solidFill>
                  <a:srgbClr val="000000"/>
                </a:solidFill>
                <a:highlight>
                  <a:srgbClr val="FFFFFF"/>
                </a:highlight>
              </a:rPr>
              <a:t>[4] </a:t>
            </a:r>
            <a:r>
              <a:rPr lang="en" sz="1600">
                <a:solidFill>
                  <a:srgbClr val="000000"/>
                </a:solidFill>
              </a:rPr>
              <a:t>L. Miculka, M. Straka and Z. Kotasek, "Methodology for Fault Tolerant System Design Based on FPGA into Limited Redundant Area," </a:t>
            </a:r>
            <a:r>
              <a:rPr i="1" lang="en" sz="1600">
                <a:solidFill>
                  <a:srgbClr val="000000"/>
                </a:solidFill>
              </a:rPr>
              <a:t>2013 Euromicro Conference on Digital System Design</a:t>
            </a:r>
            <a:r>
              <a:rPr lang="en" sz="1600">
                <a:solidFill>
                  <a:srgbClr val="000000"/>
                </a:solidFill>
              </a:rPr>
              <a:t>, Los Alamitos, CA, 2013, pp. 227-234.</a:t>
            </a:r>
            <a:endParaRPr sz="1600">
              <a:solidFill>
                <a:srgbClr val="000000"/>
              </a:solidFill>
            </a:endParaRPr>
          </a:p>
          <a:p>
            <a:pPr indent="0" lvl="0" marL="0" rtl="0" algn="l">
              <a:lnSpc>
                <a:spcPct val="90600"/>
              </a:lnSpc>
              <a:spcBef>
                <a:spcPts val="0"/>
              </a:spcBef>
              <a:spcAft>
                <a:spcPts val="0"/>
              </a:spcAft>
              <a:buNone/>
            </a:pPr>
            <a:r>
              <a:t/>
            </a:r>
            <a:endParaRPr>
              <a:solidFill>
                <a:srgbClr val="000000"/>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75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Introduction</a:t>
            </a:r>
            <a:endParaRPr b="1"/>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Fault Tolerance:</a:t>
            </a:r>
            <a:r>
              <a:rPr lang="en"/>
              <a:t> </a:t>
            </a:r>
            <a:r>
              <a:rPr lang="en">
                <a:solidFill>
                  <a:srgbClr val="000000"/>
                </a:solidFill>
                <a:highlight>
                  <a:srgbClr val="FFFFFF"/>
                </a:highlight>
              </a:rPr>
              <a:t>is the ability of </a:t>
            </a:r>
            <a:r>
              <a:rPr lang="en">
                <a:solidFill>
                  <a:srgbClr val="000000"/>
                </a:solidFill>
                <a:highlight>
                  <a:srgbClr val="FFFFFF"/>
                </a:highlight>
                <a:uFill>
                  <a:noFill/>
                </a:uFill>
                <a:hlinkClick r:id="rId3">
                  <a:extLst>
                    <a:ext uri="{A12FA001-AC4F-418D-AE19-62706E023703}">
                      <ahyp:hlinkClr val="tx"/>
                    </a:ext>
                  </a:extLst>
                </a:hlinkClick>
              </a:rPr>
              <a:t>computer software</a:t>
            </a:r>
            <a:r>
              <a:rPr lang="en">
                <a:solidFill>
                  <a:srgbClr val="000000"/>
                </a:solidFill>
                <a:highlight>
                  <a:srgbClr val="FFFFFF"/>
                </a:highlight>
              </a:rPr>
              <a:t> to continue its normal operation despite the presence of system or </a:t>
            </a:r>
            <a:r>
              <a:rPr lang="en">
                <a:solidFill>
                  <a:srgbClr val="000000"/>
                </a:solidFill>
                <a:highlight>
                  <a:srgbClr val="FFFFFF"/>
                </a:highlight>
                <a:uFill>
                  <a:noFill/>
                </a:uFill>
                <a:hlinkClick r:id="rId4">
                  <a:extLst>
                    <a:ext uri="{A12FA001-AC4F-418D-AE19-62706E023703}">
                      <ahyp:hlinkClr val="tx"/>
                    </a:ext>
                  </a:extLst>
                </a:hlinkClick>
              </a:rPr>
              <a:t>hardware</a:t>
            </a:r>
            <a:r>
              <a:rPr lang="en">
                <a:solidFill>
                  <a:srgbClr val="000000"/>
                </a:solidFill>
                <a:highlight>
                  <a:srgbClr val="FFFFFF"/>
                </a:highlight>
              </a:rPr>
              <a:t> faults.</a:t>
            </a:r>
            <a:endParaRPr>
              <a:solidFill>
                <a:srgbClr val="000000"/>
              </a:solidFill>
              <a:highlight>
                <a:srgbClr val="FFFFFF"/>
              </a:highlight>
            </a:endParaRPr>
          </a:p>
          <a:p>
            <a:pPr indent="0" lvl="0" marL="0" rtl="0" algn="l">
              <a:spcBef>
                <a:spcPts val="1600"/>
              </a:spcBef>
              <a:spcAft>
                <a:spcPts val="0"/>
              </a:spcAft>
              <a:buNone/>
            </a:pPr>
            <a:r>
              <a:rPr b="1" lang="en">
                <a:solidFill>
                  <a:srgbClr val="666666"/>
                </a:solidFill>
                <a:highlight>
                  <a:srgbClr val="FFFFFF"/>
                </a:highlight>
              </a:rPr>
              <a:t>Reconfigurable</a:t>
            </a:r>
            <a:r>
              <a:rPr b="1" lang="en">
                <a:solidFill>
                  <a:srgbClr val="666666"/>
                </a:solidFill>
                <a:highlight>
                  <a:srgbClr val="FFFFFF"/>
                </a:highlight>
              </a:rPr>
              <a:t> Computing: </a:t>
            </a:r>
            <a:r>
              <a:rPr lang="en">
                <a:solidFill>
                  <a:srgbClr val="000000"/>
                </a:solidFill>
                <a:highlight>
                  <a:srgbClr val="FFFFFF"/>
                </a:highlight>
              </a:rPr>
              <a:t>a </a:t>
            </a:r>
            <a:r>
              <a:rPr lang="en">
                <a:solidFill>
                  <a:srgbClr val="000000"/>
                </a:solidFill>
                <a:highlight>
                  <a:srgbClr val="FFFFFF"/>
                </a:highlight>
                <a:uFill>
                  <a:noFill/>
                </a:uFill>
                <a:hlinkClick r:id="rId5">
                  <a:extLst>
                    <a:ext uri="{A12FA001-AC4F-418D-AE19-62706E023703}">
                      <ahyp:hlinkClr val="tx"/>
                    </a:ext>
                  </a:extLst>
                </a:hlinkClick>
              </a:rPr>
              <a:t>computer architecture</a:t>
            </a:r>
            <a:r>
              <a:rPr lang="en">
                <a:solidFill>
                  <a:srgbClr val="000000"/>
                </a:solidFill>
                <a:highlight>
                  <a:srgbClr val="FFFFFF"/>
                </a:highlight>
              </a:rPr>
              <a:t> combining some of the flexibility of software with the high performance of hardware by processing with very flexible high speed computing fabrics like </a:t>
            </a:r>
            <a:r>
              <a:rPr lang="en">
                <a:solidFill>
                  <a:srgbClr val="000000"/>
                </a:solidFill>
                <a:highlight>
                  <a:srgbClr val="FFFFFF"/>
                </a:highlight>
                <a:uFill>
                  <a:noFill/>
                </a:uFill>
                <a:hlinkClick r:id="rId6">
                  <a:extLst>
                    <a:ext uri="{A12FA001-AC4F-418D-AE19-62706E023703}">
                      <ahyp:hlinkClr val="tx"/>
                    </a:ext>
                  </a:extLst>
                </a:hlinkClick>
              </a:rPr>
              <a:t>field-programmable gate arrays</a:t>
            </a:r>
            <a:r>
              <a:rPr lang="en">
                <a:solidFill>
                  <a:srgbClr val="000000"/>
                </a:solidFill>
                <a:highlight>
                  <a:srgbClr val="FFFFFF"/>
                </a:highlight>
              </a:rPr>
              <a:t> (FPGAs).</a:t>
            </a:r>
            <a:endParaRPr>
              <a:solidFill>
                <a:srgbClr val="000000"/>
              </a:solidFill>
              <a:highlight>
                <a:srgbClr val="FFFFFF"/>
              </a:highlight>
            </a:endParaRPr>
          </a:p>
          <a:p>
            <a:pPr indent="0" lvl="0" marL="0" rtl="0" algn="l">
              <a:spcBef>
                <a:spcPts val="1600"/>
              </a:spcBef>
              <a:spcAft>
                <a:spcPts val="1600"/>
              </a:spcAft>
              <a:buNone/>
            </a:pPr>
            <a:r>
              <a:rPr b="1" lang="en">
                <a:solidFill>
                  <a:srgbClr val="666666"/>
                </a:solidFill>
                <a:highlight>
                  <a:srgbClr val="FFFFFF"/>
                </a:highlight>
              </a:rPr>
              <a:t>FPGA: </a:t>
            </a:r>
            <a:r>
              <a:rPr lang="en">
                <a:solidFill>
                  <a:srgbClr val="000000"/>
                </a:solidFill>
                <a:highlight>
                  <a:srgbClr val="FFFFFF"/>
                </a:highlight>
              </a:rPr>
              <a:t>an </a:t>
            </a:r>
            <a:r>
              <a:rPr lang="en">
                <a:solidFill>
                  <a:srgbClr val="000000"/>
                </a:solidFill>
                <a:highlight>
                  <a:srgbClr val="FFFFFF"/>
                </a:highlight>
                <a:uFill>
                  <a:noFill/>
                </a:uFill>
                <a:hlinkClick r:id="rId7">
                  <a:extLst>
                    <a:ext uri="{A12FA001-AC4F-418D-AE19-62706E023703}">
                      <ahyp:hlinkClr val="tx"/>
                    </a:ext>
                  </a:extLst>
                </a:hlinkClick>
              </a:rPr>
              <a:t>integrated circuit</a:t>
            </a:r>
            <a:r>
              <a:rPr lang="en">
                <a:solidFill>
                  <a:srgbClr val="000000"/>
                </a:solidFill>
                <a:highlight>
                  <a:srgbClr val="FFFFFF"/>
                </a:highlight>
              </a:rPr>
              <a:t> designed to be configured by a customer or a designer after manufacturing – hence the term "</a:t>
            </a:r>
            <a:r>
              <a:rPr lang="en">
                <a:solidFill>
                  <a:srgbClr val="000000"/>
                </a:solidFill>
                <a:highlight>
                  <a:srgbClr val="FFFFFF"/>
                </a:highlight>
                <a:uFill>
                  <a:noFill/>
                </a:uFill>
                <a:hlinkClick r:id="rId8">
                  <a:extLst>
                    <a:ext uri="{A12FA001-AC4F-418D-AE19-62706E023703}">
                      <ahyp:hlinkClr val="tx"/>
                    </a:ext>
                  </a:extLst>
                </a:hlinkClick>
              </a:rPr>
              <a:t>field-programmable</a:t>
            </a:r>
            <a:r>
              <a:rPr lang="en">
                <a:solidFill>
                  <a:srgbClr val="000000"/>
                </a:solidFill>
                <a:highlight>
                  <a:srgbClr val="FFFFFF"/>
                </a:highlight>
              </a:rPr>
              <a:t>" [1].</a:t>
            </a:r>
            <a:endParaRPr>
              <a:solidFill>
                <a:srgbClr val="000000"/>
              </a:solidFill>
              <a:highlight>
                <a:srgbClr val="FFFFFF"/>
              </a:highlight>
            </a:endParaRPr>
          </a:p>
        </p:txBody>
      </p:sp>
      <p:pic>
        <p:nvPicPr>
          <p:cNvPr id="67" name="Google Shape;67;p14"/>
          <p:cNvPicPr preferRelativeResize="0"/>
          <p:nvPr/>
        </p:nvPicPr>
        <p:blipFill>
          <a:blip r:embed="rId9">
            <a:alphaModFix/>
          </a:blip>
          <a:stretch>
            <a:fillRect/>
          </a:stretch>
        </p:blipFill>
        <p:spPr>
          <a:xfrm>
            <a:off x="6802250" y="3836675"/>
            <a:ext cx="1853875" cy="1173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Background</a:t>
            </a:r>
            <a:endParaRPr b="1"/>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0600"/>
              </a:lnSpc>
              <a:spcBef>
                <a:spcPts val="0"/>
              </a:spcBef>
              <a:spcAft>
                <a:spcPts val="0"/>
              </a:spcAft>
              <a:buNone/>
            </a:pPr>
            <a:r>
              <a:rPr lang="en">
                <a:solidFill>
                  <a:srgbClr val="000000"/>
                </a:solidFill>
                <a:highlight>
                  <a:srgbClr val="FFFFFF"/>
                </a:highlight>
              </a:rPr>
              <a:t>In FPGA, the combinational and sequential logic are implemented in programmable Complex Logic Blocks (CLBs) which are conﬁgured by bitstream data. In order to store the bitstream, many FPGA devices are based on Static Random Access Memory (SRAM) [2].</a:t>
            </a:r>
            <a:endParaRPr>
              <a:solidFill>
                <a:srgbClr val="000000"/>
              </a:solidFill>
              <a:highlight>
                <a:srgbClr val="FFFFFF"/>
              </a:highlight>
            </a:endParaRPr>
          </a:p>
          <a:p>
            <a:pPr indent="0" lvl="0" marL="0" rtl="0" algn="l">
              <a:lnSpc>
                <a:spcPct val="90600"/>
              </a:lnSpc>
              <a:spcBef>
                <a:spcPts val="0"/>
              </a:spcBef>
              <a:spcAft>
                <a:spcPts val="0"/>
              </a:spcAft>
              <a:buNone/>
            </a:pPr>
            <a:r>
              <a:t/>
            </a:r>
            <a:endParaRPr>
              <a:solidFill>
                <a:srgbClr val="000000"/>
              </a:solidFill>
              <a:highlight>
                <a:srgbClr val="FFFFFF"/>
              </a:highlight>
            </a:endParaRPr>
          </a:p>
          <a:p>
            <a:pPr indent="0" lvl="0" marL="0" rtl="0" algn="l">
              <a:lnSpc>
                <a:spcPct val="90600"/>
              </a:lnSpc>
              <a:spcBef>
                <a:spcPts val="0"/>
              </a:spcBef>
              <a:spcAft>
                <a:spcPts val="0"/>
              </a:spcAft>
              <a:buNone/>
            </a:pPr>
            <a:r>
              <a:rPr lang="en">
                <a:solidFill>
                  <a:srgbClr val="000000"/>
                </a:solidFill>
                <a:highlight>
                  <a:srgbClr val="FFFFFF"/>
                </a:highlight>
              </a:rPr>
              <a:t>However, an SRAM-based FPGA is vulnerable to radiation effects known as Single Event Effects (SEE) [3]. One of the most frequent is Single Event Upset (SEU) which causes the change in the state of a digital memory element and can cause undesirable change of function implemented in FPGA [4].</a:t>
            </a:r>
            <a:endParaRPr>
              <a:solidFill>
                <a:srgbClr val="000000"/>
              </a:solidFill>
              <a:highlight>
                <a:srgbClr val="FFFFFF"/>
              </a:highlight>
            </a:endParaRPr>
          </a:p>
          <a:p>
            <a:pPr indent="0" lvl="0" marL="0" rtl="0" algn="l">
              <a:lnSpc>
                <a:spcPct val="90600"/>
              </a:lnSpc>
              <a:spcBef>
                <a:spcPts val="0"/>
              </a:spcBef>
              <a:spcAft>
                <a:spcPts val="0"/>
              </a:spcAft>
              <a:buNone/>
            </a:pPr>
            <a:r>
              <a:t/>
            </a:r>
            <a:endParaRPr>
              <a:solidFill>
                <a:srgbClr val="000000"/>
              </a:solidFill>
              <a:highlight>
                <a:srgbClr val="FFFFFF"/>
              </a:highlight>
            </a:endParaRPr>
          </a:p>
          <a:p>
            <a:pPr indent="0" lvl="0" marL="0" rtl="0" algn="l">
              <a:spcBef>
                <a:spcPts val="0"/>
              </a:spcBef>
              <a:spcAft>
                <a:spcPts val="1600"/>
              </a:spcAft>
              <a:buNone/>
            </a:pPr>
            <a:r>
              <a:t/>
            </a:r>
            <a:endParaRPr/>
          </a:p>
        </p:txBody>
      </p:sp>
      <p:pic>
        <p:nvPicPr>
          <p:cNvPr id="74" name="Google Shape;74;p15"/>
          <p:cNvPicPr preferRelativeResize="0"/>
          <p:nvPr/>
        </p:nvPicPr>
        <p:blipFill>
          <a:blip r:embed="rId3">
            <a:alphaModFix/>
          </a:blip>
          <a:stretch>
            <a:fillRect/>
          </a:stretch>
        </p:blipFill>
        <p:spPr>
          <a:xfrm>
            <a:off x="6973625" y="3577200"/>
            <a:ext cx="1481825" cy="1384175"/>
          </a:xfrm>
          <a:prstGeom prst="rect">
            <a:avLst/>
          </a:prstGeom>
          <a:noFill/>
          <a:ln>
            <a:noFill/>
          </a:ln>
        </p:spPr>
      </p:pic>
      <p:pic>
        <p:nvPicPr>
          <p:cNvPr id="75" name="Google Shape;75;p15"/>
          <p:cNvPicPr preferRelativeResize="0"/>
          <p:nvPr/>
        </p:nvPicPr>
        <p:blipFill>
          <a:blip r:embed="rId4">
            <a:alphaModFix/>
          </a:blip>
          <a:stretch>
            <a:fillRect/>
          </a:stretch>
        </p:blipFill>
        <p:spPr>
          <a:xfrm>
            <a:off x="5897450" y="59500"/>
            <a:ext cx="2786550" cy="1191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Similarity to Redundant Array of Inexpensive Disks</a:t>
            </a:r>
            <a:endParaRPr b="1"/>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RAID 1: </a:t>
            </a:r>
            <a:r>
              <a:rPr lang="en">
                <a:solidFill>
                  <a:srgbClr val="000000"/>
                </a:solidFill>
              </a:rPr>
              <a:t>The concept of raid zero is to improve redundancy by h</a:t>
            </a:r>
            <a:r>
              <a:rPr lang="en">
                <a:solidFill>
                  <a:srgbClr val="000000"/>
                </a:solidFill>
              </a:rPr>
              <a:t>aving one hard drive mirror the data on a second hard drive to act as a backup in case one goes out.</a:t>
            </a:r>
            <a:endParaRPr>
              <a:solidFill>
                <a:srgbClr val="000000"/>
              </a:solidFill>
            </a:endParaRPr>
          </a:p>
          <a:p>
            <a:pPr indent="0" lvl="0" marL="0" rtl="0" algn="l">
              <a:spcBef>
                <a:spcPts val="1600"/>
              </a:spcBef>
              <a:spcAft>
                <a:spcPts val="1600"/>
              </a:spcAft>
              <a:buNone/>
            </a:pPr>
            <a:r>
              <a:rPr b="1" lang="en"/>
              <a:t>RAID 5: </a:t>
            </a:r>
            <a:r>
              <a:rPr lang="en">
                <a:solidFill>
                  <a:srgbClr val="000000"/>
                </a:solidFill>
              </a:rPr>
              <a:t>Similar concept as RAID 1 but with the exception of having an XOR parity to replace one drive that fails.</a:t>
            </a:r>
            <a:endParaRPr>
              <a:solidFill>
                <a:srgbClr val="000000"/>
              </a:solidFill>
            </a:endParaRPr>
          </a:p>
        </p:txBody>
      </p:sp>
      <p:pic>
        <p:nvPicPr>
          <p:cNvPr id="82" name="Google Shape;82;p16"/>
          <p:cNvPicPr preferRelativeResize="0"/>
          <p:nvPr/>
        </p:nvPicPr>
        <p:blipFill>
          <a:blip r:embed="rId3">
            <a:alphaModFix/>
          </a:blip>
          <a:stretch>
            <a:fillRect/>
          </a:stretch>
        </p:blipFill>
        <p:spPr>
          <a:xfrm>
            <a:off x="2311113" y="3063250"/>
            <a:ext cx="4521775" cy="1746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Requirements and Specifications</a:t>
            </a:r>
            <a:endParaRPr b="1"/>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highlight>
                  <a:srgbClr val="FFFFFF"/>
                </a:highlight>
              </a:rPr>
              <a:t>Microsemi's </a:t>
            </a:r>
            <a:r>
              <a:rPr lang="en">
                <a:solidFill>
                  <a:srgbClr val="000000"/>
                </a:solidFill>
                <a:uFill>
                  <a:noFill/>
                </a:uFill>
                <a:hlinkClick r:id="rId3">
                  <a:extLst>
                    <a:ext uri="{A12FA001-AC4F-418D-AE19-62706E023703}">
                      <ahyp:hlinkClr val="tx"/>
                    </a:ext>
                  </a:extLst>
                </a:hlinkClick>
              </a:rPr>
              <a:t>PolarFire</a:t>
            </a:r>
            <a:r>
              <a:rPr lang="en">
                <a:solidFill>
                  <a:srgbClr val="000000"/>
                </a:solidFill>
                <a:highlight>
                  <a:srgbClr val="FFFFFF"/>
                </a:highlight>
              </a:rPr>
              <a:t> Splash Kit provides general purpose interfaces for evaluation and development. The kit connections include Gigabit Ethernet RJ45, PCIe, USB and LPC FMC connector. A PolarFire 300K LE FPGA along with on-board DDR4 and SPI-Flash memory enable general purpose evaluations.</a:t>
            </a:r>
            <a:endParaRPr>
              <a:solidFill>
                <a:srgbClr val="000000"/>
              </a:solidFill>
              <a:highlight>
                <a:srgbClr val="FFFFFF"/>
              </a:highlight>
            </a:endParaRPr>
          </a:p>
          <a:p>
            <a:pPr indent="0" lvl="0" marL="0" rtl="0" algn="l">
              <a:spcBef>
                <a:spcPts val="0"/>
              </a:spcBef>
              <a:spcAft>
                <a:spcPts val="1600"/>
              </a:spcAft>
              <a:buNone/>
            </a:pPr>
            <a:r>
              <a:rPr lang="en">
                <a:solidFill>
                  <a:srgbClr val="000000"/>
                </a:solidFill>
              </a:rPr>
              <a:t>Software for creating the fault tolerant system (</a:t>
            </a:r>
            <a:r>
              <a:rPr lang="en">
                <a:solidFill>
                  <a:srgbClr val="000000"/>
                </a:solidFill>
              </a:rPr>
              <a:t>redundancy</a:t>
            </a:r>
            <a:r>
              <a:rPr lang="en">
                <a:solidFill>
                  <a:srgbClr val="000000"/>
                </a:solidFill>
              </a:rPr>
              <a:t> algorithm) [4].</a:t>
            </a:r>
            <a:endParaRPr>
              <a:solidFill>
                <a:srgbClr val="000000"/>
              </a:solidFill>
            </a:endParaRPr>
          </a:p>
        </p:txBody>
      </p:sp>
      <p:pic>
        <p:nvPicPr>
          <p:cNvPr id="89" name="Google Shape;89;p17"/>
          <p:cNvPicPr preferRelativeResize="0"/>
          <p:nvPr/>
        </p:nvPicPr>
        <p:blipFill>
          <a:blip r:embed="rId4">
            <a:alphaModFix/>
          </a:blip>
          <a:stretch>
            <a:fillRect/>
          </a:stretch>
        </p:blipFill>
        <p:spPr>
          <a:xfrm>
            <a:off x="4884075" y="2501600"/>
            <a:ext cx="3752250" cy="2652350"/>
          </a:xfrm>
          <a:prstGeom prst="rect">
            <a:avLst/>
          </a:prstGeom>
          <a:noFill/>
          <a:ln>
            <a:noFill/>
          </a:ln>
        </p:spPr>
      </p:pic>
      <p:pic>
        <p:nvPicPr>
          <p:cNvPr id="90" name="Google Shape;90;p17"/>
          <p:cNvPicPr preferRelativeResize="0"/>
          <p:nvPr/>
        </p:nvPicPr>
        <p:blipFill>
          <a:blip r:embed="rId5">
            <a:alphaModFix/>
          </a:blip>
          <a:stretch>
            <a:fillRect/>
          </a:stretch>
        </p:blipFill>
        <p:spPr>
          <a:xfrm>
            <a:off x="764800" y="2741475"/>
            <a:ext cx="3068450" cy="217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Constraints</a:t>
            </a:r>
            <a:endParaRPr b="1"/>
          </a:p>
        </p:txBody>
      </p:sp>
      <p:sp>
        <p:nvSpPr>
          <p:cNvPr id="96" name="Google Shape;96;p18"/>
          <p:cNvSpPr txBox="1"/>
          <p:nvPr>
            <p:ph idx="1" type="body"/>
          </p:nvPr>
        </p:nvSpPr>
        <p:spPr>
          <a:xfrm>
            <a:off x="311700" y="1152475"/>
            <a:ext cx="6560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Must utilize components within the </a:t>
            </a:r>
            <a:r>
              <a:rPr lang="en">
                <a:solidFill>
                  <a:srgbClr val="000000"/>
                </a:solidFill>
                <a:highlight>
                  <a:srgbClr val="FFFFFF"/>
                </a:highlight>
              </a:rPr>
              <a:t>Polar Splash Kit from Microsemi (Microchip) FPGA using it’s on board features.</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Utilize Verilog, System Verilog and VHDL to implement the module repair algorithm through the Vivado hardware wrapper interface.</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Cannot use actual radiation waves, must simulate the damage through scrambled bitstreams.</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Cannot damage the board as it would be damaged if sent to space.</a:t>
            </a:r>
            <a:endParaRPr>
              <a:solidFill>
                <a:srgbClr val="000000"/>
              </a:solidFill>
              <a:highlight>
                <a:srgbClr val="FFFFFF"/>
              </a:highlight>
            </a:endParaRPr>
          </a:p>
          <a:p>
            <a:pPr indent="0" lvl="0" marL="457200" rtl="0" algn="l">
              <a:spcBef>
                <a:spcPts val="1600"/>
              </a:spcBef>
              <a:spcAft>
                <a:spcPts val="1600"/>
              </a:spcAft>
              <a:buNone/>
            </a:pPr>
            <a:r>
              <a:t/>
            </a:r>
            <a:endParaRPr>
              <a:solidFill>
                <a:srgbClr val="000000"/>
              </a:solidFill>
              <a:highlight>
                <a:srgbClr val="FFFFFF"/>
              </a:highlight>
            </a:endParaRPr>
          </a:p>
        </p:txBody>
      </p:sp>
      <p:pic>
        <p:nvPicPr>
          <p:cNvPr id="97" name="Google Shape;97;p18"/>
          <p:cNvPicPr preferRelativeResize="0"/>
          <p:nvPr/>
        </p:nvPicPr>
        <p:blipFill>
          <a:blip r:embed="rId3">
            <a:alphaModFix/>
          </a:blip>
          <a:stretch>
            <a:fillRect/>
          </a:stretch>
        </p:blipFill>
        <p:spPr>
          <a:xfrm>
            <a:off x="6703050" y="1396975"/>
            <a:ext cx="2349525" cy="2349550"/>
          </a:xfrm>
          <a:prstGeom prst="rect">
            <a:avLst/>
          </a:prstGeom>
          <a:noFill/>
          <a:ln>
            <a:noFill/>
          </a:ln>
        </p:spPr>
      </p:pic>
      <p:pic>
        <p:nvPicPr>
          <p:cNvPr id="98" name="Google Shape;98;p18"/>
          <p:cNvPicPr preferRelativeResize="0"/>
          <p:nvPr/>
        </p:nvPicPr>
        <p:blipFill>
          <a:blip r:embed="rId4">
            <a:alphaModFix/>
          </a:blip>
          <a:stretch>
            <a:fillRect/>
          </a:stretch>
        </p:blipFill>
        <p:spPr>
          <a:xfrm>
            <a:off x="2542475" y="3746525"/>
            <a:ext cx="3373250" cy="1303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Design</a:t>
            </a:r>
            <a:endParaRPr b="1"/>
          </a:p>
        </p:txBody>
      </p:sp>
      <p:sp>
        <p:nvSpPr>
          <p:cNvPr id="104" name="Google Shape;104;p19"/>
          <p:cNvSpPr txBox="1"/>
          <p:nvPr>
            <p:ph idx="1" type="body"/>
          </p:nvPr>
        </p:nvSpPr>
        <p:spPr>
          <a:xfrm>
            <a:off x="311700" y="1152475"/>
            <a:ext cx="4706400" cy="364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The main design will be to have the board generate a bitstream, then send it as a bitstream output. From there, the bitstream will be given a fault or be scrambled and sent back to the board. The board will have to reconstruct the original signal it sent out using the reconstruction algorithm or deem it </a:t>
            </a:r>
            <a:r>
              <a:rPr lang="en">
                <a:solidFill>
                  <a:srgbClr val="000000"/>
                </a:solidFill>
              </a:rPr>
              <a:t>unrepairable</a:t>
            </a:r>
            <a:r>
              <a:rPr lang="en">
                <a:solidFill>
                  <a:srgbClr val="000000"/>
                </a:solidFill>
              </a:rPr>
              <a:t>. Partial </a:t>
            </a:r>
            <a:r>
              <a:rPr lang="en">
                <a:solidFill>
                  <a:srgbClr val="000000"/>
                </a:solidFill>
              </a:rPr>
              <a:t>reconfigurable</a:t>
            </a:r>
            <a:r>
              <a:rPr lang="en">
                <a:solidFill>
                  <a:srgbClr val="000000"/>
                </a:solidFill>
              </a:rPr>
              <a:t> modules (PRMs in the flowchart) and module redundancy will be used to repair the bitstream and hardware.</a:t>
            </a:r>
            <a:endParaRPr>
              <a:solidFill>
                <a:srgbClr val="000000"/>
              </a:solidFill>
            </a:endParaRPr>
          </a:p>
        </p:txBody>
      </p:sp>
      <p:pic>
        <p:nvPicPr>
          <p:cNvPr id="105" name="Google Shape;105;p19"/>
          <p:cNvPicPr preferRelativeResize="0"/>
          <p:nvPr/>
        </p:nvPicPr>
        <p:blipFill>
          <a:blip r:embed="rId3">
            <a:alphaModFix/>
          </a:blip>
          <a:stretch>
            <a:fillRect/>
          </a:stretch>
        </p:blipFill>
        <p:spPr>
          <a:xfrm>
            <a:off x="5107862" y="196688"/>
            <a:ext cx="3890575" cy="47501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What are PRMs and Module Redundancy?</a:t>
            </a:r>
            <a:endParaRPr b="1"/>
          </a:p>
        </p:txBody>
      </p:sp>
      <p:sp>
        <p:nvSpPr>
          <p:cNvPr id="111" name="Google Shape;111;p20"/>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FPGA technology provides the flexibility of on-site programming and </a:t>
            </a:r>
            <a:r>
              <a:rPr lang="en">
                <a:solidFill>
                  <a:srgbClr val="000000"/>
                </a:solidFill>
              </a:rPr>
              <a:t>reprogramming</a:t>
            </a:r>
            <a:r>
              <a:rPr lang="en">
                <a:solidFill>
                  <a:srgbClr val="000000"/>
                </a:solidFill>
              </a:rPr>
              <a:t> without going through re-fabrication with a modified design. </a:t>
            </a:r>
            <a:endParaRPr>
              <a:solidFill>
                <a:srgbClr val="000000"/>
              </a:solidFill>
            </a:endParaRPr>
          </a:p>
          <a:p>
            <a:pPr indent="0" lvl="0" marL="0" rtl="0" algn="l">
              <a:lnSpc>
                <a:spcPct val="100000"/>
              </a:lnSpc>
              <a:spcBef>
                <a:spcPts val="1600"/>
              </a:spcBef>
              <a:spcAft>
                <a:spcPts val="0"/>
              </a:spcAft>
              <a:buNone/>
            </a:pPr>
            <a:r>
              <a:rPr lang="en">
                <a:solidFill>
                  <a:srgbClr val="000000"/>
                </a:solidFill>
              </a:rPr>
              <a:t>After a full BIT file configures the FPGA, partial BIT files can be downloaded to modify reconfigurable regions in the FPGA without compromising the integrity of the applications running on those parts of the device that are not being reconfigured. This gives the ability to time multiplex hardware dynamically on a single FPGA [4].</a:t>
            </a:r>
            <a:endParaRPr>
              <a:solidFill>
                <a:srgbClr val="000000"/>
              </a:solidFill>
            </a:endParaRPr>
          </a:p>
          <a:p>
            <a:pPr indent="0" lvl="0" marL="0" rtl="0" algn="l">
              <a:lnSpc>
                <a:spcPct val="100000"/>
              </a:lnSpc>
              <a:spcBef>
                <a:spcPts val="1600"/>
              </a:spcBef>
              <a:spcAft>
                <a:spcPts val="1600"/>
              </a:spcAft>
              <a:buNone/>
            </a:pPr>
            <a:r>
              <a:rPr lang="en">
                <a:solidFill>
                  <a:srgbClr val="000000"/>
                </a:solidFill>
              </a:rPr>
              <a:t>Module redundancy ensures that the PRMs will not fail and can be restored to their previous states, similar to a RAID setup.</a:t>
            </a:r>
            <a:endParaRPr>
              <a:solidFill>
                <a:srgbClr val="000000"/>
              </a:solidFill>
            </a:endParaRPr>
          </a:p>
        </p:txBody>
      </p:sp>
      <p:pic>
        <p:nvPicPr>
          <p:cNvPr id="112" name="Google Shape;112;p20"/>
          <p:cNvPicPr preferRelativeResize="0"/>
          <p:nvPr/>
        </p:nvPicPr>
        <p:blipFill>
          <a:blip r:embed="rId3">
            <a:alphaModFix/>
          </a:blip>
          <a:stretch>
            <a:fillRect/>
          </a:stretch>
        </p:blipFill>
        <p:spPr>
          <a:xfrm>
            <a:off x="5450225" y="3836050"/>
            <a:ext cx="2745949" cy="1168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RISC-V on NEXYS 4 FPGA</a:t>
            </a:r>
            <a:endParaRPr/>
          </a:p>
        </p:txBody>
      </p:sp>
      <p:pic>
        <p:nvPicPr>
          <p:cNvPr id="118" name="Google Shape;118;p21"/>
          <p:cNvPicPr preferRelativeResize="0"/>
          <p:nvPr/>
        </p:nvPicPr>
        <p:blipFill>
          <a:blip r:embed="rId3">
            <a:alphaModFix/>
          </a:blip>
          <a:stretch>
            <a:fillRect/>
          </a:stretch>
        </p:blipFill>
        <p:spPr>
          <a:xfrm>
            <a:off x="6127800" y="1641750"/>
            <a:ext cx="2800350" cy="2038350"/>
          </a:xfrm>
          <a:prstGeom prst="rect">
            <a:avLst/>
          </a:prstGeom>
          <a:noFill/>
          <a:ln>
            <a:noFill/>
          </a:ln>
        </p:spPr>
      </p:pic>
      <p:sp>
        <p:nvSpPr>
          <p:cNvPr id="119" name="Google Shape;119;p21"/>
          <p:cNvSpPr txBox="1"/>
          <p:nvPr>
            <p:ph idx="1" type="body"/>
          </p:nvPr>
        </p:nvSpPr>
        <p:spPr>
          <a:xfrm>
            <a:off x="359200" y="952725"/>
            <a:ext cx="5895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RISC-V is one of the most popular open source processors.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Free to use with open source license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Wide range of use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Small, fast, and low-power </a:t>
            </a:r>
            <a:r>
              <a:rPr lang="en">
                <a:solidFill>
                  <a:srgbClr val="000000"/>
                </a:solidFill>
              </a:rPr>
              <a:t>implementation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High </a:t>
            </a:r>
            <a:r>
              <a:rPr lang="en">
                <a:solidFill>
                  <a:srgbClr val="000000"/>
                </a:solidFill>
              </a:rPr>
              <a:t>Redundancy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Nexys 4 – 100T board contains a Xilinx XC7A100T FPGA [Fig 7], providing an excellent platform of softcore processors.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Can implement RISC-V on Nexys4DDR FPGA</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Easy to access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Programmed by Vivado </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