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0.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9.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30.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2.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3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3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5.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36.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7.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38.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3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40.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4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9"/>
  </p:notesMasterIdLst>
  <p:sldIdLst>
    <p:sldId id="257" r:id="rId2"/>
    <p:sldId id="871" r:id="rId3"/>
    <p:sldId id="879" r:id="rId4"/>
    <p:sldId id="260" r:id="rId5"/>
    <p:sldId id="873" r:id="rId6"/>
    <p:sldId id="878" r:id="rId7"/>
    <p:sldId id="918" r:id="rId8"/>
    <p:sldId id="880" r:id="rId9"/>
    <p:sldId id="883" r:id="rId10"/>
    <p:sldId id="884" r:id="rId11"/>
    <p:sldId id="885" r:id="rId12"/>
    <p:sldId id="886" r:id="rId13"/>
    <p:sldId id="887" r:id="rId14"/>
    <p:sldId id="888" r:id="rId15"/>
    <p:sldId id="889" r:id="rId16"/>
    <p:sldId id="919" r:id="rId17"/>
    <p:sldId id="892" r:id="rId18"/>
    <p:sldId id="893" r:id="rId19"/>
    <p:sldId id="895" r:id="rId20"/>
    <p:sldId id="896" r:id="rId21"/>
    <p:sldId id="897" r:id="rId22"/>
    <p:sldId id="898" r:id="rId23"/>
    <p:sldId id="899" r:id="rId24"/>
    <p:sldId id="900" r:id="rId25"/>
    <p:sldId id="901" r:id="rId26"/>
    <p:sldId id="902" r:id="rId27"/>
    <p:sldId id="906" r:id="rId28"/>
    <p:sldId id="904" r:id="rId29"/>
    <p:sldId id="907" r:id="rId30"/>
    <p:sldId id="908" r:id="rId31"/>
    <p:sldId id="911" r:id="rId32"/>
    <p:sldId id="909" r:id="rId33"/>
    <p:sldId id="910" r:id="rId34"/>
    <p:sldId id="931" r:id="rId35"/>
    <p:sldId id="912" r:id="rId36"/>
    <p:sldId id="920" r:id="rId37"/>
    <p:sldId id="913" r:id="rId38"/>
    <p:sldId id="926" r:id="rId39"/>
    <p:sldId id="930" r:id="rId40"/>
    <p:sldId id="927" r:id="rId41"/>
    <p:sldId id="932" r:id="rId42"/>
    <p:sldId id="925" r:id="rId43"/>
    <p:sldId id="924" r:id="rId44"/>
    <p:sldId id="928" r:id="rId45"/>
    <p:sldId id="935" r:id="rId46"/>
    <p:sldId id="933" r:id="rId47"/>
    <p:sldId id="934" r:id="rId4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uel"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451C"/>
    <a:srgbClr val="BE3A3A"/>
    <a:srgbClr val="E2B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34" autoAdjust="0"/>
  </p:normalViewPr>
  <p:slideViewPr>
    <p:cSldViewPr>
      <p:cViewPr>
        <p:scale>
          <a:sx n="75" d="100"/>
          <a:sy n="75" d="100"/>
        </p:scale>
        <p:origin x="-678" y="360"/>
      </p:cViewPr>
      <p:guideLst>
        <p:guide orient="horz" pos="2160"/>
        <p:guide pos="2880"/>
      </p:guideLst>
    </p:cSldViewPr>
  </p:slideViewPr>
  <p:notesTextViewPr>
    <p:cViewPr>
      <p:scale>
        <a:sx n="1" d="1"/>
        <a:sy n="1" d="1"/>
      </p:scale>
      <p:origin x="0" y="0"/>
    </p:cViewPr>
  </p:notesTextViewPr>
  <p:sorterViewPr>
    <p:cViewPr>
      <p:scale>
        <a:sx n="100" d="100"/>
        <a:sy n="100" d="100"/>
      </p:scale>
      <p:origin x="0" y="181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42DA5-B67B-4D3F-8B09-D45B7115FC92}" type="datetimeFigureOut">
              <a:rPr lang="es-CO" smtClean="0"/>
              <a:pPr/>
              <a:t>24/02/2014</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A3D91B-D52F-489F-A4D4-76635B998690}" type="slidenum">
              <a:rPr lang="es-CO" smtClean="0"/>
              <a:pPr/>
              <a:t>‹Nº›</a:t>
            </a:fld>
            <a:endParaRPr lang="es-CO"/>
          </a:p>
        </p:txBody>
      </p:sp>
    </p:spTree>
    <p:extLst>
      <p:ext uri="{BB962C8B-B14F-4D97-AF65-F5344CB8AC3E}">
        <p14:creationId xmlns:p14="http://schemas.microsoft.com/office/powerpoint/2010/main" val="435651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867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CO" smtClean="0"/>
          </a:p>
        </p:txBody>
      </p:sp>
      <p:sp>
        <p:nvSpPr>
          <p:cNvPr id="235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24E6F6A-6642-48BB-84D8-31BC251F4824}" type="slidenum">
              <a:rPr lang="es-CO" smtClean="0">
                <a:solidFill>
                  <a:prstClr val="black"/>
                </a:solidFill>
              </a:rPr>
              <a:pPr>
                <a:defRPr/>
              </a:pPr>
              <a:t>1</a:t>
            </a:fld>
            <a:endParaRPr lang="es-CO" smtClean="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err="1" smtClean="0"/>
              <a:t>MySQL</a:t>
            </a:r>
            <a:r>
              <a:rPr lang="es-CO" baseline="0" dirty="0" smtClean="0"/>
              <a:t> </a:t>
            </a:r>
            <a:r>
              <a:rPr lang="es-CO" baseline="0" dirty="0" err="1" smtClean="0"/>
              <a:t>databases</a:t>
            </a:r>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12</a:t>
            </a:fld>
            <a:endParaRPr lang="es-CO"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13</a:t>
            </a:fld>
            <a:endParaRPr lang="es-CO"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smtClean="0"/>
              <a:t>PACK:</a:t>
            </a:r>
          </a:p>
          <a:p>
            <a:r>
              <a:rPr lang="es-CO" dirty="0" smtClean="0"/>
              <a:t>Fecha de inicialización / Fechas de entrega</a:t>
            </a:r>
            <a:r>
              <a:rPr lang="es-CO" baseline="0" dirty="0" smtClean="0"/>
              <a:t> (Encuestador) / Fecha devolución / </a:t>
            </a:r>
            <a:r>
              <a:rPr lang="es-CO" baseline="0" dirty="0" err="1" smtClean="0"/>
              <a:t>Reuso</a:t>
            </a:r>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14</a:t>
            </a:fld>
            <a:endParaRPr lang="es-CO"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15</a:t>
            </a:fld>
            <a:endParaRPr lang="es-CO"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err="1" smtClean="0"/>
              <a:t>MySQL</a:t>
            </a:r>
            <a:r>
              <a:rPr lang="es-CO" baseline="0" dirty="0" smtClean="0"/>
              <a:t> </a:t>
            </a:r>
            <a:r>
              <a:rPr lang="es-CO" baseline="0" dirty="0" err="1" smtClean="0"/>
              <a:t>databases</a:t>
            </a:r>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16</a:t>
            </a:fld>
            <a:endParaRPr lang="es-CO"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17</a:t>
            </a:fld>
            <a:endParaRPr lang="es-CO"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err="1" smtClean="0"/>
              <a:t>MySQL</a:t>
            </a:r>
            <a:r>
              <a:rPr lang="es-CO" baseline="0" dirty="0" smtClean="0"/>
              <a:t> </a:t>
            </a:r>
            <a:r>
              <a:rPr lang="es-CO" baseline="0" dirty="0" err="1" smtClean="0"/>
              <a:t>databases</a:t>
            </a:r>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18</a:t>
            </a:fld>
            <a:endParaRPr lang="es-CO"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19</a:t>
            </a:fld>
            <a:endParaRPr lang="es-CO"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20</a:t>
            </a:fld>
            <a:endParaRPr lang="es-CO"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err="1" smtClean="0"/>
              <a:t>MySQL</a:t>
            </a:r>
            <a:r>
              <a:rPr lang="es-CO" baseline="0" dirty="0" smtClean="0"/>
              <a:t> </a:t>
            </a:r>
            <a:r>
              <a:rPr lang="es-CO" baseline="0" dirty="0" err="1" smtClean="0"/>
              <a:t>databases</a:t>
            </a:r>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21</a:t>
            </a:fld>
            <a:endParaRPr lang="es-CO"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a:solidFill>
                  <a:prstClr val="black"/>
                </a:solidFill>
              </a:rPr>
              <a:pPr>
                <a:defRPr/>
              </a:pPr>
              <a:t>2</a:t>
            </a:fld>
            <a:endParaRPr lang="es-CO" dirty="0">
              <a:solidFill>
                <a:prstClr val="black"/>
              </a:solidFill>
            </a:endParaRPr>
          </a:p>
        </p:txBody>
      </p:sp>
    </p:spTree>
    <p:extLst>
      <p:ext uri="{BB962C8B-B14F-4D97-AF65-F5344CB8AC3E}">
        <p14:creationId xmlns:p14="http://schemas.microsoft.com/office/powerpoint/2010/main" val="163405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22</a:t>
            </a:fld>
            <a:endParaRPr lang="es-CO"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err="1" smtClean="0"/>
              <a:t>MySQL</a:t>
            </a:r>
            <a:r>
              <a:rPr lang="es-CO" baseline="0" dirty="0" smtClean="0"/>
              <a:t> </a:t>
            </a:r>
            <a:r>
              <a:rPr lang="es-CO" baseline="0" dirty="0" err="1" smtClean="0"/>
              <a:t>databases</a:t>
            </a:r>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23</a:t>
            </a:fld>
            <a:endParaRPr lang="es-CO"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24</a:t>
            </a:fld>
            <a:endParaRPr lang="es-CO"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err="1" smtClean="0"/>
              <a:t>MySQL</a:t>
            </a:r>
            <a:r>
              <a:rPr lang="es-CO" baseline="0" dirty="0" smtClean="0"/>
              <a:t> </a:t>
            </a:r>
            <a:r>
              <a:rPr lang="es-CO" baseline="0" dirty="0" err="1" smtClean="0"/>
              <a:t>databases</a:t>
            </a:r>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25</a:t>
            </a:fld>
            <a:endParaRPr lang="es-CO"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26</a:t>
            </a:fld>
            <a:endParaRPr lang="es-CO"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s-MX" dirty="0" smtClean="0">
                <a:ea typeface="ＭＳ Ｐゴシック" pitchFamily="34" charset="-128"/>
              </a:rPr>
              <a:t>MET=</a:t>
            </a:r>
            <a:r>
              <a:rPr lang="es-CO" sz="1200" dirty="0" smtClean="0">
                <a:latin typeface="Arial" charset="0"/>
                <a:ea typeface="ＭＳ Ｐゴシック" pitchFamily="12" charset="-128"/>
                <a:cs typeface="ＭＳ Ｐゴシック" charset="-128"/>
              </a:rPr>
              <a:t>Un MET es una medida útil para describir el gasto de energía realizado en determinada actividad. Se obtiene de dividir el gasto de energía realizado en determinada actividad, sobre el gasto de energía en reposo</a:t>
            </a: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27</a:t>
            </a:fld>
            <a:endParaRPr lang="es-CO"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s-MX" dirty="0" smtClean="0">
                <a:ea typeface="ＭＳ Ｐゴシック" pitchFamily="34" charset="-128"/>
              </a:rPr>
              <a:t>MET=</a:t>
            </a:r>
            <a:r>
              <a:rPr lang="es-CO" sz="1200" dirty="0" smtClean="0">
                <a:latin typeface="Arial" charset="0"/>
                <a:ea typeface="ＭＳ Ｐゴシック" pitchFamily="12" charset="-128"/>
                <a:cs typeface="ＭＳ Ｐゴシック" charset="-128"/>
              </a:rPr>
              <a:t>Un MET es una medida útil para describir el gasto de energía realizado en determinada actividad. Se obtiene de dividir el gasto de energía realizado en determinada actividad, sobre el gasto de energía en reposo</a:t>
            </a: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28</a:t>
            </a:fld>
            <a:endParaRPr lang="es-CO"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29</a:t>
            </a:fld>
            <a:endParaRPr lang="es-CO"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30</a:t>
            </a:fld>
            <a:endParaRPr lang="es-CO"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31</a:t>
            </a:fld>
            <a:endParaRPr lang="es-CO"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smtClean="0"/>
          </a:p>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4</a:t>
            </a:fld>
            <a:endParaRPr lang="es-CO"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32</a:t>
            </a:fld>
            <a:endParaRPr lang="es-CO"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33</a:t>
            </a:fld>
            <a:endParaRPr lang="es-CO"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34</a:t>
            </a:fld>
            <a:endParaRPr lang="es-CO"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35</a:t>
            </a:fld>
            <a:endParaRPr lang="es-CO"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36</a:t>
            </a:fld>
            <a:endParaRPr lang="es-CO"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38</a:t>
            </a:fld>
            <a:endParaRPr lang="es-CO"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39</a:t>
            </a:fld>
            <a:endParaRPr lang="es-CO"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40</a:t>
            </a:fld>
            <a:endParaRPr lang="es-CO"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41</a:t>
            </a:fld>
            <a:endParaRPr lang="es-CO"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42</a:t>
            </a:fld>
            <a:endParaRPr lang="es-CO"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5</a:t>
            </a:fld>
            <a:endParaRPr lang="es-CO"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endParaRPr lang="es-MX" dirty="0" smtClean="0">
              <a:ea typeface="ＭＳ Ｐゴシック" pitchFamily="34" charset="-128"/>
            </a:endParaRPr>
          </a:p>
          <a:p>
            <a:pPr eaLnBrk="1" hangingPunct="1">
              <a:spcBef>
                <a:spcPct val="0"/>
              </a:spcBef>
            </a:pPr>
            <a:endParaRPr lang="es-MX"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43</a:t>
            </a:fld>
            <a:endParaRPr lang="es-CO" dirty="0">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err="1" smtClean="0"/>
              <a:t>MySQL</a:t>
            </a:r>
            <a:r>
              <a:rPr lang="es-CO" baseline="0" dirty="0" smtClean="0"/>
              <a:t> </a:t>
            </a:r>
            <a:r>
              <a:rPr lang="es-CO" baseline="0" dirty="0" err="1" smtClean="0"/>
              <a:t>databases</a:t>
            </a:r>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46</a:t>
            </a:fld>
            <a:endParaRPr lang="es-CO"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err="1" smtClean="0"/>
              <a:t>MySQL</a:t>
            </a:r>
            <a:r>
              <a:rPr lang="es-CO" baseline="0" dirty="0" smtClean="0"/>
              <a:t> </a:t>
            </a:r>
            <a:r>
              <a:rPr lang="es-CO" baseline="0" dirty="0" err="1" smtClean="0"/>
              <a:t>databases</a:t>
            </a:r>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47</a:t>
            </a:fld>
            <a:endParaRPr lang="es-CO"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6</a:t>
            </a:fld>
            <a:endParaRPr lang="es-CO"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7</a:t>
            </a:fld>
            <a:endParaRPr lang="es-CO"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9</a:t>
            </a:fld>
            <a:endParaRPr lang="es-CO"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10</a:t>
            </a:fld>
            <a:endParaRPr lang="es-CO"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err="1" smtClean="0"/>
              <a:t>MySQL</a:t>
            </a:r>
            <a:r>
              <a:rPr lang="es-CO" baseline="0" dirty="0" smtClean="0"/>
              <a:t> </a:t>
            </a:r>
            <a:r>
              <a:rPr lang="es-CO" baseline="0" dirty="0" err="1" smtClean="0"/>
              <a:t>databases</a:t>
            </a:r>
            <a:endParaRPr lang="es-CO" dirty="0"/>
          </a:p>
        </p:txBody>
      </p:sp>
      <p:sp>
        <p:nvSpPr>
          <p:cNvPr id="4" name="Slide Number Placeholder 3"/>
          <p:cNvSpPr>
            <a:spLocks noGrp="1"/>
          </p:cNvSpPr>
          <p:nvPr>
            <p:ph type="sldNum" sz="quarter" idx="10"/>
          </p:nvPr>
        </p:nvSpPr>
        <p:spPr/>
        <p:txBody>
          <a:bodyPr/>
          <a:lstStyle/>
          <a:p>
            <a:pPr>
              <a:defRPr/>
            </a:pPr>
            <a:fld id="{4358A01B-7E40-49E1-AEF9-81356289CBE6}" type="slidenum">
              <a:rPr lang="es-CO" smtClean="0">
                <a:solidFill>
                  <a:prstClr val="black"/>
                </a:solidFill>
              </a:rPr>
              <a:pPr>
                <a:defRPr/>
              </a:pPr>
              <a:t>11</a:t>
            </a:fld>
            <a:endParaRPr lang="es-CO"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t>2/24/2014</a:t>
            </a:fld>
            <a:endParaRPr lang="en-US" dirty="0"/>
          </a:p>
        </p:txBody>
      </p:sp>
      <p:sp>
        <p:nvSpPr>
          <p:cNvPr id="5" name="Footer Placeholder 4"/>
          <p:cNvSpPr>
            <a:spLocks noGrp="1"/>
          </p:cNvSpPr>
          <p:nvPr>
            <p:ph type="ftr" sz="quarter" idx="11"/>
          </p:nvPr>
        </p:nvSpPr>
        <p:spPr/>
        <p:txBody>
          <a:bodyPr/>
          <a:lstStyle/>
          <a:p>
            <a:r>
              <a:rPr lang="en-US" smtClean="0"/>
              <a:t>Footer Text</a:t>
            </a:r>
            <a:endParaRPr lang="en-US" dirty="0"/>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‹Nº›</a:t>
            </a:fld>
            <a:endParaRPr lang="es-ES">
              <a:solidFill>
                <a:prstClr val="black"/>
              </a:solidFill>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‹Nº›</a:t>
            </a:fld>
            <a:endParaRPr lang="es-ES">
              <a:solidFill>
                <a:prstClr val="black"/>
              </a:solidFill>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‹Nº›</a:t>
            </a:fld>
            <a:endParaRPr lang="es-ES">
              <a:solidFill>
                <a:prstClr val="black"/>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‹Nº›</a:t>
            </a:fld>
            <a:endParaRPr lang="es-ES">
              <a:solidFill>
                <a:prstClr val="black"/>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2/24/2014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‹Nº›</a:t>
            </a:fld>
            <a:endParaRPr lang="es-ES">
              <a:solidFill>
                <a:prstClr val="black"/>
              </a:solidFill>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4CF3C7-6809-4F39-BD67-A75817BDDE0A}" type="datetime1">
              <a:rPr lang="en-US" smtClean="0"/>
              <a:t>2/24/2014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‹Nº›</a:t>
            </a:fld>
            <a:endParaRPr lang="es-ES">
              <a:solidFill>
                <a:prstClr val="black"/>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EAEB24-CE78-465C-A726-91D0868FA48F}" type="datetime1">
              <a:rPr lang="en-US" smtClean="0"/>
              <a:t>2/24/2014</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‹Nº›</a:t>
            </a:fld>
            <a:endParaRPr lang="es-ES">
              <a:solidFill>
                <a:prstClr val="black"/>
              </a:solidFill>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BAADF0-1749-4E8B-9691-B44A5F8C0895}" type="datetime1">
              <a:rPr lang="en-US" smtClean="0"/>
              <a:t>2/24/2014</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‹Nº›</a:t>
            </a:fld>
            <a:endParaRPr lang="es-ES">
              <a:solidFill>
                <a:prstClr val="black"/>
              </a:solidFill>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2/24/2014</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‹Nº›</a:t>
            </a:fld>
            <a:endParaRPr lang="es-ES">
              <a:solidFill>
                <a:prstClr val="black"/>
              </a:solidFill>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2/24/2014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smtClean="0"/>
              <a:t>Footer Text</a:t>
            </a: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‹Nº›</a:t>
            </a:fld>
            <a:endParaRPr lang="es-ES">
              <a:solidFill>
                <a:prstClr val="black"/>
              </a:solidFill>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2/24/2014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‹Nº›</a:t>
            </a:fld>
            <a:endParaRPr lang="es-ES">
              <a:solidFill>
                <a:prstClr val="black"/>
              </a:solidFill>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February 24, 2014</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defRPr/>
            </a:pPr>
            <a:fld id="{105F40F6-E130-4104-A9B6-E6CD649104D7}" type="slidenum">
              <a:rPr lang="es-CO" smtClean="0">
                <a:solidFill>
                  <a:prstClr val="black">
                    <a:tint val="75000"/>
                  </a:prstClr>
                </a:solidFill>
              </a:rPr>
              <a:pPr>
                <a:defRPr/>
              </a:pPr>
              <a:t>‹Nº›</a:t>
            </a:fld>
            <a:endParaRPr lang="es-CO">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8.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5.png"/><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7.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1.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2.xml"/><Relationship Id="rId4"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4.xml"/><Relationship Id="rId4"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5.xml"/><Relationship Id="rId4"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notesSlide" Target="../notesSlides/notesSlide16.xml"/><Relationship Id="rId4"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17.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18.xml"/><Relationship Id="rId4"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9.xml"/><Relationship Id="rId4"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20.xml"/><Relationship Id="rId4"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21.xml"/><Relationship Id="rId4"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22.xml"/><Relationship Id="rId4"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23.xml"/><Relationship Id="rId4"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24.xml"/><Relationship Id="rId4"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25.xml"/><Relationship Id="rId4"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6.xml"/><Relationship Id="rId4"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8.png"/><Relationship Id="rId5" Type="http://schemas.openxmlformats.org/officeDocument/2006/relationships/notesSlide" Target="../notesSlides/notesSlide27.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8.png"/><Relationship Id="rId5" Type="http://schemas.openxmlformats.org/officeDocument/2006/relationships/notesSlide" Target="../notesSlides/notesSlide28.xml"/><Relationship Id="rId4"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29.xml"/><Relationship Id="rId4"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30.xml"/><Relationship Id="rId4"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31.xml"/><Relationship Id="rId4"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32.xml"/><Relationship Id="rId4"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notesSlide" Target="../notesSlides/notesSlide33.xml"/><Relationship Id="rId4"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9.png"/><Relationship Id="rId5" Type="http://schemas.openxmlformats.org/officeDocument/2006/relationships/notesSlide" Target="../notesSlides/notesSlide34.xml"/><Relationship Id="rId4"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35.xml"/><Relationship Id="rId4"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10.png"/><Relationship Id="rId5" Type="http://schemas.openxmlformats.org/officeDocument/2006/relationships/notesSlide" Target="../notesSlides/notesSlide36.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3.xml"/><Relationship Id="rId4"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1.png"/><Relationship Id="rId5" Type="http://schemas.openxmlformats.org/officeDocument/2006/relationships/notesSlide" Target="../notesSlides/notesSlide37.xml"/><Relationship Id="rId4"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38.xml"/><Relationship Id="rId4"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13.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12.png"/><Relationship Id="rId5" Type="http://schemas.openxmlformats.org/officeDocument/2006/relationships/notesSlide" Target="../notesSlides/notesSlide39.xml"/><Relationship Id="rId4"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4.png"/><Relationship Id="rId5" Type="http://schemas.openxmlformats.org/officeDocument/2006/relationships/notesSlide" Target="../notesSlides/notesSlide40.xml"/><Relationship Id="rId4"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notesSlide" Target="../notesSlides/notesSlide41.xml"/><Relationship Id="rId4"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notesSlide" Target="../notesSlides/notesSlide42.xm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3.png"/><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7.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ctrTitle"/>
          </p:nvPr>
        </p:nvSpPr>
        <p:spPr>
          <a:xfrm>
            <a:off x="611560" y="2060848"/>
            <a:ext cx="7937681" cy="1507444"/>
          </a:xfrm>
        </p:spPr>
        <p:txBody>
          <a:bodyPr/>
          <a:lstStyle/>
          <a:p>
            <a:pPr algn="r" eaLnBrk="1" fontAlgn="auto" hangingPunct="1">
              <a:spcBef>
                <a:spcPts val="0"/>
              </a:spcBef>
              <a:spcAft>
                <a:spcPts val="0"/>
              </a:spcAft>
              <a:defRPr/>
            </a:pPr>
            <a:r>
              <a:rPr lang="es-CO" sz="3400" kern="0" dirty="0" smtClean="0">
                <a:solidFill>
                  <a:sysClr val="windowText" lastClr="000000"/>
                </a:solidFill>
                <a:latin typeface="Calibri" panose="020F0502020204030204" pitchFamily="34" charset="0"/>
                <a:cs typeface="Calibri" panose="020F0502020204030204" pitchFamily="34" charset="0"/>
              </a:rPr>
              <a:t>PROTOCOLO DE ANALISIS –   </a:t>
            </a:r>
            <a:r>
              <a:rPr lang="es-CO" sz="3400" kern="0" dirty="0" err="1" smtClean="0">
                <a:solidFill>
                  <a:sysClr val="windowText" lastClr="000000"/>
                </a:solidFill>
                <a:latin typeface="Calibri" panose="020F0502020204030204" pitchFamily="34" charset="0"/>
                <a:cs typeface="Calibri" panose="020F0502020204030204" pitchFamily="34" charset="0"/>
              </a:rPr>
              <a:t>ACELEROMETrÍa</a:t>
            </a:r>
            <a:endParaRPr lang="es-CO" sz="3400" i="1" kern="0" dirty="0" smtClean="0">
              <a:solidFill>
                <a:sysClr val="windowText" lastClr="000000"/>
              </a:solidFill>
              <a:latin typeface="Calibri" panose="020F0502020204030204" pitchFamily="34" charset="0"/>
              <a:cs typeface="Calibri" panose="020F0502020204030204" pitchFamily="34" charset="0"/>
            </a:endParaRPr>
          </a:p>
        </p:txBody>
      </p:sp>
      <p:sp>
        <p:nvSpPr>
          <p:cNvPr id="6" name="Rectangle 5"/>
          <p:cNvSpPr>
            <a:spLocks noGrp="1" noChangeArrowheads="1"/>
          </p:cNvSpPr>
          <p:nvPr>
            <p:ph type="subTitle" idx="1"/>
          </p:nvPr>
        </p:nvSpPr>
        <p:spPr>
          <a:xfrm>
            <a:off x="1547664" y="3861048"/>
            <a:ext cx="7278688" cy="1898650"/>
          </a:xfrm>
        </p:spPr>
        <p:txBody>
          <a:bodyPr>
            <a:normAutofit/>
          </a:bodyPr>
          <a:lstStyle/>
          <a:p>
            <a:pPr algn="r" defTabSz="5016500" eaLnBrk="1" hangingPunct="1">
              <a:buFont typeface="Arial" charset="0"/>
              <a:buNone/>
              <a:defRPr/>
            </a:pPr>
            <a:r>
              <a:rPr lang="es-MX" altLang="ja-JP" sz="1600" b="1" dirty="0" smtClean="0">
                <a:solidFill>
                  <a:srgbClr val="000000"/>
                </a:solidFill>
                <a:latin typeface="Calibri" panose="020F0502020204030204" pitchFamily="34" charset="0"/>
                <a:cs typeface="Calibri" panose="020F0502020204030204" pitchFamily="34" charset="0"/>
              </a:rPr>
              <a:t>Manuel Bolívar</a:t>
            </a:r>
            <a:endParaRPr lang="es-MX" altLang="ja-JP" sz="1600" b="1" dirty="0">
              <a:solidFill>
                <a:srgbClr val="000000"/>
              </a:solidFill>
              <a:latin typeface="Calibri" panose="020F0502020204030204" pitchFamily="34" charset="0"/>
              <a:cs typeface="Calibri" panose="020F0502020204030204" pitchFamily="34" charset="0"/>
            </a:endParaRPr>
          </a:p>
          <a:p>
            <a:pPr algn="r" defTabSz="5016500" eaLnBrk="1" hangingPunct="1">
              <a:buFont typeface="Arial" charset="0"/>
              <a:buNone/>
              <a:defRPr/>
            </a:pPr>
            <a:r>
              <a:rPr lang="es-MX" altLang="ja-JP" sz="1600" b="1" dirty="0" smtClean="0">
                <a:solidFill>
                  <a:srgbClr val="000000"/>
                </a:solidFill>
                <a:latin typeface="Calibri" panose="020F0502020204030204" pitchFamily="34" charset="0"/>
                <a:cs typeface="Calibri" panose="020F0502020204030204" pitchFamily="34" charset="0"/>
              </a:rPr>
              <a:t>OLGA LUCIA </a:t>
            </a:r>
            <a:r>
              <a:rPr lang="es-MX" altLang="ja-JP" sz="1600" b="1" dirty="0" smtClean="0">
                <a:solidFill>
                  <a:srgbClr val="000000"/>
                </a:solidFill>
                <a:latin typeface="Calibri" panose="020F0502020204030204" pitchFamily="34" charset="0"/>
                <a:cs typeface="Calibri" panose="020F0502020204030204" pitchFamily="34" charset="0"/>
              </a:rPr>
              <a:t>Sarmiento</a:t>
            </a:r>
          </a:p>
          <a:p>
            <a:pPr algn="r" defTabSz="5016500">
              <a:defRPr/>
            </a:pPr>
            <a:r>
              <a:rPr lang="es-MX" altLang="ja-JP" sz="1200" b="1" dirty="0">
                <a:solidFill>
                  <a:srgbClr val="000000"/>
                </a:solidFill>
                <a:latin typeface="Calibri" panose="020F0502020204030204" pitchFamily="34" charset="0"/>
                <a:cs typeface="Calibri" panose="020F0502020204030204" pitchFamily="34" charset="0"/>
              </a:rPr>
              <a:t>† grupo de epidemiologia (</a:t>
            </a:r>
            <a:r>
              <a:rPr lang="es-MX" altLang="ja-JP" sz="1200" b="1" dirty="0" err="1">
                <a:solidFill>
                  <a:srgbClr val="000000"/>
                </a:solidFill>
                <a:latin typeface="Calibri" panose="020F0502020204030204" pitchFamily="34" charset="0"/>
                <a:cs typeface="Calibri" panose="020F0502020204030204" pitchFamily="34" charset="0"/>
              </a:rPr>
              <a:t>epiandes</a:t>
            </a:r>
            <a:r>
              <a:rPr lang="es-MX" altLang="ja-JP" sz="1200" b="1" dirty="0" smtClean="0">
                <a:solidFill>
                  <a:srgbClr val="000000"/>
                </a:solidFill>
                <a:latin typeface="Calibri" panose="020F0502020204030204" pitchFamily="34" charset="0"/>
                <a:cs typeface="Calibri" panose="020F0502020204030204" pitchFamily="34" charset="0"/>
              </a:rPr>
              <a:t>)</a:t>
            </a:r>
            <a:endParaRPr lang="es-MX" altLang="ja-JP" sz="1600" b="1" dirty="0" smtClean="0">
              <a:solidFill>
                <a:srgbClr val="000000"/>
              </a:solidFill>
              <a:latin typeface="Calibri" panose="020F0502020204030204" pitchFamily="34" charset="0"/>
              <a:cs typeface="Calibri" panose="020F0502020204030204" pitchFamily="34" charset="0"/>
            </a:endParaRPr>
          </a:p>
          <a:p>
            <a:pPr algn="r" defTabSz="5016500" eaLnBrk="1" hangingPunct="1">
              <a:buFont typeface="Arial" charset="0"/>
              <a:buNone/>
              <a:defRPr/>
            </a:pPr>
            <a:r>
              <a:rPr lang="es-ES" altLang="ja-JP" sz="1200" b="1" dirty="0" smtClean="0">
                <a:solidFill>
                  <a:srgbClr val="000000"/>
                </a:solidFill>
                <a:latin typeface="Calibri" panose="020F0502020204030204" pitchFamily="34" charset="0"/>
                <a:cs typeface="Calibri" panose="020F0502020204030204" pitchFamily="34" charset="0"/>
              </a:rPr>
              <a:t>Universidad </a:t>
            </a:r>
            <a:r>
              <a:rPr lang="es-ES" altLang="ja-JP" sz="1200" b="1" dirty="0" smtClean="0">
                <a:solidFill>
                  <a:srgbClr val="000000"/>
                </a:solidFill>
                <a:latin typeface="Calibri" panose="020F0502020204030204" pitchFamily="34" charset="0"/>
                <a:cs typeface="Calibri" panose="020F0502020204030204" pitchFamily="34" charset="0"/>
              </a:rPr>
              <a:t>de los Andes</a:t>
            </a:r>
          </a:p>
          <a:p>
            <a:pPr algn="r" defTabSz="5016500" eaLnBrk="1" hangingPunct="1">
              <a:buFont typeface="Arial" charset="0"/>
              <a:buNone/>
              <a:defRPr/>
            </a:pPr>
            <a:r>
              <a:rPr lang="es-ES" altLang="ja-JP" sz="1200" b="1" dirty="0" smtClean="0">
                <a:solidFill>
                  <a:srgbClr val="000000"/>
                </a:solidFill>
                <a:latin typeface="Calibri" panose="020F0502020204030204" pitchFamily="34" charset="0"/>
                <a:cs typeface="Calibri" panose="020F0502020204030204" pitchFamily="34" charset="0"/>
              </a:rPr>
              <a:t>Bogotá, Colombia</a:t>
            </a:r>
          </a:p>
          <a:p>
            <a:pPr algn="r" defTabSz="5016500" eaLnBrk="1" hangingPunct="1">
              <a:buFont typeface="Arial" charset="0"/>
              <a:buNone/>
              <a:defRPr/>
            </a:pPr>
            <a:endParaRPr lang="es-ES" altLang="ja-JP" sz="1200" b="1" dirty="0" smtClean="0">
              <a:solidFill>
                <a:srgbClr val="000000"/>
              </a:solidFill>
              <a:latin typeface="Calibri" panose="020F0502020204030204" pitchFamily="34" charset="0"/>
              <a:cs typeface="Calibri" panose="020F0502020204030204" pitchFamily="34" charset="0"/>
            </a:endParaRPr>
          </a:p>
          <a:p>
            <a:pPr algn="r" defTabSz="5016500" eaLnBrk="1" hangingPunct="1">
              <a:buFont typeface="Arial" charset="0"/>
              <a:buNone/>
              <a:defRPr/>
            </a:pPr>
            <a:endParaRPr lang="es-ES" altLang="ja-JP" sz="1100" b="1" dirty="0" smtClean="0">
              <a:solidFill>
                <a:srgbClr val="000000"/>
              </a:solidFill>
              <a:latin typeface="Calibri" panose="020F0502020204030204" pitchFamily="34" charset="0"/>
              <a:cs typeface="Calibri" panose="020F0502020204030204" pitchFamily="34" charset="0"/>
            </a:endParaRPr>
          </a:p>
          <a:p>
            <a:pPr algn="r" defTabSz="5016500" eaLnBrk="1" hangingPunct="1">
              <a:buFont typeface="Arial" charset="0"/>
              <a:buNone/>
              <a:defRPr/>
            </a:pPr>
            <a:endParaRPr lang="es-ES" altLang="ja-JP" sz="1100" b="1" dirty="0" smtClean="0">
              <a:solidFill>
                <a:srgbClr val="000000"/>
              </a:solidFill>
              <a:latin typeface="Calibri" panose="020F0502020204030204" pitchFamily="34" charset="0"/>
              <a:cs typeface="Calibri" panose="020F0502020204030204" pitchFamily="34" charset="0"/>
            </a:endParaRPr>
          </a:p>
          <a:p>
            <a:pPr algn="r" defTabSz="5016500" eaLnBrk="1" hangingPunct="1">
              <a:buFont typeface="Arial" charset="0"/>
              <a:buNone/>
              <a:defRPr/>
            </a:pPr>
            <a:endParaRPr lang="es-ES" altLang="ja-JP" sz="1400" b="1"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0972109"/>
      </p:ext>
    </p:extLst>
  </p:cSld>
  <p:clrMapOvr>
    <a:masterClrMapping/>
  </p:clrMapOvr>
  <p:transition spd="slow" advTm="154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10</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77457" y="162880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0" name="TextBox 9"/>
          <p:cNvSpPr txBox="1"/>
          <p:nvPr/>
        </p:nvSpPr>
        <p:spPr>
          <a:xfrm>
            <a:off x="359532" y="2277100"/>
            <a:ext cx="792088" cy="523220"/>
          </a:xfrm>
          <a:prstGeom prst="rect">
            <a:avLst/>
          </a:prstGeom>
          <a:noFill/>
          <a:ln w="28575">
            <a:solidFill>
              <a:srgbClr val="C00000"/>
            </a:solidFill>
          </a:ln>
        </p:spPr>
        <p:txBody>
          <a:bodyPr wrap="square" rtlCol="0">
            <a:spAutoFit/>
          </a:bodyPr>
          <a:lstStyle/>
          <a:p>
            <a:pPr algn="ctr"/>
            <a:r>
              <a:rPr lang="en-US" sz="1400" dirty="0" smtClean="0"/>
              <a:t>1 sec epoch</a:t>
            </a:r>
            <a:endParaRPr lang="en-US" sz="1400" dirty="0"/>
          </a:p>
        </p:txBody>
      </p:sp>
      <p:sp>
        <p:nvSpPr>
          <p:cNvPr id="13" name="Rectangle 12"/>
          <p:cNvSpPr/>
          <p:nvPr/>
        </p:nvSpPr>
        <p:spPr>
          <a:xfrm>
            <a:off x="3958521" y="1628800"/>
            <a:ext cx="1405567" cy="10801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396372" y="486916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Add PA intensity</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Tree>
    <p:custDataLst>
      <p:tags r:id="rId1"/>
    </p:custDataLst>
    <p:extLst>
      <p:ext uri="{BB962C8B-B14F-4D97-AF65-F5344CB8AC3E}">
        <p14:creationId xmlns:p14="http://schemas.microsoft.com/office/powerpoint/2010/main" val="3700906936"/>
      </p:ext>
    </p:extLst>
  </p:cSld>
  <p:clrMapOvr>
    <a:masterClrMapping/>
  </p:clrMapOvr>
  <p:transition spd="slow" advTm="124"/>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11</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Archivos de entrada</a:t>
            </a:r>
            <a:endParaRPr lang="es-CO" sz="3000" dirty="0">
              <a:latin typeface="Calibri" panose="020F0502020204030204" pitchFamily="34" charset="0"/>
              <a:cs typeface="Calibri" panose="020F0502020204030204" pitchFamily="34" charset="0"/>
            </a:endParaRPr>
          </a:p>
        </p:txBody>
      </p:sp>
      <p:sp>
        <p:nvSpPr>
          <p:cNvPr id="35" name="Flowchart: Multidocument 34"/>
          <p:cNvSpPr/>
          <p:nvPr/>
        </p:nvSpPr>
        <p:spPr>
          <a:xfrm>
            <a:off x="467544" y="256490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36" name="TextBox 35"/>
          <p:cNvSpPr txBox="1"/>
          <p:nvPr/>
        </p:nvSpPr>
        <p:spPr>
          <a:xfrm>
            <a:off x="647564" y="188562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194460386"/>
                  </p:ext>
                </p:extLst>
              </p:nvPr>
            </p:nvGraphicFramePr>
            <p:xfrm>
              <a:off x="2148407" y="1950265"/>
              <a:ext cx="6744073" cy="1883410"/>
            </p:xfrm>
            <a:graphic>
              <a:graphicData uri="http://schemas.openxmlformats.org/drawingml/2006/table">
                <a:tbl>
                  <a:tblPr firstRow="1" bandRow="1">
                    <a:tableStyleId>{5C22544A-7EE6-4342-B048-85BDC9FD1C3A}</a:tableStyleId>
                  </a:tblPr>
                  <a:tblGrid>
                    <a:gridCol w="963439"/>
                    <a:gridCol w="963439"/>
                    <a:gridCol w="963439"/>
                    <a:gridCol w="963439"/>
                    <a:gridCol w="963439"/>
                    <a:gridCol w="963439"/>
                    <a:gridCol w="963439"/>
                  </a:tblGrid>
                  <a:tr h="370840">
                    <a:tc>
                      <a:txBody>
                        <a:bodyPr/>
                        <a:lstStyle/>
                        <a:p>
                          <a:pPr algn="ctr"/>
                          <a:r>
                            <a:rPr lang="en-US" dirty="0" smtClean="0"/>
                            <a:t>Date/ time</a:t>
                          </a:r>
                          <a:endParaRPr lang="en-US" dirty="0"/>
                        </a:p>
                      </a:txBody>
                      <a:tcPr anchor="ctr"/>
                    </a:tc>
                    <a:tc>
                      <a:txBody>
                        <a:bodyPr/>
                        <a:lstStyle/>
                        <a:p>
                          <a:pPr algn="ctr"/>
                          <a:r>
                            <a:rPr lang="en-US" dirty="0" smtClean="0"/>
                            <a:t>Axis1</a:t>
                          </a:r>
                          <a:endParaRPr lang="en-US" dirty="0"/>
                        </a:p>
                      </a:txBody>
                      <a:tcPr anchor="ctr"/>
                    </a:tc>
                    <a:tc>
                      <a:txBody>
                        <a:bodyPr/>
                        <a:lstStyle/>
                        <a:p>
                          <a:pPr algn="ctr"/>
                          <a:r>
                            <a:rPr lang="en-US" dirty="0" smtClean="0"/>
                            <a:t>Axis2</a:t>
                          </a:r>
                          <a:endParaRPr lang="en-US" dirty="0"/>
                        </a:p>
                      </a:txBody>
                      <a:tcPr anchor="ctr"/>
                    </a:tc>
                    <a:tc>
                      <a:txBody>
                        <a:bodyPr/>
                        <a:lstStyle/>
                        <a:p>
                          <a:pPr algn="ctr"/>
                          <a:r>
                            <a:rPr lang="en-US" dirty="0" smtClean="0"/>
                            <a:t>Axis3</a:t>
                          </a:r>
                          <a:endParaRPr lang="en-US" dirty="0"/>
                        </a:p>
                      </a:txBody>
                      <a:tcPr anchor="ctr"/>
                    </a:tc>
                    <a:tc>
                      <a:txBody>
                        <a:bodyPr/>
                        <a:lstStyle/>
                        <a:p>
                          <a:pPr algn="ctr"/>
                          <a:r>
                            <a:rPr lang="en-US" dirty="0" smtClean="0"/>
                            <a:t>Steps</a:t>
                          </a:r>
                          <a:endParaRPr lang="en-US" dirty="0"/>
                        </a:p>
                      </a:txBody>
                      <a:tcPr anchor="ctr"/>
                    </a:tc>
                    <a:tc>
                      <a:txBody>
                        <a:bodyPr/>
                        <a:lstStyle/>
                        <a:p>
                          <a:pPr algn="ctr"/>
                          <a:r>
                            <a:rPr lang="en-US" dirty="0" smtClean="0"/>
                            <a:t>Lux</a:t>
                          </a:r>
                          <a:endParaRPr lang="en-US" dirty="0"/>
                        </a:p>
                      </a:txBody>
                      <a:tcPr anchor="ctr"/>
                    </a:tc>
                    <a:tc>
                      <a:txBody>
                        <a:bodyPr/>
                        <a:lstStyle/>
                        <a:p>
                          <a:pPr algn="ctr"/>
                          <a:r>
                            <a:rPr lang="en-US" dirty="0" smtClean="0"/>
                            <a:t>Incline</a:t>
                          </a:r>
                          <a:endParaRPr lang="en-US" dirty="0"/>
                        </a:p>
                      </a:txBody>
                      <a:tcPr anchor="ctr"/>
                    </a:tc>
                  </a:tr>
                  <a:tr h="370840">
                    <a:tc>
                      <a:txBody>
                        <a:bodyPr/>
                        <a:lstStyle/>
                        <a:p>
                          <a:pPr marL="0" algn="ctr" defTabSz="914400" rtl="0" eaLnBrk="1" fontAlgn="b" latinLnBrk="0" hangingPunct="1"/>
                          <a:r>
                            <a:rPr lang="es-CO" sz="1400" b="0" i="0" u="none" strike="noStrike" kern="1200" dirty="0">
                              <a:solidFill>
                                <a:srgbClr val="000000"/>
                              </a:solidFill>
                              <a:effectLst/>
                              <a:latin typeface="Calibri"/>
                              <a:ea typeface="+mn-ea"/>
                              <a:cs typeface="+mn-cs"/>
                            </a:rPr>
                            <a:t>11/05/2012 </a:t>
                          </a:r>
                          <a:r>
                            <a:rPr lang="es-CO" sz="1400" b="0" i="0" u="none" strike="noStrike" kern="1200" dirty="0" smtClean="0">
                              <a:solidFill>
                                <a:srgbClr val="000000"/>
                              </a:solidFill>
                              <a:effectLst/>
                              <a:latin typeface="Calibri"/>
                              <a:ea typeface="+mn-ea"/>
                              <a:cs typeface="+mn-cs"/>
                            </a:rPr>
                            <a:t>10:30:00</a:t>
                          </a:r>
                          <a:endParaRPr lang="es-CO" sz="1400" b="0" i="0" u="none" strike="noStrike" kern="1200" dirty="0">
                            <a:solidFill>
                              <a:srgbClr val="000000"/>
                            </a:solidFill>
                            <a:effectLst/>
                            <a:latin typeface="Calibri"/>
                            <a:ea typeface="+mn-ea"/>
                            <a:cs typeface="+mn-cs"/>
                          </a:endParaRPr>
                        </a:p>
                      </a:txBody>
                      <a:tcPr marL="9525" marR="9525" marT="9525" marB="0" anchor="b"/>
                    </a:tc>
                    <a:tc>
                      <a:txBody>
                        <a:bodyPr/>
                        <a:lstStyle/>
                        <a:p>
                          <a:pPr marL="0" algn="ctr" defTabSz="914400" rtl="0" eaLnBrk="1" fontAlgn="b" latinLnBrk="0" hangingPunct="1"/>
                          <a:r>
                            <a:rPr lang="es-CO" sz="1400" b="0" i="0" u="none" strike="noStrike" kern="1200" dirty="0" smtClean="0">
                              <a:solidFill>
                                <a:srgbClr val="000000"/>
                              </a:solidFill>
                              <a:effectLst/>
                              <a:latin typeface="Calibri"/>
                              <a:ea typeface="+mn-ea"/>
                              <a:cs typeface="+mn-cs"/>
                            </a:rPr>
                            <a:t>16</a:t>
                          </a:r>
                          <a:endParaRPr lang="es-CO" sz="1400" b="0" i="0" u="none" strike="noStrike" kern="1200" dirty="0">
                            <a:solidFill>
                              <a:srgbClr val="000000"/>
                            </a:solidFill>
                            <a:effectLst/>
                            <a:latin typeface="Calibri"/>
                            <a:ea typeface="+mn-ea"/>
                            <a:cs typeface="+mn-cs"/>
                          </a:endParaRPr>
                        </a:p>
                      </a:txBody>
                      <a:tcPr marL="9525" marR="9525" marT="9525" marB="0" anchor="ctr"/>
                    </a:tc>
                    <a:tc>
                      <a:txBody>
                        <a:bodyPr/>
                        <a:lstStyle/>
                        <a:p>
                          <a:pPr marL="0" algn="ctr" defTabSz="914400" rtl="0" eaLnBrk="1" fontAlgn="b" latinLnBrk="0" hangingPunct="1"/>
                          <a:r>
                            <a:rPr lang="es-CO" sz="1400" b="0" i="0" u="none" strike="noStrike" kern="1200" dirty="0" smtClean="0">
                              <a:solidFill>
                                <a:srgbClr val="000000"/>
                              </a:solidFill>
                              <a:effectLst/>
                              <a:latin typeface="Calibri"/>
                              <a:ea typeface="+mn-ea"/>
                              <a:cs typeface="+mn-cs"/>
                            </a:rPr>
                            <a:t>28</a:t>
                          </a:r>
                          <a:endParaRPr lang="es-CO" sz="1400" b="0" i="0" u="none" strike="noStrike" kern="1200" dirty="0">
                            <a:solidFill>
                              <a:srgbClr val="000000"/>
                            </a:solidFill>
                            <a:effectLst/>
                            <a:latin typeface="Calibri"/>
                            <a:ea typeface="+mn-ea"/>
                            <a:cs typeface="+mn-cs"/>
                          </a:endParaRPr>
                        </a:p>
                      </a:txBody>
                      <a:tcPr marL="9525" marR="9525" marT="9525" marB="0" anchor="ctr"/>
                    </a:tc>
                    <a:tc>
                      <a:txBody>
                        <a:bodyPr/>
                        <a:lstStyle/>
                        <a:p>
                          <a:pPr marL="0" algn="ctr" defTabSz="914400" rtl="0" eaLnBrk="1" fontAlgn="b" latinLnBrk="0" hangingPunct="1"/>
                          <a:r>
                            <a:rPr lang="es-CO" sz="1400" b="0" i="0" u="none" strike="noStrike" kern="1200" dirty="0" smtClean="0">
                              <a:solidFill>
                                <a:srgbClr val="000000"/>
                              </a:solidFill>
                              <a:effectLst/>
                              <a:latin typeface="Calibri"/>
                              <a:ea typeface="+mn-ea"/>
                              <a:cs typeface="+mn-cs"/>
                            </a:rPr>
                            <a:t>43</a:t>
                          </a:r>
                          <a:endParaRPr lang="es-CO" sz="1400" b="0" i="0" u="none" strike="noStrike" kern="1200" dirty="0">
                            <a:solidFill>
                              <a:srgbClr val="000000"/>
                            </a:solidFill>
                            <a:effectLst/>
                            <a:latin typeface="Calibri"/>
                            <a:ea typeface="+mn-ea"/>
                            <a:cs typeface="+mn-cs"/>
                          </a:endParaRPr>
                        </a:p>
                      </a:txBody>
                      <a:tcPr marL="9525" marR="9525" marT="9525" marB="0" anchor="ctr"/>
                    </a:tc>
                    <a:tc>
                      <a:txBody>
                        <a:bodyPr/>
                        <a:lstStyle/>
                        <a:p>
                          <a:pPr marL="0" algn="ctr" defTabSz="914400" rtl="0" eaLnBrk="1" fontAlgn="b" latinLnBrk="0" hangingPunct="1"/>
                          <a:r>
                            <a:rPr lang="es-CO" sz="1400" b="0" i="0" u="none" strike="noStrike" kern="1200" dirty="0" smtClean="0">
                              <a:solidFill>
                                <a:srgbClr val="000000"/>
                              </a:solidFill>
                              <a:effectLst/>
                              <a:latin typeface="Calibri"/>
                              <a:ea typeface="+mn-ea"/>
                              <a:cs typeface="+mn-cs"/>
                            </a:rPr>
                            <a:t>1</a:t>
                          </a:r>
                          <a:endParaRPr lang="es-CO" sz="1400" b="0" i="0" u="none" strike="noStrike" kern="1200" dirty="0">
                            <a:solidFill>
                              <a:srgbClr val="000000"/>
                            </a:solidFill>
                            <a:effectLst/>
                            <a:latin typeface="Calibri"/>
                            <a:ea typeface="+mn-ea"/>
                            <a:cs typeface="+mn-cs"/>
                          </a:endParaRPr>
                        </a:p>
                      </a:txBody>
                      <a:tcPr marL="9525" marR="9525" marT="9525" marB="0" anchor="ctr"/>
                    </a:tc>
                    <a:tc>
                      <a:txBody>
                        <a:bodyPr/>
                        <a:lstStyle/>
                        <a:p>
                          <a:pPr marL="0" algn="ctr" defTabSz="914400" rtl="0" eaLnBrk="1" fontAlgn="b" latinLnBrk="0" hangingPunct="1"/>
                          <a:r>
                            <a:rPr lang="es-CO" sz="1400" b="0" i="0" u="none" strike="noStrike" kern="1200" dirty="0" smtClean="0">
                              <a:solidFill>
                                <a:srgbClr val="000000"/>
                              </a:solidFill>
                              <a:effectLst/>
                              <a:latin typeface="Calibri"/>
                              <a:ea typeface="+mn-ea"/>
                              <a:cs typeface="+mn-cs"/>
                            </a:rPr>
                            <a:t>26</a:t>
                          </a:r>
                          <a:endParaRPr lang="es-CO" sz="1400" b="0" i="0" u="none" strike="noStrike" kern="1200" dirty="0">
                            <a:solidFill>
                              <a:srgbClr val="000000"/>
                            </a:solidFill>
                            <a:effectLst/>
                            <a:latin typeface="Calibri"/>
                            <a:ea typeface="+mn-ea"/>
                            <a:cs typeface="+mn-cs"/>
                          </a:endParaRPr>
                        </a:p>
                      </a:txBody>
                      <a:tcPr marL="9525" marR="9525" marT="9525" marB="0" anchor="ctr"/>
                    </a:tc>
                    <a:tc>
                      <a:txBody>
                        <a:bodyPr/>
                        <a:lstStyle/>
                        <a:p>
                          <a:pPr marL="0" algn="ctr" defTabSz="914400" rtl="0" eaLnBrk="1" fontAlgn="b" latinLnBrk="0" hangingPunct="1"/>
                          <a:r>
                            <a:rPr lang="es-CO" sz="1400" b="0" i="0" u="none" strike="noStrike" kern="1200" dirty="0">
                              <a:solidFill>
                                <a:srgbClr val="000000"/>
                              </a:solidFill>
                              <a:effectLst/>
                              <a:latin typeface="Calibri"/>
                              <a:ea typeface="+mn-ea"/>
                              <a:cs typeface="+mn-cs"/>
                            </a:rPr>
                            <a:t>1</a:t>
                          </a:r>
                        </a:p>
                      </a:txBody>
                      <a:tcPr marL="9525" marR="9525" marT="9525" marB="0" anchor="ctr"/>
                    </a:tc>
                  </a:tr>
                  <a:tr h="370840">
                    <a:tc>
                      <a:txBody>
                        <a:bodyPr/>
                        <a:lstStyle/>
                        <a:p>
                          <a:pPr algn="ctr" fontAlgn="b"/>
                          <a:r>
                            <a:rPr lang="es-CO" sz="1400" b="0" i="0" u="none" strike="noStrike" dirty="0">
                              <a:solidFill>
                                <a:srgbClr val="000000"/>
                              </a:solidFill>
                              <a:effectLst/>
                              <a:latin typeface="Calibri"/>
                            </a:rPr>
                            <a:t>11/05/2012 </a:t>
                          </a:r>
                          <a:r>
                            <a:rPr lang="es-CO" sz="1400" b="0" i="0" u="none" strike="noStrike" dirty="0" smtClean="0">
                              <a:solidFill>
                                <a:srgbClr val="000000"/>
                              </a:solidFill>
                              <a:effectLst/>
                              <a:latin typeface="Calibri"/>
                            </a:rPr>
                            <a:t>10:30:01</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smtClean="0">
                              <a:solidFill>
                                <a:srgbClr val="000000"/>
                              </a:solidFill>
                              <a:effectLst/>
                              <a:latin typeface="Calibri"/>
                            </a:rPr>
                            <a:t>30</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smtClean="0">
                              <a:solidFill>
                                <a:srgbClr val="000000"/>
                              </a:solidFill>
                              <a:effectLst/>
                              <a:latin typeface="Calibri"/>
                            </a:rPr>
                            <a:t>16</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smtClean="0">
                              <a:solidFill>
                                <a:srgbClr val="000000"/>
                              </a:solidFill>
                              <a:effectLst/>
                              <a:latin typeface="Calibri"/>
                            </a:rPr>
                            <a:t>35</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smtClean="0">
                              <a:solidFill>
                                <a:srgbClr val="000000"/>
                              </a:solidFill>
                              <a:effectLst/>
                              <a:latin typeface="Calibri"/>
                            </a:rPr>
                            <a:t>2</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smtClean="0">
                              <a:solidFill>
                                <a:srgbClr val="000000"/>
                              </a:solidFill>
                              <a:effectLst/>
                              <a:latin typeface="Calibri"/>
                            </a:rPr>
                            <a:t>41</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a:solidFill>
                                <a:srgbClr val="000000"/>
                              </a:solidFill>
                              <a:effectLst/>
                              <a:latin typeface="Calibri"/>
                            </a:rPr>
                            <a:t>1</a:t>
                          </a:r>
                        </a:p>
                      </a:txBody>
                      <a:tcPr marL="9525" marR="9525" marT="9525" marB="0" anchor="ctr"/>
                    </a:tc>
                  </a:tr>
                  <a:tr h="370840">
                    <a:tc>
                      <a:txBody>
                        <a:bodyPr/>
                        <a:lstStyle/>
                        <a:p>
                          <a:pPr algn="ctr" fontAlgn="b"/>
                          <a14:m>
                            <m:oMathPara xmlns:m="http://schemas.openxmlformats.org/officeDocument/2006/math">
                              <m:oMathParaPr>
                                <m:jc m:val="centerGroup"/>
                              </m:oMathParaPr>
                              <m:oMath xmlns:m="http://schemas.openxmlformats.org/officeDocument/2006/math">
                                <m:r>
                                  <a:rPr lang="es-CO" sz="1400" b="0" i="1" u="none" strike="noStrike" smtClean="0">
                                    <a:solidFill>
                                      <a:srgbClr val="000000"/>
                                    </a:solidFill>
                                    <a:effectLst/>
                                    <a:latin typeface="Cambria Math"/>
                                  </a:rPr>
                                  <m:t>⋮</m:t>
                                </m:r>
                              </m:oMath>
                            </m:oMathPara>
                          </a14:m>
                          <a:endParaRPr lang="es-CO" sz="1400" b="0" i="0" u="none" strike="noStrike" dirty="0">
                            <a:solidFill>
                              <a:srgbClr val="000000"/>
                            </a:solidFill>
                            <a:effectLst/>
                            <a:latin typeface="Calibri"/>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es-CO" sz="1400" b="0" i="1" u="none" strike="noStrike" smtClean="0">
                                    <a:solidFill>
                                      <a:srgbClr val="000000"/>
                                    </a:solidFill>
                                    <a:effectLst/>
                                    <a:latin typeface="Cambria Math"/>
                                  </a:rPr>
                                  <m:t>⋮</m:t>
                                </m:r>
                              </m:oMath>
                            </m:oMathPara>
                          </a14:m>
                          <a:endParaRPr lang="es-CO" sz="1400" b="0" i="0" u="none" strike="noStrike" dirty="0">
                            <a:solidFill>
                              <a:srgbClr val="000000"/>
                            </a:solidFill>
                            <a:effectLst/>
                            <a:latin typeface="Calibri"/>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es-CO" sz="1400" b="0" i="1" u="none" strike="noStrike" smtClean="0">
                                    <a:solidFill>
                                      <a:srgbClr val="000000"/>
                                    </a:solidFill>
                                    <a:effectLst/>
                                    <a:latin typeface="Cambria Math"/>
                                  </a:rPr>
                                  <m:t>⋮</m:t>
                                </m:r>
                              </m:oMath>
                            </m:oMathPara>
                          </a14:m>
                          <a:endParaRPr lang="es-CO" sz="1400" b="0" i="0" u="none" strike="noStrike" dirty="0">
                            <a:solidFill>
                              <a:srgbClr val="000000"/>
                            </a:solidFill>
                            <a:effectLst/>
                            <a:latin typeface="Calibri"/>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es-CO" sz="1400" b="0" i="1" u="none" strike="noStrike" smtClean="0">
                                    <a:solidFill>
                                      <a:srgbClr val="000000"/>
                                    </a:solidFill>
                                    <a:effectLst/>
                                    <a:latin typeface="Cambria Math"/>
                                  </a:rPr>
                                  <m:t>⋮</m:t>
                                </m:r>
                              </m:oMath>
                            </m:oMathPara>
                          </a14:m>
                          <a:endParaRPr lang="es-CO" sz="1400" b="0" i="0" u="none" strike="noStrike" dirty="0">
                            <a:solidFill>
                              <a:srgbClr val="000000"/>
                            </a:solidFill>
                            <a:effectLst/>
                            <a:latin typeface="Calibri"/>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es-CO" sz="1400" b="0" i="1" u="none" strike="noStrike" smtClean="0">
                                    <a:solidFill>
                                      <a:srgbClr val="000000"/>
                                    </a:solidFill>
                                    <a:effectLst/>
                                    <a:latin typeface="Cambria Math"/>
                                  </a:rPr>
                                  <m:t>⋮</m:t>
                                </m:r>
                              </m:oMath>
                            </m:oMathPara>
                          </a14:m>
                          <a:endParaRPr lang="es-CO" sz="1400" b="0" i="0" u="none" strike="noStrike" dirty="0">
                            <a:solidFill>
                              <a:srgbClr val="000000"/>
                            </a:solidFill>
                            <a:effectLst/>
                            <a:latin typeface="Calibri"/>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es-CO" sz="1400" b="0" i="1" u="none" strike="noStrike" smtClean="0">
                                    <a:solidFill>
                                      <a:srgbClr val="000000"/>
                                    </a:solidFill>
                                    <a:effectLst/>
                                    <a:latin typeface="Cambria Math"/>
                                  </a:rPr>
                                  <m:t>⋮</m:t>
                                </m:r>
                              </m:oMath>
                            </m:oMathPara>
                          </a14:m>
                          <a:endParaRPr lang="es-CO" sz="1400" b="0" i="0" u="none" strike="noStrike" dirty="0">
                            <a:solidFill>
                              <a:srgbClr val="000000"/>
                            </a:solidFill>
                            <a:effectLst/>
                            <a:latin typeface="Calibri"/>
                          </a:endParaRPr>
                        </a:p>
                      </a:txBody>
                      <a:tcPr marL="9525" marR="9525" marT="9525" marB="0" anchor="ctr"/>
                    </a:tc>
                    <a:tc>
                      <a:txBody>
                        <a:bodyPr/>
                        <a:lstStyle/>
                        <a:p>
                          <a:pPr algn="ctr" fontAlgn="b"/>
                          <a14:m>
                            <m:oMathPara xmlns:m="http://schemas.openxmlformats.org/officeDocument/2006/math">
                              <m:oMathParaPr>
                                <m:jc m:val="centerGroup"/>
                              </m:oMathParaPr>
                              <m:oMath xmlns:m="http://schemas.openxmlformats.org/officeDocument/2006/math">
                                <m:r>
                                  <a:rPr lang="es-CO" sz="1400" b="0" i="1" u="none" strike="noStrike" smtClean="0">
                                    <a:solidFill>
                                      <a:srgbClr val="000000"/>
                                    </a:solidFill>
                                    <a:effectLst/>
                                    <a:latin typeface="Cambria Math"/>
                                  </a:rPr>
                                  <m:t>⋮</m:t>
                                </m:r>
                              </m:oMath>
                            </m:oMathPara>
                          </a14:m>
                          <a:endParaRPr lang="es-CO" sz="1400" b="0" i="0" u="none" strike="noStrike" dirty="0">
                            <a:solidFill>
                              <a:srgbClr val="000000"/>
                            </a:solidFill>
                            <a:effectLst/>
                            <a:latin typeface="Calibri"/>
                          </a:endParaRPr>
                        </a:p>
                      </a:txBody>
                      <a:tcPr marL="9525" marR="9525" marT="9525" marB="0" anchor="ct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194460386"/>
                  </p:ext>
                </p:extLst>
              </p:nvPr>
            </p:nvGraphicFramePr>
            <p:xfrm>
              <a:off x="2148407" y="1950265"/>
              <a:ext cx="6744073" cy="1883410"/>
            </p:xfrm>
            <a:graphic>
              <a:graphicData uri="http://schemas.openxmlformats.org/drawingml/2006/table">
                <a:tbl>
                  <a:tblPr firstRow="1" bandRow="1">
                    <a:tableStyleId>{5C22544A-7EE6-4342-B048-85BDC9FD1C3A}</a:tableStyleId>
                  </a:tblPr>
                  <a:tblGrid>
                    <a:gridCol w="963439"/>
                    <a:gridCol w="963439"/>
                    <a:gridCol w="963439"/>
                    <a:gridCol w="963439"/>
                    <a:gridCol w="963439"/>
                    <a:gridCol w="963439"/>
                    <a:gridCol w="963439"/>
                  </a:tblGrid>
                  <a:tr h="640080">
                    <a:tc>
                      <a:txBody>
                        <a:bodyPr/>
                        <a:lstStyle/>
                        <a:p>
                          <a:pPr algn="ctr"/>
                          <a:r>
                            <a:rPr lang="en-US" dirty="0" smtClean="0"/>
                            <a:t>Date/ time</a:t>
                          </a:r>
                          <a:endParaRPr lang="en-US" dirty="0"/>
                        </a:p>
                      </a:txBody>
                      <a:tcPr anchor="ctr"/>
                    </a:tc>
                    <a:tc>
                      <a:txBody>
                        <a:bodyPr/>
                        <a:lstStyle/>
                        <a:p>
                          <a:pPr algn="ctr"/>
                          <a:r>
                            <a:rPr lang="en-US" dirty="0" smtClean="0"/>
                            <a:t>Axis1</a:t>
                          </a:r>
                          <a:endParaRPr lang="en-US" dirty="0"/>
                        </a:p>
                      </a:txBody>
                      <a:tcPr anchor="ctr"/>
                    </a:tc>
                    <a:tc>
                      <a:txBody>
                        <a:bodyPr/>
                        <a:lstStyle/>
                        <a:p>
                          <a:pPr algn="ctr"/>
                          <a:r>
                            <a:rPr lang="en-US" dirty="0" smtClean="0"/>
                            <a:t>Axis2</a:t>
                          </a:r>
                          <a:endParaRPr lang="en-US" dirty="0"/>
                        </a:p>
                      </a:txBody>
                      <a:tcPr anchor="ctr"/>
                    </a:tc>
                    <a:tc>
                      <a:txBody>
                        <a:bodyPr/>
                        <a:lstStyle/>
                        <a:p>
                          <a:pPr algn="ctr"/>
                          <a:r>
                            <a:rPr lang="en-US" dirty="0" smtClean="0"/>
                            <a:t>Axis3</a:t>
                          </a:r>
                          <a:endParaRPr lang="en-US" dirty="0"/>
                        </a:p>
                      </a:txBody>
                      <a:tcPr anchor="ctr"/>
                    </a:tc>
                    <a:tc>
                      <a:txBody>
                        <a:bodyPr/>
                        <a:lstStyle/>
                        <a:p>
                          <a:pPr algn="ctr"/>
                          <a:r>
                            <a:rPr lang="en-US" dirty="0" smtClean="0"/>
                            <a:t>Steps</a:t>
                          </a:r>
                          <a:endParaRPr lang="en-US" dirty="0"/>
                        </a:p>
                      </a:txBody>
                      <a:tcPr anchor="ctr"/>
                    </a:tc>
                    <a:tc>
                      <a:txBody>
                        <a:bodyPr/>
                        <a:lstStyle/>
                        <a:p>
                          <a:pPr algn="ctr"/>
                          <a:r>
                            <a:rPr lang="en-US" dirty="0" smtClean="0"/>
                            <a:t>Lux</a:t>
                          </a:r>
                          <a:endParaRPr lang="en-US" dirty="0"/>
                        </a:p>
                      </a:txBody>
                      <a:tcPr anchor="ctr"/>
                    </a:tc>
                    <a:tc>
                      <a:txBody>
                        <a:bodyPr/>
                        <a:lstStyle/>
                        <a:p>
                          <a:pPr algn="ctr"/>
                          <a:r>
                            <a:rPr lang="en-US" dirty="0" smtClean="0"/>
                            <a:t>Incline</a:t>
                          </a:r>
                          <a:endParaRPr lang="en-US" dirty="0"/>
                        </a:p>
                      </a:txBody>
                      <a:tcPr anchor="ctr"/>
                    </a:tc>
                  </a:tr>
                  <a:tr h="436245">
                    <a:tc>
                      <a:txBody>
                        <a:bodyPr/>
                        <a:lstStyle/>
                        <a:p>
                          <a:pPr marL="0" algn="ctr" defTabSz="914400" rtl="0" eaLnBrk="1" fontAlgn="b" latinLnBrk="0" hangingPunct="1"/>
                          <a:r>
                            <a:rPr lang="es-CO" sz="1400" b="0" i="0" u="none" strike="noStrike" kern="1200" dirty="0">
                              <a:solidFill>
                                <a:srgbClr val="000000"/>
                              </a:solidFill>
                              <a:effectLst/>
                              <a:latin typeface="Calibri"/>
                              <a:ea typeface="+mn-ea"/>
                              <a:cs typeface="+mn-cs"/>
                            </a:rPr>
                            <a:t>11/05/2012 </a:t>
                          </a:r>
                          <a:r>
                            <a:rPr lang="es-CO" sz="1400" b="0" i="0" u="none" strike="noStrike" kern="1200" dirty="0" smtClean="0">
                              <a:solidFill>
                                <a:srgbClr val="000000"/>
                              </a:solidFill>
                              <a:effectLst/>
                              <a:latin typeface="Calibri"/>
                              <a:ea typeface="+mn-ea"/>
                              <a:cs typeface="+mn-cs"/>
                            </a:rPr>
                            <a:t>10:30:00</a:t>
                          </a:r>
                          <a:endParaRPr lang="es-CO" sz="1400" b="0" i="0" u="none" strike="noStrike" kern="1200" dirty="0">
                            <a:solidFill>
                              <a:srgbClr val="000000"/>
                            </a:solidFill>
                            <a:effectLst/>
                            <a:latin typeface="Calibri"/>
                            <a:ea typeface="+mn-ea"/>
                            <a:cs typeface="+mn-cs"/>
                          </a:endParaRPr>
                        </a:p>
                      </a:txBody>
                      <a:tcPr marL="9525" marR="9525" marT="9525" marB="0" anchor="b"/>
                    </a:tc>
                    <a:tc>
                      <a:txBody>
                        <a:bodyPr/>
                        <a:lstStyle/>
                        <a:p>
                          <a:pPr marL="0" algn="ctr" defTabSz="914400" rtl="0" eaLnBrk="1" fontAlgn="b" latinLnBrk="0" hangingPunct="1"/>
                          <a:r>
                            <a:rPr lang="es-CO" sz="1400" b="0" i="0" u="none" strike="noStrike" kern="1200" dirty="0" smtClean="0">
                              <a:solidFill>
                                <a:srgbClr val="000000"/>
                              </a:solidFill>
                              <a:effectLst/>
                              <a:latin typeface="Calibri"/>
                              <a:ea typeface="+mn-ea"/>
                              <a:cs typeface="+mn-cs"/>
                            </a:rPr>
                            <a:t>16</a:t>
                          </a:r>
                          <a:endParaRPr lang="es-CO" sz="1400" b="0" i="0" u="none" strike="noStrike" kern="1200" dirty="0">
                            <a:solidFill>
                              <a:srgbClr val="000000"/>
                            </a:solidFill>
                            <a:effectLst/>
                            <a:latin typeface="Calibri"/>
                            <a:ea typeface="+mn-ea"/>
                            <a:cs typeface="+mn-cs"/>
                          </a:endParaRPr>
                        </a:p>
                      </a:txBody>
                      <a:tcPr marL="9525" marR="9525" marT="9525" marB="0" anchor="ctr"/>
                    </a:tc>
                    <a:tc>
                      <a:txBody>
                        <a:bodyPr/>
                        <a:lstStyle/>
                        <a:p>
                          <a:pPr marL="0" algn="ctr" defTabSz="914400" rtl="0" eaLnBrk="1" fontAlgn="b" latinLnBrk="0" hangingPunct="1"/>
                          <a:r>
                            <a:rPr lang="es-CO" sz="1400" b="0" i="0" u="none" strike="noStrike" kern="1200" dirty="0" smtClean="0">
                              <a:solidFill>
                                <a:srgbClr val="000000"/>
                              </a:solidFill>
                              <a:effectLst/>
                              <a:latin typeface="Calibri"/>
                              <a:ea typeface="+mn-ea"/>
                              <a:cs typeface="+mn-cs"/>
                            </a:rPr>
                            <a:t>28</a:t>
                          </a:r>
                          <a:endParaRPr lang="es-CO" sz="1400" b="0" i="0" u="none" strike="noStrike" kern="1200" dirty="0">
                            <a:solidFill>
                              <a:srgbClr val="000000"/>
                            </a:solidFill>
                            <a:effectLst/>
                            <a:latin typeface="Calibri"/>
                            <a:ea typeface="+mn-ea"/>
                            <a:cs typeface="+mn-cs"/>
                          </a:endParaRPr>
                        </a:p>
                      </a:txBody>
                      <a:tcPr marL="9525" marR="9525" marT="9525" marB="0" anchor="ctr"/>
                    </a:tc>
                    <a:tc>
                      <a:txBody>
                        <a:bodyPr/>
                        <a:lstStyle/>
                        <a:p>
                          <a:pPr marL="0" algn="ctr" defTabSz="914400" rtl="0" eaLnBrk="1" fontAlgn="b" latinLnBrk="0" hangingPunct="1"/>
                          <a:r>
                            <a:rPr lang="es-CO" sz="1400" b="0" i="0" u="none" strike="noStrike" kern="1200" dirty="0" smtClean="0">
                              <a:solidFill>
                                <a:srgbClr val="000000"/>
                              </a:solidFill>
                              <a:effectLst/>
                              <a:latin typeface="Calibri"/>
                              <a:ea typeface="+mn-ea"/>
                              <a:cs typeface="+mn-cs"/>
                            </a:rPr>
                            <a:t>43</a:t>
                          </a:r>
                          <a:endParaRPr lang="es-CO" sz="1400" b="0" i="0" u="none" strike="noStrike" kern="1200" dirty="0">
                            <a:solidFill>
                              <a:srgbClr val="000000"/>
                            </a:solidFill>
                            <a:effectLst/>
                            <a:latin typeface="Calibri"/>
                            <a:ea typeface="+mn-ea"/>
                            <a:cs typeface="+mn-cs"/>
                          </a:endParaRPr>
                        </a:p>
                      </a:txBody>
                      <a:tcPr marL="9525" marR="9525" marT="9525" marB="0" anchor="ctr"/>
                    </a:tc>
                    <a:tc>
                      <a:txBody>
                        <a:bodyPr/>
                        <a:lstStyle/>
                        <a:p>
                          <a:pPr marL="0" algn="ctr" defTabSz="914400" rtl="0" eaLnBrk="1" fontAlgn="b" latinLnBrk="0" hangingPunct="1"/>
                          <a:r>
                            <a:rPr lang="es-CO" sz="1400" b="0" i="0" u="none" strike="noStrike" kern="1200" dirty="0" smtClean="0">
                              <a:solidFill>
                                <a:srgbClr val="000000"/>
                              </a:solidFill>
                              <a:effectLst/>
                              <a:latin typeface="Calibri"/>
                              <a:ea typeface="+mn-ea"/>
                              <a:cs typeface="+mn-cs"/>
                            </a:rPr>
                            <a:t>1</a:t>
                          </a:r>
                          <a:endParaRPr lang="es-CO" sz="1400" b="0" i="0" u="none" strike="noStrike" kern="1200" dirty="0">
                            <a:solidFill>
                              <a:srgbClr val="000000"/>
                            </a:solidFill>
                            <a:effectLst/>
                            <a:latin typeface="Calibri"/>
                            <a:ea typeface="+mn-ea"/>
                            <a:cs typeface="+mn-cs"/>
                          </a:endParaRPr>
                        </a:p>
                      </a:txBody>
                      <a:tcPr marL="9525" marR="9525" marT="9525" marB="0" anchor="ctr"/>
                    </a:tc>
                    <a:tc>
                      <a:txBody>
                        <a:bodyPr/>
                        <a:lstStyle/>
                        <a:p>
                          <a:pPr marL="0" algn="ctr" defTabSz="914400" rtl="0" eaLnBrk="1" fontAlgn="b" latinLnBrk="0" hangingPunct="1"/>
                          <a:r>
                            <a:rPr lang="es-CO" sz="1400" b="0" i="0" u="none" strike="noStrike" kern="1200" dirty="0" smtClean="0">
                              <a:solidFill>
                                <a:srgbClr val="000000"/>
                              </a:solidFill>
                              <a:effectLst/>
                              <a:latin typeface="Calibri"/>
                              <a:ea typeface="+mn-ea"/>
                              <a:cs typeface="+mn-cs"/>
                            </a:rPr>
                            <a:t>26</a:t>
                          </a:r>
                          <a:endParaRPr lang="es-CO" sz="1400" b="0" i="0" u="none" strike="noStrike" kern="1200" dirty="0">
                            <a:solidFill>
                              <a:srgbClr val="000000"/>
                            </a:solidFill>
                            <a:effectLst/>
                            <a:latin typeface="Calibri"/>
                            <a:ea typeface="+mn-ea"/>
                            <a:cs typeface="+mn-cs"/>
                          </a:endParaRPr>
                        </a:p>
                      </a:txBody>
                      <a:tcPr marL="9525" marR="9525" marT="9525" marB="0" anchor="ctr"/>
                    </a:tc>
                    <a:tc>
                      <a:txBody>
                        <a:bodyPr/>
                        <a:lstStyle/>
                        <a:p>
                          <a:pPr marL="0" algn="ctr" defTabSz="914400" rtl="0" eaLnBrk="1" fontAlgn="b" latinLnBrk="0" hangingPunct="1"/>
                          <a:r>
                            <a:rPr lang="es-CO" sz="1400" b="0" i="0" u="none" strike="noStrike" kern="1200" dirty="0">
                              <a:solidFill>
                                <a:srgbClr val="000000"/>
                              </a:solidFill>
                              <a:effectLst/>
                              <a:latin typeface="Calibri"/>
                              <a:ea typeface="+mn-ea"/>
                              <a:cs typeface="+mn-cs"/>
                            </a:rPr>
                            <a:t>1</a:t>
                          </a:r>
                        </a:p>
                      </a:txBody>
                      <a:tcPr marL="9525" marR="9525" marT="9525" marB="0" anchor="ctr"/>
                    </a:tc>
                  </a:tr>
                  <a:tr h="436245">
                    <a:tc>
                      <a:txBody>
                        <a:bodyPr/>
                        <a:lstStyle/>
                        <a:p>
                          <a:pPr algn="ctr" fontAlgn="b"/>
                          <a:r>
                            <a:rPr lang="es-CO" sz="1400" b="0" i="0" u="none" strike="noStrike" dirty="0">
                              <a:solidFill>
                                <a:srgbClr val="000000"/>
                              </a:solidFill>
                              <a:effectLst/>
                              <a:latin typeface="Calibri"/>
                            </a:rPr>
                            <a:t>11/05/2012 </a:t>
                          </a:r>
                          <a:r>
                            <a:rPr lang="es-CO" sz="1400" b="0" i="0" u="none" strike="noStrike" dirty="0" smtClean="0">
                              <a:solidFill>
                                <a:srgbClr val="000000"/>
                              </a:solidFill>
                              <a:effectLst/>
                              <a:latin typeface="Calibri"/>
                            </a:rPr>
                            <a:t>10:30:01</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smtClean="0">
                              <a:solidFill>
                                <a:srgbClr val="000000"/>
                              </a:solidFill>
                              <a:effectLst/>
                              <a:latin typeface="Calibri"/>
                            </a:rPr>
                            <a:t>30</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smtClean="0">
                              <a:solidFill>
                                <a:srgbClr val="000000"/>
                              </a:solidFill>
                              <a:effectLst/>
                              <a:latin typeface="Calibri"/>
                            </a:rPr>
                            <a:t>16</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smtClean="0">
                              <a:solidFill>
                                <a:srgbClr val="000000"/>
                              </a:solidFill>
                              <a:effectLst/>
                              <a:latin typeface="Calibri"/>
                            </a:rPr>
                            <a:t>35</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smtClean="0">
                              <a:solidFill>
                                <a:srgbClr val="000000"/>
                              </a:solidFill>
                              <a:effectLst/>
                              <a:latin typeface="Calibri"/>
                            </a:rPr>
                            <a:t>2</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smtClean="0">
                              <a:solidFill>
                                <a:srgbClr val="000000"/>
                              </a:solidFill>
                              <a:effectLst/>
                              <a:latin typeface="Calibri"/>
                            </a:rPr>
                            <a:t>41</a:t>
                          </a:r>
                          <a:endParaRPr lang="es-CO" sz="1400" b="0" i="0" u="none" strike="noStrike" dirty="0">
                            <a:solidFill>
                              <a:srgbClr val="000000"/>
                            </a:solidFill>
                            <a:effectLst/>
                            <a:latin typeface="Calibri"/>
                          </a:endParaRPr>
                        </a:p>
                      </a:txBody>
                      <a:tcPr marL="9525" marR="9525" marT="9525" marB="0" anchor="ctr"/>
                    </a:tc>
                    <a:tc>
                      <a:txBody>
                        <a:bodyPr/>
                        <a:lstStyle/>
                        <a:p>
                          <a:pPr algn="ctr" fontAlgn="b"/>
                          <a:r>
                            <a:rPr lang="es-CO" sz="1400" b="0" i="0" u="none" strike="noStrike" dirty="0">
                              <a:solidFill>
                                <a:srgbClr val="000000"/>
                              </a:solidFill>
                              <a:effectLst/>
                              <a:latin typeface="Calibri"/>
                            </a:rPr>
                            <a:t>1</a:t>
                          </a:r>
                        </a:p>
                      </a:txBody>
                      <a:tcPr marL="9525" marR="9525" marT="9525" marB="0" anchor="ctr"/>
                    </a:tc>
                  </a:tr>
                  <a:tr h="370840">
                    <a:tc>
                      <a:txBody>
                        <a:bodyPr/>
                        <a:lstStyle/>
                        <a:p>
                          <a:endParaRPr lang="es-CO"/>
                        </a:p>
                      </a:txBody>
                      <a:tcPr marL="9525" marR="9525" marT="9525" marB="0" anchor="ctr">
                        <a:blipFill rotWithShape="1">
                          <a:blip r:embed="rId6"/>
                          <a:stretch>
                            <a:fillRect t="-414754" r="-600633"/>
                          </a:stretch>
                        </a:blipFill>
                      </a:tcPr>
                    </a:tc>
                    <a:tc>
                      <a:txBody>
                        <a:bodyPr/>
                        <a:lstStyle/>
                        <a:p>
                          <a:endParaRPr lang="es-CO"/>
                        </a:p>
                      </a:txBody>
                      <a:tcPr marL="9525" marR="9525" marT="9525" marB="0" anchor="ctr">
                        <a:blipFill rotWithShape="1">
                          <a:blip r:embed="rId6"/>
                          <a:stretch>
                            <a:fillRect l="-100000" t="-414754" r="-500633"/>
                          </a:stretch>
                        </a:blipFill>
                      </a:tcPr>
                    </a:tc>
                    <a:tc>
                      <a:txBody>
                        <a:bodyPr/>
                        <a:lstStyle/>
                        <a:p>
                          <a:endParaRPr lang="es-CO"/>
                        </a:p>
                      </a:txBody>
                      <a:tcPr marL="9525" marR="9525" marT="9525" marB="0" anchor="ctr">
                        <a:blipFill rotWithShape="1">
                          <a:blip r:embed="rId6"/>
                          <a:stretch>
                            <a:fillRect l="-200000" t="-414754" r="-400633"/>
                          </a:stretch>
                        </a:blipFill>
                      </a:tcPr>
                    </a:tc>
                    <a:tc>
                      <a:txBody>
                        <a:bodyPr/>
                        <a:lstStyle/>
                        <a:p>
                          <a:endParaRPr lang="es-CO"/>
                        </a:p>
                      </a:txBody>
                      <a:tcPr marL="9525" marR="9525" marT="9525" marB="0" anchor="ctr">
                        <a:blipFill rotWithShape="1">
                          <a:blip r:embed="rId6"/>
                          <a:stretch>
                            <a:fillRect l="-298113" t="-414754" r="-298113"/>
                          </a:stretch>
                        </a:blipFill>
                      </a:tcPr>
                    </a:tc>
                    <a:tc>
                      <a:txBody>
                        <a:bodyPr/>
                        <a:lstStyle/>
                        <a:p>
                          <a:endParaRPr lang="es-CO"/>
                        </a:p>
                      </a:txBody>
                      <a:tcPr marL="9525" marR="9525" marT="9525" marB="0" anchor="ctr">
                        <a:blipFill rotWithShape="1">
                          <a:blip r:embed="rId6"/>
                          <a:stretch>
                            <a:fillRect l="-400633" t="-414754" r="-200000"/>
                          </a:stretch>
                        </a:blipFill>
                      </a:tcPr>
                    </a:tc>
                    <a:tc>
                      <a:txBody>
                        <a:bodyPr/>
                        <a:lstStyle/>
                        <a:p>
                          <a:endParaRPr lang="es-CO"/>
                        </a:p>
                      </a:txBody>
                      <a:tcPr marL="9525" marR="9525" marT="9525" marB="0" anchor="ctr">
                        <a:blipFill rotWithShape="1">
                          <a:blip r:embed="rId6"/>
                          <a:stretch>
                            <a:fillRect l="-500633" t="-414754" r="-100000"/>
                          </a:stretch>
                        </a:blipFill>
                      </a:tcPr>
                    </a:tc>
                    <a:tc>
                      <a:txBody>
                        <a:bodyPr/>
                        <a:lstStyle/>
                        <a:p>
                          <a:endParaRPr lang="es-CO"/>
                        </a:p>
                      </a:txBody>
                      <a:tcPr marL="9525" marR="9525" marT="9525" marB="0" anchor="ctr">
                        <a:blipFill rotWithShape="1">
                          <a:blip r:embed="rId6"/>
                          <a:stretch>
                            <a:fillRect l="-600633" t="-414754"/>
                          </a:stretch>
                        </a:blipFill>
                      </a:tcPr>
                    </a:tc>
                  </a:tr>
                </a:tbl>
              </a:graphicData>
            </a:graphic>
          </p:graphicFrame>
        </mc:Fallback>
      </mc:AlternateContent>
    </p:spTree>
    <p:custDataLst>
      <p:tags r:id="rId1"/>
    </p:custDataLst>
    <p:extLst>
      <p:ext uri="{BB962C8B-B14F-4D97-AF65-F5344CB8AC3E}">
        <p14:creationId xmlns:p14="http://schemas.microsoft.com/office/powerpoint/2010/main" val="576416957"/>
      </p:ext>
    </p:extLst>
  </p:cSld>
  <p:clrMapOvr>
    <a:masterClrMapping/>
  </p:clrMapOvr>
  <p:transition spd="slow" advTm="124"/>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884425"/>
            <a:ext cx="9144000" cy="1973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custDataLst>
              <p:tags r:id="rId2"/>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Archivos de entrada</a:t>
            </a:r>
            <a:endParaRPr lang="es-CO" sz="3000" dirty="0">
              <a:latin typeface="Calibri" panose="020F0502020204030204" pitchFamily="34" charset="0"/>
              <a:cs typeface="Calibri" panose="020F0502020204030204" pitchFamily="34" charset="0"/>
            </a:endParaRPr>
          </a:p>
        </p:txBody>
      </p:sp>
      <p:pic>
        <p:nvPicPr>
          <p:cNvPr id="61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66020" y="1491579"/>
            <a:ext cx="7056784" cy="167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6412" y="3204708"/>
            <a:ext cx="7056000" cy="1675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66021" y="5013176"/>
            <a:ext cx="7056783" cy="167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7504" y="1977494"/>
            <a:ext cx="1512000" cy="707886"/>
          </a:xfrm>
          <a:prstGeom prst="rect">
            <a:avLst/>
          </a:prstGeom>
          <a:noFill/>
        </p:spPr>
        <p:txBody>
          <a:bodyPr wrap="square" rtlCol="0">
            <a:spAutoFit/>
          </a:bodyPr>
          <a:lstStyle/>
          <a:p>
            <a:pPr algn="ctr"/>
            <a:r>
              <a:rPr lang="en-US" sz="2400" b="1" dirty="0" smtClean="0"/>
              <a:t>Axis 1:</a:t>
            </a:r>
            <a:br>
              <a:rPr lang="en-US" sz="2400" b="1" dirty="0" smtClean="0"/>
            </a:br>
            <a:r>
              <a:rPr lang="en-US" sz="1600" b="1" dirty="0" smtClean="0"/>
              <a:t>(vertical)</a:t>
            </a:r>
            <a:endParaRPr lang="en-US" sz="2400" b="1" dirty="0"/>
          </a:p>
        </p:txBody>
      </p:sp>
      <p:sp>
        <p:nvSpPr>
          <p:cNvPr id="14" name="TextBox 13"/>
          <p:cNvSpPr txBox="1"/>
          <p:nvPr/>
        </p:nvSpPr>
        <p:spPr>
          <a:xfrm>
            <a:off x="107504" y="3690623"/>
            <a:ext cx="1512000" cy="707886"/>
          </a:xfrm>
          <a:prstGeom prst="rect">
            <a:avLst/>
          </a:prstGeom>
          <a:noFill/>
        </p:spPr>
        <p:txBody>
          <a:bodyPr wrap="square" rtlCol="0">
            <a:spAutoFit/>
          </a:bodyPr>
          <a:lstStyle/>
          <a:p>
            <a:pPr algn="ctr"/>
            <a:r>
              <a:rPr lang="en-US" sz="2400" b="1" dirty="0" smtClean="0"/>
              <a:t>Axis 2</a:t>
            </a:r>
            <a:r>
              <a:rPr lang="en-US" sz="2400" b="1" dirty="0" smtClean="0"/>
              <a:t>:</a:t>
            </a:r>
          </a:p>
          <a:p>
            <a:pPr algn="ctr"/>
            <a:r>
              <a:rPr lang="en-US" sz="1600" b="1" dirty="0" smtClean="0">
                <a:solidFill>
                  <a:srgbClr val="000000"/>
                </a:solidFill>
              </a:rPr>
              <a:t>(horizontal)</a:t>
            </a:r>
            <a:endParaRPr lang="en-US" sz="2400" b="1" dirty="0"/>
          </a:p>
        </p:txBody>
      </p:sp>
      <p:sp>
        <p:nvSpPr>
          <p:cNvPr id="15" name="TextBox 14"/>
          <p:cNvSpPr txBox="1"/>
          <p:nvPr/>
        </p:nvSpPr>
        <p:spPr>
          <a:xfrm>
            <a:off x="107504" y="5375981"/>
            <a:ext cx="1512000" cy="954107"/>
          </a:xfrm>
          <a:prstGeom prst="rect">
            <a:avLst/>
          </a:prstGeom>
          <a:noFill/>
        </p:spPr>
        <p:txBody>
          <a:bodyPr wrap="square" rtlCol="0">
            <a:spAutoFit/>
          </a:bodyPr>
          <a:lstStyle/>
          <a:p>
            <a:pPr algn="ctr"/>
            <a:r>
              <a:rPr lang="en-US" sz="2400" b="1" dirty="0" smtClean="0"/>
              <a:t>Axis 3</a:t>
            </a:r>
            <a:r>
              <a:rPr lang="en-US" sz="2400" b="1" dirty="0" smtClean="0"/>
              <a:t>:</a:t>
            </a:r>
          </a:p>
          <a:p>
            <a:pPr algn="ctr"/>
            <a:r>
              <a:rPr lang="en-US" sz="1600" b="1" dirty="0" smtClean="0">
                <a:solidFill>
                  <a:srgbClr val="000000"/>
                </a:solidFill>
              </a:rPr>
              <a:t>(perpendicular)</a:t>
            </a:r>
            <a:endParaRPr lang="en-US" sz="2400" b="1" dirty="0"/>
          </a:p>
        </p:txBody>
      </p:sp>
      <p:sp>
        <p:nvSpPr>
          <p:cNvPr id="4" name="3 CuadroTexto"/>
          <p:cNvSpPr txBox="1"/>
          <p:nvPr/>
        </p:nvSpPr>
        <p:spPr>
          <a:xfrm rot="16200000">
            <a:off x="851886" y="2172546"/>
            <a:ext cx="1577381" cy="215444"/>
          </a:xfrm>
          <a:prstGeom prst="rect">
            <a:avLst/>
          </a:prstGeom>
          <a:noFill/>
        </p:spPr>
        <p:txBody>
          <a:bodyPr wrap="square" rtlCol="0">
            <a:spAutoFit/>
          </a:bodyPr>
          <a:lstStyle/>
          <a:p>
            <a:pPr algn="ctr"/>
            <a:r>
              <a:rPr lang="es-CO" sz="800" b="1" dirty="0" err="1" smtClean="0"/>
              <a:t>Counts</a:t>
            </a:r>
            <a:endParaRPr lang="es-CO" sz="800" b="1" dirty="0"/>
          </a:p>
        </p:txBody>
      </p:sp>
      <p:sp>
        <p:nvSpPr>
          <p:cNvPr id="13" name="12 CuadroTexto"/>
          <p:cNvSpPr txBox="1"/>
          <p:nvPr/>
        </p:nvSpPr>
        <p:spPr>
          <a:xfrm rot="16200000">
            <a:off x="851887" y="3749927"/>
            <a:ext cx="1577381" cy="215444"/>
          </a:xfrm>
          <a:prstGeom prst="rect">
            <a:avLst/>
          </a:prstGeom>
          <a:noFill/>
        </p:spPr>
        <p:txBody>
          <a:bodyPr wrap="square" rtlCol="0">
            <a:spAutoFit/>
          </a:bodyPr>
          <a:lstStyle/>
          <a:p>
            <a:pPr algn="ctr"/>
            <a:r>
              <a:rPr lang="es-CO" sz="800" b="1" dirty="0" err="1" smtClean="0"/>
              <a:t>Counts</a:t>
            </a:r>
            <a:endParaRPr lang="es-CO" sz="800" b="1" dirty="0"/>
          </a:p>
        </p:txBody>
      </p:sp>
      <p:sp>
        <p:nvSpPr>
          <p:cNvPr id="17" name="16 CuadroTexto"/>
          <p:cNvSpPr txBox="1"/>
          <p:nvPr/>
        </p:nvSpPr>
        <p:spPr>
          <a:xfrm rot="16200000">
            <a:off x="851886" y="5565394"/>
            <a:ext cx="1577381" cy="215444"/>
          </a:xfrm>
          <a:prstGeom prst="rect">
            <a:avLst/>
          </a:prstGeom>
          <a:noFill/>
        </p:spPr>
        <p:txBody>
          <a:bodyPr wrap="square" rtlCol="0">
            <a:spAutoFit/>
          </a:bodyPr>
          <a:lstStyle/>
          <a:p>
            <a:pPr algn="ctr"/>
            <a:r>
              <a:rPr lang="es-CO" sz="800" b="1" dirty="0" err="1" smtClean="0"/>
              <a:t>Counts</a:t>
            </a:r>
            <a:endParaRPr lang="es-CO" sz="800" b="1" dirty="0"/>
          </a:p>
        </p:txBody>
      </p:sp>
      <p:sp>
        <p:nvSpPr>
          <p:cNvPr id="18" name="17 CuadroTexto"/>
          <p:cNvSpPr txBox="1"/>
          <p:nvPr/>
        </p:nvSpPr>
        <p:spPr>
          <a:xfrm>
            <a:off x="4431381" y="6669940"/>
            <a:ext cx="1577381" cy="215444"/>
          </a:xfrm>
          <a:prstGeom prst="rect">
            <a:avLst/>
          </a:prstGeom>
          <a:noFill/>
        </p:spPr>
        <p:txBody>
          <a:bodyPr wrap="square" rtlCol="0">
            <a:spAutoFit/>
          </a:bodyPr>
          <a:lstStyle/>
          <a:p>
            <a:pPr algn="ctr"/>
            <a:r>
              <a:rPr lang="es-CO" sz="800" b="1" dirty="0" smtClean="0"/>
              <a:t>Date/Time</a:t>
            </a:r>
            <a:endParaRPr lang="es-CO" sz="800" b="1" dirty="0"/>
          </a:p>
        </p:txBody>
      </p:sp>
    </p:spTree>
    <p:custDataLst>
      <p:tags r:id="rId1"/>
    </p:custDataLst>
    <p:extLst>
      <p:ext uri="{BB962C8B-B14F-4D97-AF65-F5344CB8AC3E}">
        <p14:creationId xmlns:p14="http://schemas.microsoft.com/office/powerpoint/2010/main" val="577538474"/>
      </p:ext>
    </p:extLst>
  </p:cSld>
  <p:clrMapOvr>
    <a:masterClrMapping/>
  </p:clrMapOvr>
  <p:transition spd="slow" advTm="124"/>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13</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9532" y="227710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
        <p:nvSpPr>
          <p:cNvPr id="9" name="Rectangle 8"/>
          <p:cNvSpPr/>
          <p:nvPr/>
        </p:nvSpPr>
        <p:spPr>
          <a:xfrm>
            <a:off x="2377457" y="1628800"/>
            <a:ext cx="1404000" cy="1080120"/>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3" name="Rectangle 12"/>
          <p:cNvSpPr/>
          <p:nvPr/>
        </p:nvSpPr>
        <p:spPr>
          <a:xfrm>
            <a:off x="3958521" y="1628800"/>
            <a:ext cx="1405567" cy="10801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23" name="Rectangle 22"/>
          <p:cNvSpPr/>
          <p:nvPr/>
        </p:nvSpPr>
        <p:spPr>
          <a:xfrm>
            <a:off x="2396372" y="486916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Add PA intensity</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spTree>
    <p:custDataLst>
      <p:tags r:id="rId1"/>
    </p:custDataLst>
    <p:extLst>
      <p:ext uri="{BB962C8B-B14F-4D97-AF65-F5344CB8AC3E}">
        <p14:creationId xmlns:p14="http://schemas.microsoft.com/office/powerpoint/2010/main" val="3852670974"/>
      </p:ext>
    </p:extLst>
  </p:cSld>
  <p:clrMapOvr>
    <a:masterClrMapping/>
  </p:clrMapOvr>
  <p:transition spd="slow" advTm="124"/>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700808"/>
            <a:ext cx="3200400" cy="2952328"/>
          </a:xfrm>
        </p:spPr>
        <p:txBody>
          <a:bodyPr anchor="ctr">
            <a:normAutofit/>
          </a:bodyPr>
          <a:lstStyle/>
          <a:p>
            <a:pPr marL="0" indent="0"/>
            <a:r>
              <a:rPr lang="es-CO" dirty="0" smtClean="0">
                <a:latin typeface="Calibri" panose="020F0502020204030204" pitchFamily="34" charset="0"/>
                <a:cs typeface="Calibri" panose="020F0502020204030204" pitchFamily="34" charset="0"/>
              </a:rPr>
              <a:t>Se compara la información contenida en el archivo .</a:t>
            </a:r>
            <a:r>
              <a:rPr lang="es-CO" dirty="0" err="1" smtClean="0">
                <a:latin typeface="Calibri" panose="020F0502020204030204" pitchFamily="34" charset="0"/>
                <a:cs typeface="Calibri" panose="020F0502020204030204" pitchFamily="34" charset="0"/>
              </a:rPr>
              <a:t>agd</a:t>
            </a:r>
            <a:r>
              <a:rPr lang="es-CO" dirty="0" smtClean="0">
                <a:latin typeface="Calibri" panose="020F0502020204030204" pitchFamily="34" charset="0"/>
                <a:cs typeface="Calibri" panose="020F0502020204030204" pitchFamily="34" charset="0"/>
              </a:rPr>
              <a:t> con el PACK. </a:t>
            </a:r>
            <a:endParaRPr lang="es-CO" dirty="0">
              <a:latin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a:xfrm>
            <a:off x="4700016" y="1700808"/>
            <a:ext cx="3200400" cy="3468976"/>
          </a:xfrm>
        </p:spPr>
        <p:txBody>
          <a:bodyPr anchor="ctr">
            <a:normAutofit/>
          </a:bodyPr>
          <a:lstStyle/>
          <a:p>
            <a:pPr marL="457200" indent="-457200">
              <a:buFont typeface="Arial" panose="020B0604020202020204" pitchFamily="34" charset="0"/>
              <a:buChar char="•"/>
            </a:pPr>
            <a:r>
              <a:rPr lang="es-CO" sz="2400" b="0" dirty="0" smtClean="0">
                <a:latin typeface="Calibri" panose="020F0502020204030204" pitchFamily="34" charset="0"/>
                <a:cs typeface="Calibri" panose="020F0502020204030204" pitchFamily="34" charset="0"/>
              </a:rPr>
              <a:t>Fecha de inicialización</a:t>
            </a:r>
          </a:p>
          <a:p>
            <a:pPr marL="457200" indent="-457200">
              <a:buFont typeface="Arial" panose="020B0604020202020204" pitchFamily="34" charset="0"/>
              <a:buChar char="•"/>
            </a:pPr>
            <a:r>
              <a:rPr lang="es-CO" sz="2400" b="0" dirty="0" smtClean="0">
                <a:latin typeface="Calibri" panose="020F0502020204030204" pitchFamily="34" charset="0"/>
                <a:cs typeface="Calibri" panose="020F0502020204030204" pitchFamily="34" charset="0"/>
              </a:rPr>
              <a:t>Serial del acelerómetro</a:t>
            </a:r>
          </a:p>
          <a:p>
            <a:pPr marL="457200" indent="-457200">
              <a:buFont typeface="Arial" panose="020B0604020202020204" pitchFamily="34" charset="0"/>
              <a:buChar char="•"/>
            </a:pPr>
            <a:r>
              <a:rPr lang="es-CO" sz="2400" b="0" dirty="0" smtClean="0">
                <a:latin typeface="Calibri" panose="020F0502020204030204" pitchFamily="34" charset="0"/>
                <a:cs typeface="Calibri" panose="020F0502020204030204" pitchFamily="34" charset="0"/>
              </a:rPr>
              <a:t>Tiempo de uso</a:t>
            </a:r>
          </a:p>
          <a:p>
            <a:pPr marL="457200" indent="-457200">
              <a:buFont typeface="Arial" panose="020B0604020202020204" pitchFamily="34" charset="0"/>
              <a:buChar char="•"/>
            </a:pPr>
            <a:endParaRPr lang="es-CO" sz="2400" b="0" dirty="0">
              <a:latin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14</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smtClean="0">
                <a:latin typeface="Calibri" panose="020F0502020204030204" pitchFamily="34" charset="0"/>
                <a:cs typeface="Calibri" panose="020F0502020204030204" pitchFamily="34" charset="0"/>
              </a:rPr>
              <a:t>Quality control checks</a:t>
            </a:r>
            <a:endParaRPr lang="en-US" sz="30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76207158"/>
      </p:ext>
    </p:extLst>
  </p:cSld>
  <p:clrMapOvr>
    <a:masterClrMapping/>
  </p:clrMapOvr>
  <p:transition spd="slow" advTm="124"/>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15</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9532" y="227710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
        <p:nvSpPr>
          <p:cNvPr id="9" name="Rectangle 8"/>
          <p:cNvSpPr/>
          <p:nvPr/>
        </p:nvSpPr>
        <p:spPr>
          <a:xfrm>
            <a:off x="2377457" y="162880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3" name="Rectangle 12"/>
          <p:cNvSpPr/>
          <p:nvPr/>
        </p:nvSpPr>
        <p:spPr>
          <a:xfrm>
            <a:off x="3958521" y="1628800"/>
            <a:ext cx="1405567" cy="1080120"/>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23" name="Rectangle 22"/>
          <p:cNvSpPr/>
          <p:nvPr/>
        </p:nvSpPr>
        <p:spPr>
          <a:xfrm>
            <a:off x="2396372" y="486916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Add PA intensity</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spTree>
    <p:custDataLst>
      <p:tags r:id="rId1"/>
    </p:custDataLst>
    <p:extLst>
      <p:ext uri="{BB962C8B-B14F-4D97-AF65-F5344CB8AC3E}">
        <p14:creationId xmlns:p14="http://schemas.microsoft.com/office/powerpoint/2010/main" val="1260314277"/>
      </p:ext>
    </p:extLst>
  </p:cSld>
  <p:clrMapOvr>
    <a:masterClrMapping/>
  </p:clrMapOvr>
  <p:transition spd="slow" advTm="124"/>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16</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smtClean="0">
                <a:latin typeface="Calibri" panose="020F0502020204030204" pitchFamily="34" charset="0"/>
                <a:cs typeface="Calibri" panose="020F0502020204030204" pitchFamily="34" charset="0"/>
              </a:rPr>
              <a:t>Data aggregation</a:t>
            </a:r>
            <a:endParaRPr lang="en-US" sz="3000" dirty="0">
              <a:latin typeface="Calibri" panose="020F0502020204030204" pitchFamily="34" charset="0"/>
              <a:cs typeface="Calibri" panose="020F0502020204030204" pitchFamily="34" charset="0"/>
            </a:endParaRPr>
          </a:p>
        </p:txBody>
      </p:sp>
      <p:sp>
        <p:nvSpPr>
          <p:cNvPr id="8" name="Flowchart: Multidocument 7"/>
          <p:cNvSpPr/>
          <p:nvPr/>
        </p:nvSpPr>
        <p:spPr>
          <a:xfrm>
            <a:off x="1475656" y="2420888"/>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9" name="TextBox 8"/>
          <p:cNvSpPr txBox="1"/>
          <p:nvPr/>
        </p:nvSpPr>
        <p:spPr>
          <a:xfrm>
            <a:off x="467544" y="2879358"/>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1" name="Flowchart: Multidocument 10"/>
          <p:cNvSpPr/>
          <p:nvPr/>
        </p:nvSpPr>
        <p:spPr>
          <a:xfrm>
            <a:off x="5976156" y="908720"/>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13" name="TextBox 12"/>
          <p:cNvSpPr txBox="1"/>
          <p:nvPr/>
        </p:nvSpPr>
        <p:spPr>
          <a:xfrm>
            <a:off x="7524328" y="1176388"/>
            <a:ext cx="792088" cy="523220"/>
          </a:xfrm>
          <a:prstGeom prst="rect">
            <a:avLst/>
          </a:prstGeom>
          <a:noFill/>
          <a:ln w="28575">
            <a:solidFill>
              <a:schemeClr val="tx1"/>
            </a:solidFill>
          </a:ln>
        </p:spPr>
        <p:txBody>
          <a:bodyPr wrap="square" rtlCol="0">
            <a:spAutoFit/>
          </a:bodyPr>
          <a:lstStyle/>
          <a:p>
            <a:pPr algn="ctr"/>
            <a:r>
              <a:rPr lang="en-US" sz="1400" dirty="0" smtClean="0"/>
              <a:t>60 sec epoch</a:t>
            </a:r>
            <a:endParaRPr lang="en-US" sz="1400" dirty="0"/>
          </a:p>
        </p:txBody>
      </p:sp>
      <p:sp>
        <p:nvSpPr>
          <p:cNvPr id="14" name="Flowchart: Multidocument 13"/>
          <p:cNvSpPr/>
          <p:nvPr/>
        </p:nvSpPr>
        <p:spPr>
          <a:xfrm>
            <a:off x="5976156" y="4124712"/>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15" name="TextBox 14"/>
          <p:cNvSpPr txBox="1"/>
          <p:nvPr/>
        </p:nvSpPr>
        <p:spPr>
          <a:xfrm>
            <a:off x="7524328" y="4365104"/>
            <a:ext cx="792088" cy="523220"/>
          </a:xfrm>
          <a:prstGeom prst="rect">
            <a:avLst/>
          </a:prstGeom>
          <a:noFill/>
          <a:ln w="28575">
            <a:solidFill>
              <a:schemeClr val="tx1"/>
            </a:solidFill>
          </a:ln>
        </p:spPr>
        <p:txBody>
          <a:bodyPr wrap="square" rtlCol="0">
            <a:spAutoFit/>
          </a:bodyPr>
          <a:lstStyle/>
          <a:p>
            <a:pPr algn="ctr"/>
            <a:r>
              <a:rPr lang="en-US" sz="1400" dirty="0" smtClean="0"/>
              <a:t>15 sec epoch</a:t>
            </a:r>
            <a:endParaRPr lang="en-US" sz="1400" dirty="0"/>
          </a:p>
        </p:txBody>
      </p:sp>
      <p:cxnSp>
        <p:nvCxnSpPr>
          <p:cNvPr id="16" name="Straight Arrow Connector 15"/>
          <p:cNvCxnSpPr>
            <a:stCxn id="8" idx="3"/>
            <a:endCxn id="11" idx="1"/>
          </p:cNvCxnSpPr>
          <p:nvPr/>
        </p:nvCxnSpPr>
        <p:spPr>
          <a:xfrm flipV="1">
            <a:off x="2627784" y="1628800"/>
            <a:ext cx="3348372" cy="1512168"/>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4" idx="1"/>
          </p:cNvCxnSpPr>
          <p:nvPr/>
        </p:nvCxnSpPr>
        <p:spPr>
          <a:xfrm>
            <a:off x="2627784" y="3140968"/>
            <a:ext cx="3348372" cy="1703824"/>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Flowchart: Multidocument 16"/>
          <p:cNvSpPr/>
          <p:nvPr/>
        </p:nvSpPr>
        <p:spPr>
          <a:xfrm>
            <a:off x="5976156" y="2479422"/>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18" name="TextBox 17"/>
          <p:cNvSpPr txBox="1"/>
          <p:nvPr/>
        </p:nvSpPr>
        <p:spPr>
          <a:xfrm>
            <a:off x="7524328" y="2719814"/>
            <a:ext cx="792088" cy="523220"/>
          </a:xfrm>
          <a:prstGeom prst="rect">
            <a:avLst/>
          </a:prstGeom>
          <a:noFill/>
          <a:ln w="28575">
            <a:solidFill>
              <a:schemeClr val="tx1"/>
            </a:solidFill>
          </a:ln>
        </p:spPr>
        <p:txBody>
          <a:bodyPr wrap="square" rtlCol="0">
            <a:spAutoFit/>
          </a:bodyPr>
          <a:lstStyle/>
          <a:p>
            <a:pPr algn="ctr"/>
            <a:r>
              <a:rPr lang="en-US" sz="1400" dirty="0" smtClean="0"/>
              <a:t>30 sec epoch</a:t>
            </a:r>
            <a:endParaRPr lang="en-US" sz="1400" dirty="0"/>
          </a:p>
        </p:txBody>
      </p:sp>
      <p:cxnSp>
        <p:nvCxnSpPr>
          <p:cNvPr id="20" name="Straight Arrow Connector 19"/>
          <p:cNvCxnSpPr>
            <a:stCxn id="8" idx="3"/>
            <a:endCxn id="17" idx="1"/>
          </p:cNvCxnSpPr>
          <p:nvPr/>
        </p:nvCxnSpPr>
        <p:spPr>
          <a:xfrm>
            <a:off x="2627784" y="3140968"/>
            <a:ext cx="3348372" cy="58534"/>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57052953"/>
      </p:ext>
    </p:extLst>
  </p:cSld>
  <p:clrMapOvr>
    <a:masterClrMapping/>
  </p:clrMapOvr>
  <p:transition spd="slow" advTm="12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17</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9532" y="227710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
        <p:nvSpPr>
          <p:cNvPr id="9" name="Rectangle 8"/>
          <p:cNvSpPr/>
          <p:nvPr/>
        </p:nvSpPr>
        <p:spPr>
          <a:xfrm>
            <a:off x="2377457" y="162880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3" name="Rectangle 12"/>
          <p:cNvSpPr/>
          <p:nvPr/>
        </p:nvSpPr>
        <p:spPr>
          <a:xfrm>
            <a:off x="3958521" y="1628800"/>
            <a:ext cx="1405567" cy="10801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23" name="Rectangle 22"/>
          <p:cNvSpPr/>
          <p:nvPr/>
        </p:nvSpPr>
        <p:spPr>
          <a:xfrm>
            <a:off x="2396372" y="486916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Add PA intensity</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spTree>
    <p:custDataLst>
      <p:tags r:id="rId1"/>
    </p:custDataLst>
    <p:extLst>
      <p:ext uri="{BB962C8B-B14F-4D97-AF65-F5344CB8AC3E}">
        <p14:creationId xmlns:p14="http://schemas.microsoft.com/office/powerpoint/2010/main" val="2924069888"/>
      </p:ext>
    </p:extLst>
  </p:cSld>
  <p:clrMapOvr>
    <a:masterClrMapping/>
  </p:clrMapOvr>
  <p:transition spd="slow" advTm="124"/>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18</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smtClean="0">
                <a:latin typeface="Calibri" panose="020F0502020204030204" pitchFamily="34" charset="0"/>
                <a:cs typeface="Calibri" panose="020F0502020204030204" pitchFamily="34" charset="0"/>
              </a:rPr>
              <a:t>Data cleaning</a:t>
            </a:r>
            <a:endParaRPr lang="en-US" sz="3000" dirty="0">
              <a:latin typeface="Calibri" panose="020F0502020204030204" pitchFamily="34" charset="0"/>
              <a:cs typeface="Calibri" panose="020F0502020204030204" pitchFamily="34" charset="0"/>
            </a:endParaRPr>
          </a:p>
        </p:txBody>
      </p:sp>
      <p:sp>
        <p:nvSpPr>
          <p:cNvPr id="17" name="Content Placeholder 3"/>
          <p:cNvSpPr>
            <a:spLocks noGrp="1"/>
          </p:cNvSpPr>
          <p:nvPr>
            <p:ph sz="half" idx="2"/>
          </p:nvPr>
        </p:nvSpPr>
        <p:spPr>
          <a:xfrm>
            <a:off x="395536" y="1472192"/>
            <a:ext cx="3200400" cy="3468976"/>
          </a:xfrm>
        </p:spPr>
        <p:txBody>
          <a:bodyPr anchor="ctr">
            <a:normAutofit/>
          </a:bodyPr>
          <a:lstStyle/>
          <a:p>
            <a:pPr marL="457200" indent="-457200">
              <a:buFont typeface="Arial" panose="020B0604020202020204" pitchFamily="34" charset="0"/>
              <a:buChar char="•"/>
            </a:pPr>
            <a:endParaRPr lang="es-CO" sz="2400" b="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s-CO" sz="2400" b="0" dirty="0" smtClean="0">
                <a:latin typeface="Calibri" panose="020F0502020204030204" pitchFamily="34" charset="0"/>
                <a:cs typeface="Calibri" panose="020F0502020204030204" pitchFamily="34" charset="0"/>
              </a:rPr>
              <a:t>Elimina el último día de la toma de datos.</a:t>
            </a:r>
          </a:p>
          <a:p>
            <a:pPr marL="457200" indent="-457200">
              <a:buFont typeface="Arial" panose="020B0604020202020204" pitchFamily="34" charset="0"/>
              <a:buChar char="•"/>
            </a:pPr>
            <a:r>
              <a:rPr lang="es-CO" sz="2400" b="0" dirty="0" smtClean="0">
                <a:latin typeface="Calibri" panose="020F0502020204030204" pitchFamily="34" charset="0"/>
                <a:cs typeface="Calibri" panose="020F0502020204030204" pitchFamily="34" charset="0"/>
              </a:rPr>
              <a:t>Solo se tiene en cuenta los primeros 7 días de uso.</a:t>
            </a:r>
          </a:p>
          <a:p>
            <a:pPr marL="457200" indent="-457200">
              <a:buFont typeface="Arial" panose="020B0604020202020204" pitchFamily="34" charset="0"/>
              <a:buChar char="•"/>
            </a:pPr>
            <a:endParaRPr lang="es-CO" sz="2400" b="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014365183"/>
      </p:ext>
    </p:extLst>
  </p:cSld>
  <p:clrMapOvr>
    <a:masterClrMapping/>
  </p:clrMapOvr>
  <p:transition spd="slow" advTm="124"/>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19</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9532" y="227710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
        <p:nvSpPr>
          <p:cNvPr id="9" name="Rectangle 8"/>
          <p:cNvSpPr/>
          <p:nvPr/>
        </p:nvSpPr>
        <p:spPr>
          <a:xfrm>
            <a:off x="2377457" y="162880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3" name="Rectangle 12"/>
          <p:cNvSpPr/>
          <p:nvPr/>
        </p:nvSpPr>
        <p:spPr>
          <a:xfrm>
            <a:off x="3958521" y="1628800"/>
            <a:ext cx="1405567" cy="10801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23" name="Rectangle 22"/>
          <p:cNvSpPr/>
          <p:nvPr/>
        </p:nvSpPr>
        <p:spPr>
          <a:xfrm>
            <a:off x="2396372" y="486916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Add PA intensity</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spTree>
    <p:custDataLst>
      <p:tags r:id="rId1"/>
    </p:custDataLst>
    <p:extLst>
      <p:ext uri="{BB962C8B-B14F-4D97-AF65-F5344CB8AC3E}">
        <p14:creationId xmlns:p14="http://schemas.microsoft.com/office/powerpoint/2010/main" val="3254597835"/>
      </p:ext>
    </p:extLst>
  </p:cSld>
  <p:clrMapOvr>
    <a:masterClrMapping/>
  </p:clrMapOvr>
  <p:transition spd="slow" advTm="124"/>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08000" y="859428"/>
            <a:ext cx="8040576" cy="1143000"/>
          </a:xfrm>
        </p:spPr>
        <p:txBody>
          <a:bodyPr/>
          <a:lstStyle/>
          <a:p>
            <a:pPr algn="l"/>
            <a:r>
              <a:rPr lang="en-US" sz="3000" dirty="0" smtClean="0">
                <a:latin typeface="Calibri" panose="020F0502020204030204" pitchFamily="34" charset="0"/>
                <a:cs typeface="Calibri" panose="020F0502020204030204" pitchFamily="34" charset="0"/>
              </a:rPr>
              <a:t>Agenda</a:t>
            </a:r>
            <a:endParaRPr lang="en-US" sz="3000" dirty="0">
              <a:latin typeface="Calibri" panose="020F0502020204030204" pitchFamily="34" charset="0"/>
              <a:cs typeface="Calibri" panose="020F0502020204030204" pitchFamily="34" charset="0"/>
            </a:endParaRPr>
          </a:p>
        </p:txBody>
      </p:sp>
      <p:sp>
        <p:nvSpPr>
          <p:cNvPr id="8" name="Content Placeholder 3"/>
          <p:cNvSpPr>
            <a:spLocks noGrp="1"/>
          </p:cNvSpPr>
          <p:nvPr>
            <p:ph sz="half" idx="2"/>
            <p:custDataLst>
              <p:tags r:id="rId3"/>
            </p:custDataLst>
          </p:nvPr>
        </p:nvSpPr>
        <p:spPr>
          <a:xfrm>
            <a:off x="683568" y="2204864"/>
            <a:ext cx="7772400" cy="3868492"/>
          </a:xfrm>
        </p:spPr>
        <p:txBody>
          <a:bodyPr anchor="t"/>
          <a:lstStyle/>
          <a:p>
            <a:pPr>
              <a:spcAft>
                <a:spcPts val="1200"/>
              </a:spcAft>
              <a:buFont typeface="Wingdings" pitchFamily="2" charset="2"/>
              <a:buChar char="q"/>
            </a:pPr>
            <a:r>
              <a:rPr lang="es-CO" b="0" dirty="0" smtClean="0">
                <a:latin typeface="Calibri" panose="020F0502020204030204" pitchFamily="34" charset="0"/>
                <a:cs typeface="Calibri" panose="020F0502020204030204" pitchFamily="34" charset="0"/>
              </a:rPr>
              <a:t>Motivación </a:t>
            </a:r>
          </a:p>
          <a:p>
            <a:pPr>
              <a:spcAft>
                <a:spcPts val="1200"/>
              </a:spcAft>
              <a:buFont typeface="Wingdings" pitchFamily="2" charset="2"/>
              <a:buChar char="q"/>
            </a:pPr>
            <a:r>
              <a:rPr lang="es-CO" b="0" dirty="0" smtClean="0">
                <a:latin typeface="Calibri" panose="020F0502020204030204" pitchFamily="34" charset="0"/>
                <a:cs typeface="Calibri" panose="020F0502020204030204" pitchFamily="34" charset="0"/>
              </a:rPr>
              <a:t>Protocolo</a:t>
            </a:r>
          </a:p>
          <a:p>
            <a:pPr>
              <a:spcAft>
                <a:spcPts val="1200"/>
              </a:spcAft>
              <a:buFont typeface="Wingdings" pitchFamily="2" charset="2"/>
              <a:buChar char="q"/>
            </a:pPr>
            <a:r>
              <a:rPr lang="es-CO" b="0" dirty="0" smtClean="0">
                <a:latin typeface="Calibri" panose="020F0502020204030204" pitchFamily="34" charset="0"/>
                <a:cs typeface="Calibri" panose="020F0502020204030204" pitchFamily="34" charset="0"/>
              </a:rPr>
              <a:t>Implementación y resultados</a:t>
            </a:r>
          </a:p>
        </p:txBody>
      </p:sp>
      <p:sp>
        <p:nvSpPr>
          <p:cNvPr id="7" name="Slide Number Placeholder 6"/>
          <p:cNvSpPr>
            <a:spLocks noGrp="1"/>
          </p:cNvSpPr>
          <p:nvPr>
            <p:ph type="sldNum" sz="quarter" idx="12"/>
            <p:custDataLst>
              <p:tags r:id="rId4"/>
            </p:custDataLst>
          </p:nvPr>
        </p:nvSpPr>
        <p:spPr/>
        <p:txBody>
          <a:bodyPr/>
          <a:lstStyle/>
          <a:p>
            <a:pPr>
              <a:defRPr/>
            </a:pPr>
            <a:fld id="{50087B73-E0DD-45F6-BD74-90FCD006D485}" type="slidenum">
              <a:rPr lang="es-ES">
                <a:solidFill>
                  <a:prstClr val="black"/>
                </a:solidFill>
              </a:rPr>
              <a:pPr>
                <a:defRPr/>
              </a:pPr>
              <a:t>2</a:t>
            </a:fld>
            <a:endParaRPr lang="es-ES" dirty="0">
              <a:solidFill>
                <a:prstClr val="black"/>
              </a:solidFill>
            </a:endParaRPr>
          </a:p>
        </p:txBody>
      </p:sp>
    </p:spTree>
    <p:custDataLst>
      <p:tags r:id="rId1"/>
    </p:custDataLst>
    <p:extLst>
      <p:ext uri="{BB962C8B-B14F-4D97-AF65-F5344CB8AC3E}">
        <p14:creationId xmlns:p14="http://schemas.microsoft.com/office/powerpoint/2010/main" val="2767113884"/>
      </p:ext>
    </p:extLst>
  </p:cSld>
  <p:clrMapOvr>
    <a:masterClrMapping/>
  </p:clrMapOvr>
  <p:transition spd="slow" advTm="17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20</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9532" y="227710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
        <p:nvSpPr>
          <p:cNvPr id="9" name="Rectangle 8"/>
          <p:cNvSpPr/>
          <p:nvPr/>
        </p:nvSpPr>
        <p:spPr>
          <a:xfrm>
            <a:off x="2377457" y="162880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3" name="Rectangle 12"/>
          <p:cNvSpPr/>
          <p:nvPr/>
        </p:nvSpPr>
        <p:spPr>
          <a:xfrm>
            <a:off x="3958521" y="1628800"/>
            <a:ext cx="1405567" cy="10801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23" name="Rectangle 22"/>
          <p:cNvSpPr/>
          <p:nvPr/>
        </p:nvSpPr>
        <p:spPr>
          <a:xfrm>
            <a:off x="2396372" y="486916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Add PA intensity</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spTree>
    <p:custDataLst>
      <p:tags r:id="rId1"/>
    </p:custDataLst>
    <p:extLst>
      <p:ext uri="{BB962C8B-B14F-4D97-AF65-F5344CB8AC3E}">
        <p14:creationId xmlns:p14="http://schemas.microsoft.com/office/powerpoint/2010/main" val="4272298225"/>
      </p:ext>
    </p:extLst>
  </p:cSld>
  <p:clrMapOvr>
    <a:masterClrMapping/>
  </p:clrMapOvr>
  <p:transition spd="slow" advTm="124"/>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21</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smtClean="0">
                <a:latin typeface="Calibri" panose="020F0502020204030204" pitchFamily="34" charset="0"/>
                <a:cs typeface="Calibri" panose="020F0502020204030204" pitchFamily="34" charset="0"/>
              </a:rPr>
              <a:t>Data treatment - sleep</a:t>
            </a:r>
            <a:endParaRPr lang="en-US" sz="3000" dirty="0">
              <a:latin typeface="Calibri" panose="020F0502020204030204" pitchFamily="34" charset="0"/>
              <a:cs typeface="Calibri" panose="020F0502020204030204" pitchFamily="34" charset="0"/>
            </a:endParaRPr>
          </a:p>
        </p:txBody>
      </p:sp>
      <p:sp>
        <p:nvSpPr>
          <p:cNvPr id="17" name="Content Placeholder 3"/>
          <p:cNvSpPr>
            <a:spLocks noGrp="1"/>
          </p:cNvSpPr>
          <p:nvPr>
            <p:ph sz="half" idx="2"/>
          </p:nvPr>
        </p:nvSpPr>
        <p:spPr>
          <a:xfrm>
            <a:off x="395536" y="1542480"/>
            <a:ext cx="8301608" cy="3470696"/>
          </a:xfrm>
        </p:spPr>
        <p:txBody>
          <a:bodyPr anchor="t">
            <a:normAutofit fontScale="92500"/>
          </a:bodyPr>
          <a:lstStyle/>
          <a:p>
            <a:pPr marL="0" indent="0"/>
            <a:r>
              <a:rPr lang="es-CO" sz="2400" b="0" dirty="0" smtClean="0">
                <a:latin typeface="Calibri" panose="020F0502020204030204" pitchFamily="34" charset="0"/>
                <a:cs typeface="Calibri" panose="020F0502020204030204" pitchFamily="34" charset="0"/>
              </a:rPr>
              <a:t>Usando el </a:t>
            </a:r>
            <a:r>
              <a:rPr lang="es-CO" sz="2400" b="0" dirty="0" err="1" smtClean="0">
                <a:latin typeface="Calibri" panose="020F0502020204030204" pitchFamily="34" charset="0"/>
                <a:cs typeface="Calibri" panose="020F0502020204030204" pitchFamily="34" charset="0"/>
              </a:rPr>
              <a:t>dataset</a:t>
            </a:r>
            <a:r>
              <a:rPr lang="es-CO" sz="2400" b="0" dirty="0" smtClean="0">
                <a:latin typeface="Calibri" panose="020F0502020204030204" pitchFamily="34" charset="0"/>
                <a:cs typeface="Calibri" panose="020F0502020204030204" pitchFamily="34" charset="0"/>
              </a:rPr>
              <a:t> de 60 </a:t>
            </a:r>
            <a:r>
              <a:rPr lang="es-CO" sz="2400" b="0" dirty="0" err="1" smtClean="0">
                <a:latin typeface="Calibri" panose="020F0502020204030204" pitchFamily="34" charset="0"/>
                <a:cs typeface="Calibri" panose="020F0502020204030204" pitchFamily="34" charset="0"/>
              </a:rPr>
              <a:t>sec</a:t>
            </a:r>
            <a:r>
              <a:rPr lang="es-CO" sz="2400" b="0" dirty="0" smtClean="0">
                <a:latin typeface="Calibri" panose="020F0502020204030204" pitchFamily="34" charset="0"/>
                <a:cs typeface="Calibri" panose="020F0502020204030204" pitchFamily="34" charset="0"/>
              </a:rPr>
              <a:t> </a:t>
            </a:r>
            <a:r>
              <a:rPr lang="es-CO" sz="2400" b="0" dirty="0" err="1" smtClean="0">
                <a:latin typeface="Calibri" panose="020F0502020204030204" pitchFamily="34" charset="0"/>
                <a:cs typeface="Calibri" panose="020F0502020204030204" pitchFamily="34" charset="0"/>
              </a:rPr>
              <a:t>epoch</a:t>
            </a:r>
            <a:r>
              <a:rPr lang="es-CO" sz="2400" b="0" dirty="0" smtClean="0">
                <a:latin typeface="Calibri" panose="020F0502020204030204" pitchFamily="34" charset="0"/>
                <a:cs typeface="Calibri" panose="020F0502020204030204" pitchFamily="34" charset="0"/>
              </a:rPr>
              <a:t>:</a:t>
            </a:r>
          </a:p>
          <a:p>
            <a:pPr marL="533400">
              <a:buFont typeface="+mj-lt"/>
              <a:buAutoNum type="romanLcPeriod"/>
            </a:pPr>
            <a:r>
              <a:rPr lang="es-CO" sz="2200" b="0" dirty="0" smtClean="0">
                <a:latin typeface="Calibri" panose="020F0502020204030204" pitchFamily="34" charset="0"/>
                <a:cs typeface="Calibri" panose="020F0502020204030204" pitchFamily="34" charset="0"/>
              </a:rPr>
              <a:t>Se clasifican los minutos como sueño/despierto (</a:t>
            </a:r>
            <a:r>
              <a:rPr lang="es-CO" sz="2200" b="0" dirty="0" err="1" smtClean="0">
                <a:latin typeface="Calibri" panose="020F0502020204030204" pitchFamily="34" charset="0"/>
                <a:cs typeface="Calibri" panose="020F0502020204030204" pitchFamily="34" charset="0"/>
              </a:rPr>
              <a:t>Sadeh</a:t>
            </a:r>
            <a:r>
              <a:rPr lang="es-CO" sz="2200" b="0" dirty="0" smtClean="0">
                <a:latin typeface="Calibri" panose="020F0502020204030204" pitchFamily="34" charset="0"/>
                <a:cs typeface="Calibri" panose="020F0502020204030204" pitchFamily="34" charset="0"/>
              </a:rPr>
              <a:t> et al., 1994)</a:t>
            </a:r>
          </a:p>
          <a:p>
            <a:pPr marL="533400">
              <a:buFont typeface="+mj-lt"/>
              <a:buAutoNum type="romanLcPeriod"/>
            </a:pPr>
            <a:r>
              <a:rPr lang="es-CO" sz="2200" b="0" dirty="0" smtClean="0">
                <a:latin typeface="Calibri" panose="020F0502020204030204" pitchFamily="34" charset="0"/>
                <a:cs typeface="Calibri" panose="020F0502020204030204" pitchFamily="34" charset="0"/>
              </a:rPr>
              <a:t>Se identifican periodos de sueño continuos (7:00 pm – 6:00 am)</a:t>
            </a:r>
          </a:p>
          <a:p>
            <a:pPr marL="808038" lvl="2" indent="-163513">
              <a:buFont typeface="Arial" panose="020B0604020202020204" pitchFamily="34" charset="0"/>
              <a:buChar char="•"/>
            </a:pPr>
            <a:r>
              <a:rPr lang="es-CO" sz="1600" dirty="0" smtClean="0">
                <a:latin typeface="Calibri" panose="020F0502020204030204" pitchFamily="34" charset="0"/>
                <a:cs typeface="Calibri" panose="020F0502020204030204" pitchFamily="34" charset="0"/>
              </a:rPr>
              <a:t>Mínimo: 160 min </a:t>
            </a:r>
          </a:p>
          <a:p>
            <a:pPr marL="808038" lvl="2" indent="-163513">
              <a:buFont typeface="Arial" panose="020B0604020202020204" pitchFamily="34" charset="0"/>
              <a:buChar char="•"/>
            </a:pPr>
            <a:r>
              <a:rPr lang="es-CO" sz="1600" dirty="0" smtClean="0">
                <a:latin typeface="Calibri" panose="020F0502020204030204" pitchFamily="34" charset="0"/>
                <a:cs typeface="Calibri" panose="020F0502020204030204" pitchFamily="34" charset="0"/>
              </a:rPr>
              <a:t>Tolerancia: 10/20 min (continuos)</a:t>
            </a:r>
          </a:p>
          <a:p>
            <a:pPr marL="533400">
              <a:buFont typeface="+mj-lt"/>
              <a:buAutoNum type="romanLcPeriod"/>
            </a:pPr>
            <a:r>
              <a:rPr lang="es-CO" sz="2200" b="0" dirty="0" smtClean="0">
                <a:latin typeface="Calibri" panose="020F0502020204030204" pitchFamily="34" charset="0"/>
                <a:cs typeface="Calibri" panose="020F0502020204030204" pitchFamily="34" charset="0"/>
              </a:rPr>
              <a:t>Se buscan periodos de no uso clasificados como periodos de sueño.</a:t>
            </a:r>
            <a:endParaRPr lang="es-CO" sz="1400" b="0" dirty="0" smtClean="0">
              <a:latin typeface="Calibri" panose="020F0502020204030204" pitchFamily="34" charset="0"/>
              <a:cs typeface="Calibri" panose="020F0502020204030204" pitchFamily="34" charset="0"/>
            </a:endParaRPr>
          </a:p>
          <a:p>
            <a:pPr marL="808038" lvl="2" indent="-163513">
              <a:buFont typeface="Arial" panose="020B0604020202020204" pitchFamily="34" charset="0"/>
              <a:buChar char="•"/>
            </a:pPr>
            <a:r>
              <a:rPr lang="es-CO" sz="1600" dirty="0" smtClean="0">
                <a:latin typeface="Calibri" panose="020F0502020204030204" pitchFamily="34" charset="0"/>
                <a:cs typeface="Calibri" panose="020F0502020204030204" pitchFamily="34" charset="0"/>
              </a:rPr>
              <a:t>Se identifican usando los </a:t>
            </a:r>
            <a:r>
              <a:rPr lang="es-CO" sz="1600" dirty="0" err="1" smtClean="0">
                <a:latin typeface="Calibri" panose="020F0502020204030204" pitchFamily="34" charset="0"/>
                <a:cs typeface="Calibri" panose="020F0502020204030204" pitchFamily="34" charset="0"/>
              </a:rPr>
              <a:t>counts</a:t>
            </a:r>
            <a:r>
              <a:rPr lang="es-CO" sz="1600" dirty="0" smtClean="0">
                <a:latin typeface="Calibri" panose="020F0502020204030204" pitchFamily="34" charset="0"/>
                <a:cs typeface="Calibri" panose="020F0502020204030204" pitchFamily="34" charset="0"/>
              </a:rPr>
              <a:t> del eje vertical (axis 1)</a:t>
            </a:r>
          </a:p>
          <a:p>
            <a:pPr marL="808038" lvl="2" indent="-163513">
              <a:buFont typeface="Arial" panose="020B0604020202020204" pitchFamily="34" charset="0"/>
              <a:buChar char="•"/>
            </a:pPr>
            <a:r>
              <a:rPr lang="es-CO" sz="1600" dirty="0">
                <a:latin typeface="Calibri" panose="020F0502020204030204" pitchFamily="34" charset="0"/>
                <a:cs typeface="Calibri" panose="020F0502020204030204" pitchFamily="34" charset="0"/>
              </a:rPr>
              <a:t>Mínimo: 90 min </a:t>
            </a:r>
          </a:p>
          <a:p>
            <a:pPr marL="808038" lvl="2" indent="-163513">
              <a:buFont typeface="Arial" panose="020B0604020202020204" pitchFamily="34" charset="0"/>
              <a:buChar char="•"/>
            </a:pPr>
            <a:r>
              <a:rPr lang="es-CO" sz="1600" dirty="0">
                <a:latin typeface="Calibri" panose="020F0502020204030204" pitchFamily="34" charset="0"/>
                <a:cs typeface="Calibri" panose="020F0502020204030204" pitchFamily="34" charset="0"/>
              </a:rPr>
              <a:t>Tolerancia: </a:t>
            </a:r>
            <a:r>
              <a:rPr lang="es-CO" sz="1600" dirty="0" smtClean="0">
                <a:latin typeface="Calibri" panose="020F0502020204030204" pitchFamily="34" charset="0"/>
                <a:cs typeface="Calibri" panose="020F0502020204030204" pitchFamily="34" charset="0"/>
              </a:rPr>
              <a:t>2 </a:t>
            </a:r>
            <a:r>
              <a:rPr lang="es-CO" sz="1600" dirty="0">
                <a:latin typeface="Calibri" panose="020F0502020204030204" pitchFamily="34" charset="0"/>
                <a:cs typeface="Calibri" panose="020F0502020204030204" pitchFamily="34" charset="0"/>
              </a:rPr>
              <a:t>min </a:t>
            </a:r>
            <a:r>
              <a:rPr lang="es-CO" sz="1600" dirty="0" smtClean="0">
                <a:latin typeface="Calibri" panose="020F0502020204030204" pitchFamily="34" charset="0"/>
                <a:cs typeface="Calibri" panose="020F0502020204030204" pitchFamily="34" charset="0"/>
              </a:rPr>
              <a:t>(no continuos</a:t>
            </a:r>
            <a:r>
              <a:rPr lang="es-CO" sz="1600" dirty="0">
                <a:latin typeface="Calibri" panose="020F0502020204030204" pitchFamily="34" charset="0"/>
                <a:cs typeface="Calibri" panose="020F0502020204030204" pitchFamily="34" charset="0"/>
              </a:rPr>
              <a:t>)</a:t>
            </a:r>
          </a:p>
          <a:p>
            <a:pPr marL="0" lvl="1" indent="0">
              <a:buNone/>
            </a:pPr>
            <a:endParaRPr lang="es-CO" b="0" dirty="0" smtClean="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717675846"/>
      </p:ext>
    </p:extLst>
  </p:cSld>
  <p:clrMapOvr>
    <a:masterClrMapping/>
  </p:clrMapOvr>
  <p:transition spd="slow" advTm="124"/>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22</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9532" y="227710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
        <p:nvSpPr>
          <p:cNvPr id="9" name="Rectangle 8"/>
          <p:cNvSpPr/>
          <p:nvPr/>
        </p:nvSpPr>
        <p:spPr>
          <a:xfrm>
            <a:off x="2377457" y="162880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3" name="Rectangle 12"/>
          <p:cNvSpPr/>
          <p:nvPr/>
        </p:nvSpPr>
        <p:spPr>
          <a:xfrm>
            <a:off x="3958521" y="1628800"/>
            <a:ext cx="1405567" cy="10801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23" name="Rectangle 22"/>
          <p:cNvSpPr/>
          <p:nvPr/>
        </p:nvSpPr>
        <p:spPr>
          <a:xfrm>
            <a:off x="2396372" y="486916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Add PA intensity</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spTree>
    <p:custDataLst>
      <p:tags r:id="rId1"/>
    </p:custDataLst>
    <p:extLst>
      <p:ext uri="{BB962C8B-B14F-4D97-AF65-F5344CB8AC3E}">
        <p14:creationId xmlns:p14="http://schemas.microsoft.com/office/powerpoint/2010/main" val="477787881"/>
      </p:ext>
    </p:extLst>
  </p:cSld>
  <p:clrMapOvr>
    <a:masterClrMapping/>
  </p:clrMapOvr>
  <p:transition spd="slow" advTm="124"/>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23</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smtClean="0">
                <a:latin typeface="Calibri" panose="020F0502020204030204" pitchFamily="34" charset="0"/>
                <a:cs typeface="Calibri" panose="020F0502020204030204" pitchFamily="34" charset="0"/>
              </a:rPr>
              <a:t>Data treatment – non-wear</a:t>
            </a:r>
            <a:endParaRPr lang="en-US" sz="3000" dirty="0">
              <a:latin typeface="Calibri" panose="020F0502020204030204" pitchFamily="34" charset="0"/>
              <a:cs typeface="Calibri" panose="020F0502020204030204" pitchFamily="34" charset="0"/>
            </a:endParaRPr>
          </a:p>
        </p:txBody>
      </p:sp>
      <p:sp>
        <p:nvSpPr>
          <p:cNvPr id="17" name="Content Placeholder 3"/>
          <p:cNvSpPr>
            <a:spLocks noGrp="1"/>
          </p:cNvSpPr>
          <p:nvPr>
            <p:ph sz="half" idx="2"/>
          </p:nvPr>
        </p:nvSpPr>
        <p:spPr>
          <a:xfrm>
            <a:off x="395536" y="1772816"/>
            <a:ext cx="8301608" cy="3168352"/>
          </a:xfrm>
        </p:spPr>
        <p:txBody>
          <a:bodyPr anchor="t">
            <a:normAutofit/>
          </a:bodyPr>
          <a:lstStyle/>
          <a:p>
            <a:pPr marL="0" indent="0"/>
            <a:r>
              <a:rPr lang="es-CO" sz="2400" b="0" dirty="0" smtClean="0">
                <a:latin typeface="Calibri" panose="020F0502020204030204" pitchFamily="34" charset="0"/>
                <a:cs typeface="Calibri" panose="020F0502020204030204" pitchFamily="34" charset="0"/>
              </a:rPr>
              <a:t>Usando el </a:t>
            </a:r>
            <a:r>
              <a:rPr lang="es-CO" sz="2400" b="0" dirty="0" err="1" smtClean="0">
                <a:latin typeface="Calibri" panose="020F0502020204030204" pitchFamily="34" charset="0"/>
                <a:cs typeface="Calibri" panose="020F0502020204030204" pitchFamily="34" charset="0"/>
              </a:rPr>
              <a:t>dataset</a:t>
            </a:r>
            <a:r>
              <a:rPr lang="es-CO" sz="2400" b="0" dirty="0" smtClean="0">
                <a:latin typeface="Calibri" panose="020F0502020204030204" pitchFamily="34" charset="0"/>
                <a:cs typeface="Calibri" panose="020F0502020204030204" pitchFamily="34" charset="0"/>
              </a:rPr>
              <a:t> de 60 </a:t>
            </a:r>
            <a:r>
              <a:rPr lang="es-CO" sz="2400" b="0" dirty="0" err="1" smtClean="0">
                <a:latin typeface="Calibri" panose="020F0502020204030204" pitchFamily="34" charset="0"/>
                <a:cs typeface="Calibri" panose="020F0502020204030204" pitchFamily="34" charset="0"/>
              </a:rPr>
              <a:t>sec</a:t>
            </a:r>
            <a:r>
              <a:rPr lang="es-CO" sz="2400" b="0" dirty="0" smtClean="0">
                <a:latin typeface="Calibri" panose="020F0502020204030204" pitchFamily="34" charset="0"/>
                <a:cs typeface="Calibri" panose="020F0502020204030204" pitchFamily="34" charset="0"/>
              </a:rPr>
              <a:t> </a:t>
            </a:r>
            <a:r>
              <a:rPr lang="es-CO" sz="2400" b="0" dirty="0" err="1" smtClean="0">
                <a:latin typeface="Calibri" panose="020F0502020204030204" pitchFamily="34" charset="0"/>
                <a:cs typeface="Calibri" panose="020F0502020204030204" pitchFamily="34" charset="0"/>
              </a:rPr>
              <a:t>epoch</a:t>
            </a:r>
            <a:r>
              <a:rPr lang="es-CO" sz="2400" b="0" dirty="0" smtClean="0">
                <a:latin typeface="Calibri" panose="020F0502020204030204" pitchFamily="34" charset="0"/>
                <a:cs typeface="Calibri" panose="020F0502020204030204" pitchFamily="34" charset="0"/>
              </a:rPr>
              <a:t>:</a:t>
            </a:r>
          </a:p>
          <a:p>
            <a:pPr marL="444500" indent="-254000">
              <a:buFont typeface="Arial" panose="020B0604020202020204" pitchFamily="34" charset="0"/>
              <a:buChar char="•"/>
            </a:pPr>
            <a:r>
              <a:rPr lang="es-CO" sz="2200" b="0" dirty="0" smtClean="0">
                <a:latin typeface="Calibri" panose="020F0502020204030204" pitchFamily="34" charset="0"/>
                <a:cs typeface="Calibri" panose="020F0502020204030204" pitchFamily="34" charset="0"/>
              </a:rPr>
              <a:t>Se identifican periodos de no uso continuo:</a:t>
            </a:r>
          </a:p>
          <a:p>
            <a:pPr marL="617538" lvl="2" indent="-163513">
              <a:buFont typeface="Arial" panose="020B0604020202020204" pitchFamily="34" charset="0"/>
              <a:buChar char="•"/>
            </a:pPr>
            <a:r>
              <a:rPr lang="es-CO" sz="1600" dirty="0" smtClean="0">
                <a:latin typeface="Calibri" panose="020F0502020204030204" pitchFamily="34" charset="0"/>
                <a:cs typeface="Calibri" panose="020F0502020204030204" pitchFamily="34" charset="0"/>
              </a:rPr>
              <a:t>Se </a:t>
            </a:r>
            <a:r>
              <a:rPr lang="es-CO" sz="1600" dirty="0">
                <a:latin typeface="Calibri" panose="020F0502020204030204" pitchFamily="34" charset="0"/>
                <a:cs typeface="Calibri" panose="020F0502020204030204" pitchFamily="34" charset="0"/>
              </a:rPr>
              <a:t>identifican usando los </a:t>
            </a:r>
            <a:r>
              <a:rPr lang="es-CO" sz="1600" dirty="0" err="1">
                <a:latin typeface="Calibri" panose="020F0502020204030204" pitchFamily="34" charset="0"/>
                <a:cs typeface="Calibri" panose="020F0502020204030204" pitchFamily="34" charset="0"/>
              </a:rPr>
              <a:t>counts</a:t>
            </a:r>
            <a:r>
              <a:rPr lang="es-CO" sz="1600" dirty="0">
                <a:latin typeface="Calibri" panose="020F0502020204030204" pitchFamily="34" charset="0"/>
                <a:cs typeface="Calibri" panose="020F0502020204030204" pitchFamily="34" charset="0"/>
              </a:rPr>
              <a:t> del eje </a:t>
            </a:r>
            <a:r>
              <a:rPr lang="es-CO" sz="1600" dirty="0" smtClean="0">
                <a:latin typeface="Calibri" panose="020F0502020204030204" pitchFamily="34" charset="0"/>
                <a:cs typeface="Calibri" panose="020F0502020204030204" pitchFamily="34" charset="0"/>
              </a:rPr>
              <a:t>vertical </a:t>
            </a:r>
            <a:r>
              <a:rPr lang="es-CO" sz="1600" dirty="0">
                <a:latin typeface="Calibri" panose="020F0502020204030204" pitchFamily="34" charset="0"/>
                <a:cs typeface="Calibri" panose="020F0502020204030204" pitchFamily="34" charset="0"/>
              </a:rPr>
              <a:t>(axis 1</a:t>
            </a:r>
            <a:r>
              <a:rPr lang="es-CO" sz="1600" dirty="0" smtClean="0">
                <a:latin typeface="Calibri" panose="020F0502020204030204" pitchFamily="34" charset="0"/>
                <a:cs typeface="Calibri" panose="020F0502020204030204" pitchFamily="34" charset="0"/>
              </a:rPr>
              <a:t>)</a:t>
            </a:r>
          </a:p>
          <a:p>
            <a:pPr marL="617538" lvl="2" indent="-163513">
              <a:buFont typeface="Arial" panose="020B0604020202020204" pitchFamily="34" charset="0"/>
              <a:buChar char="•"/>
            </a:pPr>
            <a:r>
              <a:rPr lang="es-CO" sz="1600" dirty="0">
                <a:latin typeface="Calibri" panose="020F0502020204030204" pitchFamily="34" charset="0"/>
                <a:cs typeface="Calibri" panose="020F0502020204030204" pitchFamily="34" charset="0"/>
              </a:rPr>
              <a:t>Mínimo: 20 min </a:t>
            </a:r>
            <a:endParaRPr lang="es-CO" sz="1600" dirty="0" smtClean="0">
              <a:latin typeface="Calibri" panose="020F0502020204030204" pitchFamily="34" charset="0"/>
              <a:cs typeface="Calibri" panose="020F0502020204030204" pitchFamily="34" charset="0"/>
            </a:endParaRPr>
          </a:p>
          <a:p>
            <a:pPr marL="617538" lvl="2" indent="-163513">
              <a:buFont typeface="Arial" panose="020B0604020202020204" pitchFamily="34" charset="0"/>
              <a:buChar char="•"/>
            </a:pPr>
            <a:r>
              <a:rPr lang="es-CO" sz="1600" dirty="0" smtClean="0">
                <a:latin typeface="Calibri" panose="020F0502020204030204" pitchFamily="34" charset="0"/>
                <a:cs typeface="Calibri" panose="020F0502020204030204" pitchFamily="34" charset="0"/>
              </a:rPr>
              <a:t>Tolerancia: 0 min</a:t>
            </a:r>
          </a:p>
          <a:p>
            <a:pPr marL="444500" indent="-266700">
              <a:buFont typeface="Arial" panose="020B0604020202020204" pitchFamily="34" charset="0"/>
              <a:buChar char="•"/>
            </a:pPr>
            <a:r>
              <a:rPr lang="es-CO" sz="2200" b="0" dirty="0" smtClean="0">
                <a:latin typeface="Calibri" panose="020F0502020204030204" pitchFamily="34" charset="0"/>
                <a:cs typeface="Calibri" panose="020F0502020204030204" pitchFamily="34" charset="0"/>
              </a:rPr>
              <a:t>Los minutos previamente clasificados, no son reclasificados</a:t>
            </a:r>
          </a:p>
          <a:p>
            <a:pPr marL="0" lvl="1" indent="0">
              <a:buNone/>
            </a:pPr>
            <a:endParaRPr lang="es-CO" dirty="0" smtClean="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225114181"/>
      </p:ext>
    </p:extLst>
  </p:cSld>
  <p:clrMapOvr>
    <a:masterClrMapping/>
  </p:clrMapOvr>
  <p:transition spd="slow" advTm="124"/>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24</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9532" y="227710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
        <p:nvSpPr>
          <p:cNvPr id="9" name="Rectangle 8"/>
          <p:cNvSpPr/>
          <p:nvPr/>
        </p:nvSpPr>
        <p:spPr>
          <a:xfrm>
            <a:off x="2377457" y="162880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3" name="Rectangle 12"/>
          <p:cNvSpPr/>
          <p:nvPr/>
        </p:nvSpPr>
        <p:spPr>
          <a:xfrm>
            <a:off x="3958521" y="1628800"/>
            <a:ext cx="1405567" cy="10801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23" name="Rectangle 22"/>
          <p:cNvSpPr/>
          <p:nvPr/>
        </p:nvSpPr>
        <p:spPr>
          <a:xfrm>
            <a:off x="2396372" y="486916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Add </a:t>
            </a:r>
            <a:r>
              <a:rPr lang="en-US" dirty="0" smtClean="0"/>
              <a:t>PA intensity </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spTree>
    <p:custDataLst>
      <p:tags r:id="rId1"/>
    </p:custDataLst>
    <p:extLst>
      <p:ext uri="{BB962C8B-B14F-4D97-AF65-F5344CB8AC3E}">
        <p14:creationId xmlns:p14="http://schemas.microsoft.com/office/powerpoint/2010/main" val="511707096"/>
      </p:ext>
    </p:extLst>
  </p:cSld>
  <p:clrMapOvr>
    <a:masterClrMapping/>
  </p:clrMapOvr>
  <p:transition spd="slow" advTm="124"/>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25</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smtClean="0">
                <a:latin typeface="Calibri" panose="020F0502020204030204" pitchFamily="34" charset="0"/>
                <a:cs typeface="Calibri" panose="020F0502020204030204" pitchFamily="34" charset="0"/>
              </a:rPr>
              <a:t>Data treatment – wear</a:t>
            </a:r>
            <a:endParaRPr lang="en-US" sz="3000" dirty="0">
              <a:latin typeface="Calibri" panose="020F0502020204030204" pitchFamily="34" charset="0"/>
              <a:cs typeface="Calibri" panose="020F0502020204030204" pitchFamily="34" charset="0"/>
            </a:endParaRPr>
          </a:p>
        </p:txBody>
      </p:sp>
      <p:sp>
        <p:nvSpPr>
          <p:cNvPr id="17" name="Content Placeholder 3"/>
          <p:cNvSpPr>
            <a:spLocks noGrp="1"/>
          </p:cNvSpPr>
          <p:nvPr>
            <p:ph sz="half" idx="2"/>
          </p:nvPr>
        </p:nvSpPr>
        <p:spPr>
          <a:xfrm>
            <a:off x="395536" y="1772816"/>
            <a:ext cx="8301608" cy="3168352"/>
          </a:xfrm>
        </p:spPr>
        <p:txBody>
          <a:bodyPr anchor="t">
            <a:normAutofit/>
          </a:bodyPr>
          <a:lstStyle/>
          <a:p>
            <a:pPr marL="0" indent="0"/>
            <a:r>
              <a:rPr lang="es-CO" sz="2400" b="0" dirty="0" smtClean="0">
                <a:latin typeface="Calibri" panose="020F0502020204030204" pitchFamily="34" charset="0"/>
                <a:cs typeface="Calibri" panose="020F0502020204030204" pitchFamily="34" charset="0"/>
              </a:rPr>
              <a:t>Usando el </a:t>
            </a:r>
            <a:r>
              <a:rPr lang="es-CO" sz="2400" b="0" dirty="0" err="1" smtClean="0">
                <a:latin typeface="Calibri" panose="020F0502020204030204" pitchFamily="34" charset="0"/>
                <a:cs typeface="Calibri" panose="020F0502020204030204" pitchFamily="34" charset="0"/>
              </a:rPr>
              <a:t>dataset</a:t>
            </a:r>
            <a:r>
              <a:rPr lang="es-CO" sz="2400" b="0" dirty="0" smtClean="0">
                <a:latin typeface="Calibri" panose="020F0502020204030204" pitchFamily="34" charset="0"/>
                <a:cs typeface="Calibri" panose="020F0502020204030204" pitchFamily="34" charset="0"/>
              </a:rPr>
              <a:t> de 60 </a:t>
            </a:r>
            <a:r>
              <a:rPr lang="es-CO" sz="2400" b="0" dirty="0" err="1" smtClean="0">
                <a:latin typeface="Calibri" panose="020F0502020204030204" pitchFamily="34" charset="0"/>
                <a:cs typeface="Calibri" panose="020F0502020204030204" pitchFamily="34" charset="0"/>
              </a:rPr>
              <a:t>sec</a:t>
            </a:r>
            <a:r>
              <a:rPr lang="es-CO" sz="2400" b="0" dirty="0" smtClean="0">
                <a:latin typeface="Calibri" panose="020F0502020204030204" pitchFamily="34" charset="0"/>
                <a:cs typeface="Calibri" panose="020F0502020204030204" pitchFamily="34" charset="0"/>
              </a:rPr>
              <a:t> </a:t>
            </a:r>
            <a:r>
              <a:rPr lang="es-CO" sz="2400" b="0" dirty="0" err="1" smtClean="0">
                <a:latin typeface="Calibri" panose="020F0502020204030204" pitchFamily="34" charset="0"/>
                <a:cs typeface="Calibri" panose="020F0502020204030204" pitchFamily="34" charset="0"/>
              </a:rPr>
              <a:t>epoch</a:t>
            </a:r>
            <a:r>
              <a:rPr lang="es-CO" sz="2400" b="0" dirty="0" smtClean="0">
                <a:latin typeface="Calibri" panose="020F0502020204030204" pitchFamily="34" charset="0"/>
                <a:cs typeface="Calibri" panose="020F0502020204030204" pitchFamily="34" charset="0"/>
              </a:rPr>
              <a:t>:</a:t>
            </a:r>
          </a:p>
          <a:p>
            <a:pPr marL="444500" indent="-254000">
              <a:buFont typeface="Arial" panose="020B0604020202020204" pitchFamily="34" charset="0"/>
              <a:buChar char="•"/>
            </a:pPr>
            <a:r>
              <a:rPr lang="es-CO" sz="2000" b="0" dirty="0" smtClean="0">
                <a:latin typeface="Calibri" panose="020F0502020204030204" pitchFamily="34" charset="0"/>
                <a:cs typeface="Calibri" panose="020F0502020204030204" pitchFamily="34" charset="0"/>
              </a:rPr>
              <a:t>Minutos sin clasificación son catalogados como minutos de “uso”.</a:t>
            </a:r>
            <a:endParaRPr lang="es-CO" sz="2000" dirty="0" smtClean="0">
              <a:latin typeface="Calibri" panose="020F0502020204030204" pitchFamily="34" charset="0"/>
              <a:cs typeface="Calibri" panose="020F0502020204030204" pitchFamily="34" charset="0"/>
            </a:endParaRPr>
          </a:p>
          <a:p>
            <a:pPr marL="444500" indent="-266700">
              <a:buFont typeface="Arial" panose="020B0604020202020204" pitchFamily="34" charset="0"/>
              <a:buChar char="•"/>
            </a:pPr>
            <a:r>
              <a:rPr lang="es-CO" sz="2000" b="0" dirty="0" smtClean="0">
                <a:latin typeface="Calibri" panose="020F0502020204030204" pitchFamily="34" charset="0"/>
                <a:cs typeface="Calibri" panose="020F0502020204030204" pitchFamily="34" charset="0"/>
              </a:rPr>
              <a:t>Minutos con </a:t>
            </a:r>
            <a:r>
              <a:rPr lang="es-CO" sz="2000" b="0" dirty="0" err="1" smtClean="0">
                <a:latin typeface="Calibri" panose="020F0502020204030204" pitchFamily="34" charset="0"/>
                <a:cs typeface="Calibri" panose="020F0502020204030204" pitchFamily="34" charset="0"/>
              </a:rPr>
              <a:t>counts</a:t>
            </a:r>
            <a:r>
              <a:rPr lang="es-CO" sz="2000" b="0" dirty="0" smtClean="0">
                <a:latin typeface="Calibri" panose="020F0502020204030204" pitchFamily="34" charset="0"/>
                <a:cs typeface="Calibri" panose="020F0502020204030204" pitchFamily="34" charset="0"/>
              </a:rPr>
              <a:t>/min  &gt;= 20,000 son inspeccionados y reclasificados como minutos </a:t>
            </a:r>
            <a:r>
              <a:rPr lang="es-CO" sz="2000" b="0" dirty="0" err="1" smtClean="0">
                <a:latin typeface="Calibri" panose="020F0502020204030204" pitchFamily="34" charset="0"/>
                <a:cs typeface="Calibri" panose="020F0502020204030204" pitchFamily="34" charset="0"/>
              </a:rPr>
              <a:t>invalidos</a:t>
            </a:r>
            <a:r>
              <a:rPr lang="es-CO" sz="2000" b="0" dirty="0" smtClean="0">
                <a:latin typeface="Calibri" panose="020F0502020204030204" pitchFamily="34" charset="0"/>
                <a:cs typeface="Calibri" panose="020F0502020204030204" pitchFamily="34" charset="0"/>
              </a:rPr>
              <a:t>.</a:t>
            </a:r>
          </a:p>
          <a:p>
            <a:pPr marL="0" lvl="1" indent="0">
              <a:buNone/>
            </a:pPr>
            <a:endParaRPr lang="es-CO" dirty="0" smtClean="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914053873"/>
      </p:ext>
    </p:extLst>
  </p:cSld>
  <p:clrMapOvr>
    <a:masterClrMapping/>
  </p:clrMapOvr>
  <p:transition spd="slow" advTm="124"/>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26</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9532" y="227710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
        <p:nvSpPr>
          <p:cNvPr id="9" name="Rectangle 8"/>
          <p:cNvSpPr/>
          <p:nvPr/>
        </p:nvSpPr>
        <p:spPr>
          <a:xfrm>
            <a:off x="2377457" y="162880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3" name="Rectangle 12"/>
          <p:cNvSpPr/>
          <p:nvPr/>
        </p:nvSpPr>
        <p:spPr>
          <a:xfrm>
            <a:off x="3958521" y="1628800"/>
            <a:ext cx="1405567" cy="10801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23" name="Rectangle 22"/>
          <p:cNvSpPr/>
          <p:nvPr/>
        </p:nvSpPr>
        <p:spPr>
          <a:xfrm>
            <a:off x="2396372" y="4869160"/>
            <a:ext cx="1404000" cy="1080120"/>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Add </a:t>
            </a:r>
            <a:r>
              <a:rPr lang="en-US" dirty="0" smtClean="0"/>
              <a:t>PA intensity </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spTree>
    <p:custDataLst>
      <p:tags r:id="rId1"/>
    </p:custDataLst>
    <p:extLst>
      <p:ext uri="{BB962C8B-B14F-4D97-AF65-F5344CB8AC3E}">
        <p14:creationId xmlns:p14="http://schemas.microsoft.com/office/powerpoint/2010/main" val="1609766566"/>
      </p:ext>
    </p:extLst>
  </p:cSld>
  <p:clrMapOvr>
    <a:masterClrMapping/>
  </p:clrMapOvr>
  <p:transition spd="slow" advTm="124"/>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27</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a:latin typeface="Calibri" panose="020F0502020204030204" pitchFamily="34" charset="0"/>
                <a:cs typeface="Calibri" panose="020F0502020204030204" pitchFamily="34" charset="0"/>
              </a:rPr>
              <a:t>Add physical activity </a:t>
            </a:r>
            <a:r>
              <a:rPr lang="en-US" sz="3000" dirty="0" smtClean="0">
                <a:latin typeface="Calibri" panose="020F0502020204030204" pitchFamily="34" charset="0"/>
                <a:cs typeface="Calibri" panose="020F0502020204030204" pitchFamily="34" charset="0"/>
              </a:rPr>
              <a:t>(PA) intensity</a:t>
            </a:r>
            <a:endParaRPr lang="en-US" sz="3000" dirty="0">
              <a:latin typeface="Calibri" panose="020F0502020204030204" pitchFamily="34" charset="0"/>
              <a:cs typeface="Calibri" panose="020F0502020204030204" pitchFamily="34" charset="0"/>
            </a:endParaRPr>
          </a:p>
        </p:txBody>
      </p:sp>
      <p:grpSp>
        <p:nvGrpSpPr>
          <p:cNvPr id="2" name="Group 1"/>
          <p:cNvGrpSpPr/>
          <p:nvPr/>
        </p:nvGrpSpPr>
        <p:grpSpPr>
          <a:xfrm>
            <a:off x="2568004" y="2996952"/>
            <a:ext cx="3732188" cy="432048"/>
            <a:chOff x="2568004" y="2991892"/>
            <a:chExt cx="3732188" cy="432048"/>
          </a:xfrm>
        </p:grpSpPr>
        <p:sp>
          <p:nvSpPr>
            <p:cNvPr id="4" name="Rectangle 3"/>
            <p:cNvSpPr/>
            <p:nvPr/>
          </p:nvSpPr>
          <p:spPr>
            <a:xfrm>
              <a:off x="2568004" y="2991892"/>
              <a:ext cx="115212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Counts</a:t>
              </a:r>
              <a:endParaRPr lang="en-US" dirty="0">
                <a:solidFill>
                  <a:schemeClr val="tx1"/>
                </a:solidFill>
              </a:endParaRPr>
            </a:p>
          </p:txBody>
        </p:sp>
        <p:sp>
          <p:nvSpPr>
            <p:cNvPr id="9" name="Rectangle 8"/>
            <p:cNvSpPr/>
            <p:nvPr/>
          </p:nvSpPr>
          <p:spPr>
            <a:xfrm>
              <a:off x="5148064" y="2991892"/>
              <a:ext cx="115212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METs</a:t>
              </a:r>
              <a:endParaRPr lang="en-US" dirty="0">
                <a:solidFill>
                  <a:schemeClr val="tx1"/>
                </a:solidFill>
              </a:endParaRPr>
            </a:p>
          </p:txBody>
        </p:sp>
        <p:cxnSp>
          <p:nvCxnSpPr>
            <p:cNvPr id="6" name="Straight Arrow Connector 5"/>
            <p:cNvCxnSpPr>
              <a:stCxn id="4" idx="3"/>
              <a:endCxn id="9" idx="1"/>
            </p:cNvCxnSpPr>
            <p:nvPr/>
          </p:nvCxnSpPr>
          <p:spPr>
            <a:xfrm>
              <a:off x="3720132" y="3207916"/>
              <a:ext cx="1427932" cy="0"/>
            </a:xfrm>
            <a:prstGeom prst="straightConnector1">
              <a:avLst/>
            </a:prstGeom>
            <a:ln w="38100">
              <a:solidFill>
                <a:srgbClr val="DC451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651653786"/>
      </p:ext>
    </p:extLst>
  </p:cSld>
  <p:clrMapOvr>
    <a:masterClrMapping/>
  </p:clrMapOvr>
  <mc:AlternateContent xmlns:mc="http://schemas.openxmlformats.org/markup-compatibility/2006">
    <mc:Choice xmlns:p14="http://schemas.microsoft.com/office/powerpoint/2010/main" Requires="p14">
      <p:transition p14:dur="0" advTm="124"/>
    </mc:Choice>
    <mc:Fallback>
      <p:transition advTm="124"/>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28</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a:latin typeface="Calibri" panose="020F0502020204030204" pitchFamily="34" charset="0"/>
                <a:cs typeface="Calibri" panose="020F0502020204030204" pitchFamily="34" charset="0"/>
              </a:rPr>
              <a:t>Add physical activity </a:t>
            </a:r>
            <a:r>
              <a:rPr lang="en-US" sz="3000" dirty="0" smtClean="0">
                <a:latin typeface="Calibri" panose="020F0502020204030204" pitchFamily="34" charset="0"/>
                <a:cs typeface="Calibri" panose="020F0502020204030204" pitchFamily="34" charset="0"/>
              </a:rPr>
              <a:t>(PA) intensity</a:t>
            </a:r>
            <a:endParaRPr lang="en-US" sz="3000" dirty="0">
              <a:latin typeface="Calibri" panose="020F0502020204030204" pitchFamily="34" charset="0"/>
              <a:cs typeface="Calibri" panose="020F0502020204030204" pitchFamily="34" charset="0"/>
            </a:endParaRPr>
          </a:p>
        </p:txBody>
      </p:sp>
      <p:sp>
        <p:nvSpPr>
          <p:cNvPr id="4" name="Rectangle 3"/>
          <p:cNvSpPr/>
          <p:nvPr/>
        </p:nvSpPr>
        <p:spPr>
          <a:xfrm>
            <a:off x="1259632" y="2991892"/>
            <a:ext cx="115212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Counts</a:t>
            </a:r>
            <a:endParaRPr lang="en-US" dirty="0">
              <a:solidFill>
                <a:schemeClr val="tx1"/>
              </a:solidFill>
            </a:endParaRPr>
          </a:p>
        </p:txBody>
      </p:sp>
      <p:sp>
        <p:nvSpPr>
          <p:cNvPr id="9" name="Rectangle 8"/>
          <p:cNvSpPr/>
          <p:nvPr/>
        </p:nvSpPr>
        <p:spPr>
          <a:xfrm>
            <a:off x="3839692" y="2991892"/>
            <a:ext cx="115212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METs</a:t>
            </a:r>
            <a:endParaRPr lang="en-US" dirty="0">
              <a:solidFill>
                <a:schemeClr val="tx1"/>
              </a:solidFill>
            </a:endParaRPr>
          </a:p>
        </p:txBody>
      </p:sp>
      <p:sp>
        <p:nvSpPr>
          <p:cNvPr id="10" name="Rectangle 9"/>
          <p:cNvSpPr/>
          <p:nvPr/>
        </p:nvSpPr>
        <p:spPr>
          <a:xfrm>
            <a:off x="6372200" y="1988840"/>
            <a:ext cx="129614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Sedentary</a:t>
            </a:r>
            <a:endParaRPr lang="en-US" dirty="0">
              <a:solidFill>
                <a:schemeClr val="tx1"/>
              </a:solidFill>
            </a:endParaRPr>
          </a:p>
        </p:txBody>
      </p:sp>
      <p:sp>
        <p:nvSpPr>
          <p:cNvPr id="11" name="Rectangle 10"/>
          <p:cNvSpPr/>
          <p:nvPr/>
        </p:nvSpPr>
        <p:spPr>
          <a:xfrm>
            <a:off x="6372200" y="2674392"/>
            <a:ext cx="129614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Light</a:t>
            </a:r>
            <a:endParaRPr lang="en-US" dirty="0">
              <a:solidFill>
                <a:schemeClr val="tx1"/>
              </a:solidFill>
            </a:endParaRPr>
          </a:p>
        </p:txBody>
      </p:sp>
      <p:sp>
        <p:nvSpPr>
          <p:cNvPr id="13" name="Rectangle 12"/>
          <p:cNvSpPr/>
          <p:nvPr/>
        </p:nvSpPr>
        <p:spPr>
          <a:xfrm>
            <a:off x="6372200" y="3356992"/>
            <a:ext cx="129614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Moderate</a:t>
            </a:r>
            <a:endParaRPr lang="en-US" dirty="0">
              <a:solidFill>
                <a:schemeClr val="tx1"/>
              </a:solidFill>
            </a:endParaRPr>
          </a:p>
        </p:txBody>
      </p:sp>
      <p:sp>
        <p:nvSpPr>
          <p:cNvPr id="14" name="Rectangle 13"/>
          <p:cNvSpPr/>
          <p:nvPr/>
        </p:nvSpPr>
        <p:spPr>
          <a:xfrm>
            <a:off x="6372200" y="4005560"/>
            <a:ext cx="129614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Vigorous</a:t>
            </a:r>
            <a:endParaRPr lang="en-US" dirty="0">
              <a:solidFill>
                <a:schemeClr val="tx1"/>
              </a:solidFill>
            </a:endParaRPr>
          </a:p>
        </p:txBody>
      </p:sp>
      <p:cxnSp>
        <p:nvCxnSpPr>
          <p:cNvPr id="6" name="Straight Arrow Connector 5"/>
          <p:cNvCxnSpPr>
            <a:stCxn id="4" idx="3"/>
            <a:endCxn id="9" idx="1"/>
          </p:cNvCxnSpPr>
          <p:nvPr/>
        </p:nvCxnSpPr>
        <p:spPr>
          <a:xfrm>
            <a:off x="2411760" y="3207916"/>
            <a:ext cx="1427932" cy="0"/>
          </a:xfrm>
          <a:prstGeom prst="straightConnector1">
            <a:avLst/>
          </a:prstGeom>
          <a:ln w="38100">
            <a:solidFill>
              <a:srgbClr val="DC451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0" idx="1"/>
          </p:cNvCxnSpPr>
          <p:nvPr/>
        </p:nvCxnSpPr>
        <p:spPr>
          <a:xfrm flipV="1">
            <a:off x="4991820" y="2204864"/>
            <a:ext cx="1380380" cy="1003052"/>
          </a:xfrm>
          <a:prstGeom prst="straightConnector1">
            <a:avLst/>
          </a:prstGeom>
          <a:ln w="38100">
            <a:solidFill>
              <a:srgbClr val="DC451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1" idx="1"/>
          </p:cNvCxnSpPr>
          <p:nvPr/>
        </p:nvCxnSpPr>
        <p:spPr>
          <a:xfrm flipV="1">
            <a:off x="4991820" y="2890416"/>
            <a:ext cx="1380380" cy="317500"/>
          </a:xfrm>
          <a:prstGeom prst="straightConnector1">
            <a:avLst/>
          </a:prstGeom>
          <a:ln w="38100">
            <a:solidFill>
              <a:srgbClr val="DC451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a:endCxn id="13" idx="1"/>
          </p:cNvCxnSpPr>
          <p:nvPr/>
        </p:nvCxnSpPr>
        <p:spPr>
          <a:xfrm>
            <a:off x="4991820" y="3207916"/>
            <a:ext cx="1380380" cy="365100"/>
          </a:xfrm>
          <a:prstGeom prst="straightConnector1">
            <a:avLst/>
          </a:prstGeom>
          <a:ln w="38100">
            <a:solidFill>
              <a:srgbClr val="DC451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3"/>
            <a:endCxn id="14" idx="1"/>
          </p:cNvCxnSpPr>
          <p:nvPr/>
        </p:nvCxnSpPr>
        <p:spPr>
          <a:xfrm>
            <a:off x="4991820" y="3207916"/>
            <a:ext cx="1380380" cy="1013668"/>
          </a:xfrm>
          <a:prstGeom prst="straightConnector1">
            <a:avLst/>
          </a:prstGeom>
          <a:ln w="38100">
            <a:solidFill>
              <a:srgbClr val="DC451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12160" y="1331640"/>
            <a:ext cx="2016224"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PA intensity</a:t>
            </a:r>
            <a:endParaRPr lang="en-US" b="1" dirty="0">
              <a:solidFill>
                <a:schemeClr val="tx1"/>
              </a:solidFill>
            </a:endParaRPr>
          </a:p>
        </p:txBody>
      </p:sp>
      <p:sp>
        <p:nvSpPr>
          <p:cNvPr id="29" name="Rectangle 28"/>
          <p:cNvSpPr/>
          <p:nvPr/>
        </p:nvSpPr>
        <p:spPr>
          <a:xfrm>
            <a:off x="6012160" y="1772816"/>
            <a:ext cx="2016224" cy="295232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19131611"/>
      </p:ext>
    </p:extLst>
  </p:cSld>
  <p:clrMapOvr>
    <a:masterClrMapping/>
  </p:clrMapOvr>
  <mc:AlternateContent xmlns:mc="http://schemas.openxmlformats.org/markup-compatibility/2006" xmlns:p14="http://schemas.microsoft.com/office/powerpoint/2010/main">
    <mc:Choice Requires="p14">
      <p:transition p14:dur="0" advTm="124"/>
    </mc:Choice>
    <mc:Fallback xmlns="">
      <p:transition advTm="124"/>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307" y="1340768"/>
            <a:ext cx="8566166" cy="4780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29</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a:latin typeface="Calibri" panose="020F0502020204030204" pitchFamily="34" charset="0"/>
                <a:cs typeface="Calibri" panose="020F0502020204030204" pitchFamily="34" charset="0"/>
              </a:rPr>
              <a:t>Add physical activity </a:t>
            </a:r>
            <a:r>
              <a:rPr lang="en-US" sz="3000" dirty="0" smtClean="0">
                <a:latin typeface="Calibri" panose="020F0502020204030204" pitchFamily="34" charset="0"/>
                <a:cs typeface="Calibri" panose="020F0502020204030204" pitchFamily="34" charset="0"/>
              </a:rPr>
              <a:t>(PA) intensity</a:t>
            </a:r>
            <a:endParaRPr lang="en-US" sz="3000" dirty="0">
              <a:latin typeface="Calibri" panose="020F0502020204030204" pitchFamily="34" charset="0"/>
              <a:cs typeface="Calibri" panose="020F0502020204030204" pitchFamily="34" charset="0"/>
            </a:endParaRPr>
          </a:p>
        </p:txBody>
      </p:sp>
      <p:sp>
        <p:nvSpPr>
          <p:cNvPr id="20" name="TextBox 19"/>
          <p:cNvSpPr txBox="1"/>
          <p:nvPr/>
        </p:nvSpPr>
        <p:spPr>
          <a:xfrm>
            <a:off x="-13444" y="6596390"/>
            <a:ext cx="4119572" cy="261610"/>
          </a:xfrm>
          <a:prstGeom prst="rect">
            <a:avLst/>
          </a:prstGeom>
          <a:noFill/>
        </p:spPr>
        <p:txBody>
          <a:bodyPr wrap="square" rtlCol="0">
            <a:spAutoFit/>
          </a:bodyPr>
          <a:lstStyle/>
          <a:p>
            <a:r>
              <a:rPr lang="en-US" sz="1050" dirty="0" smtClean="0"/>
              <a:t>* </a:t>
            </a:r>
            <a:r>
              <a:rPr lang="en-US" sz="1050" dirty="0" err="1" smtClean="0"/>
              <a:t>Trost</a:t>
            </a:r>
            <a:r>
              <a:rPr lang="en-US" sz="1050" dirty="0" smtClean="0"/>
              <a:t> et al. (2011)</a:t>
            </a:r>
            <a:endParaRPr lang="en-US" sz="1050" dirty="0"/>
          </a:p>
        </p:txBody>
      </p:sp>
      <p:sp>
        <p:nvSpPr>
          <p:cNvPr id="3" name="Rectangle 2"/>
          <p:cNvSpPr/>
          <p:nvPr/>
        </p:nvSpPr>
        <p:spPr>
          <a:xfrm>
            <a:off x="4736026" y="1268760"/>
            <a:ext cx="268022" cy="261610"/>
          </a:xfrm>
          <a:prstGeom prst="rect">
            <a:avLst/>
          </a:prstGeom>
        </p:spPr>
        <p:txBody>
          <a:bodyPr wrap="none">
            <a:spAutoFit/>
          </a:bodyPr>
          <a:lstStyle/>
          <a:p>
            <a:r>
              <a:rPr lang="en-US" sz="1050" dirty="0"/>
              <a:t>*</a:t>
            </a:r>
          </a:p>
        </p:txBody>
      </p:sp>
    </p:spTree>
    <p:custDataLst>
      <p:tags r:id="rId1"/>
    </p:custDataLst>
    <p:extLst>
      <p:ext uri="{BB962C8B-B14F-4D97-AF65-F5344CB8AC3E}">
        <p14:creationId xmlns:p14="http://schemas.microsoft.com/office/powerpoint/2010/main" val="667465653"/>
      </p:ext>
    </p:extLst>
  </p:cSld>
  <p:clrMapOvr>
    <a:masterClrMapping/>
  </p:clrMapOvr>
  <mc:AlternateContent xmlns:mc="http://schemas.openxmlformats.org/markup-compatibility/2006" xmlns:p14="http://schemas.microsoft.com/office/powerpoint/2010/main">
    <mc:Choice Requires="p14">
      <p:transition p14:dur="0" advTm="124"/>
    </mc:Choice>
    <mc:Fallback xmlns="">
      <p:transition advTm="12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06971">
            <a:off x="1103732" y="1982821"/>
            <a:ext cx="5650992" cy="1207509"/>
          </a:xfrm>
        </p:spPr>
        <p:txBody>
          <a:bodyPr/>
          <a:lstStyle/>
          <a:p>
            <a:r>
              <a:rPr lang="en-US" dirty="0" smtClean="0"/>
              <a:t>MOTIVACION</a:t>
            </a:r>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3</a:t>
            </a:fld>
            <a:endParaRPr lang="es-ES">
              <a:solidFill>
                <a:prstClr val="black"/>
              </a:solidFill>
            </a:endParaRPr>
          </a:p>
        </p:txBody>
      </p:sp>
    </p:spTree>
    <p:extLst>
      <p:ext uri="{BB962C8B-B14F-4D97-AF65-F5344CB8AC3E}">
        <p14:creationId xmlns:p14="http://schemas.microsoft.com/office/powerpoint/2010/main" val="2244591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307" y="1340768"/>
            <a:ext cx="8566166" cy="4780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30</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a:latin typeface="Calibri" panose="020F0502020204030204" pitchFamily="34" charset="0"/>
                <a:cs typeface="Calibri" panose="020F0502020204030204" pitchFamily="34" charset="0"/>
              </a:rPr>
              <a:t>Add physical activity </a:t>
            </a:r>
            <a:r>
              <a:rPr lang="en-US" sz="3000" dirty="0" smtClean="0">
                <a:latin typeface="Calibri" panose="020F0502020204030204" pitchFamily="34" charset="0"/>
                <a:cs typeface="Calibri" panose="020F0502020204030204" pitchFamily="34" charset="0"/>
              </a:rPr>
              <a:t>(PA) intensity</a:t>
            </a:r>
            <a:endParaRPr lang="en-US" sz="3000" dirty="0">
              <a:latin typeface="Calibri" panose="020F0502020204030204" pitchFamily="34" charset="0"/>
              <a:cs typeface="Calibri" panose="020F0502020204030204" pitchFamily="34" charset="0"/>
            </a:endParaRPr>
          </a:p>
        </p:txBody>
      </p:sp>
      <p:sp>
        <p:nvSpPr>
          <p:cNvPr id="20" name="TextBox 19"/>
          <p:cNvSpPr txBox="1"/>
          <p:nvPr/>
        </p:nvSpPr>
        <p:spPr>
          <a:xfrm>
            <a:off x="-13444" y="6596390"/>
            <a:ext cx="4119572" cy="261610"/>
          </a:xfrm>
          <a:prstGeom prst="rect">
            <a:avLst/>
          </a:prstGeom>
          <a:noFill/>
        </p:spPr>
        <p:txBody>
          <a:bodyPr wrap="square" rtlCol="0">
            <a:spAutoFit/>
          </a:bodyPr>
          <a:lstStyle/>
          <a:p>
            <a:r>
              <a:rPr lang="en-US" sz="1050" dirty="0" smtClean="0"/>
              <a:t>* </a:t>
            </a:r>
            <a:r>
              <a:rPr lang="en-US" sz="1050" dirty="0" err="1" smtClean="0"/>
              <a:t>Trost</a:t>
            </a:r>
            <a:r>
              <a:rPr lang="en-US" sz="1050" dirty="0" smtClean="0"/>
              <a:t> et al. (2011)</a:t>
            </a:r>
            <a:endParaRPr lang="en-US" sz="1050" dirty="0"/>
          </a:p>
        </p:txBody>
      </p:sp>
      <p:sp>
        <p:nvSpPr>
          <p:cNvPr id="3" name="Rectangle 2"/>
          <p:cNvSpPr/>
          <p:nvPr/>
        </p:nvSpPr>
        <p:spPr>
          <a:xfrm>
            <a:off x="4736026" y="1268760"/>
            <a:ext cx="268022" cy="261610"/>
          </a:xfrm>
          <a:prstGeom prst="rect">
            <a:avLst/>
          </a:prstGeom>
        </p:spPr>
        <p:txBody>
          <a:bodyPr wrap="none">
            <a:spAutoFit/>
          </a:bodyPr>
          <a:lstStyle/>
          <a:p>
            <a:r>
              <a:rPr lang="en-US" sz="1050" dirty="0"/>
              <a:t>*</a:t>
            </a:r>
          </a:p>
        </p:txBody>
      </p:sp>
      <p:sp>
        <p:nvSpPr>
          <p:cNvPr id="2" name="Rectangle 1"/>
          <p:cNvSpPr/>
          <p:nvPr/>
        </p:nvSpPr>
        <p:spPr>
          <a:xfrm>
            <a:off x="254307" y="5181599"/>
            <a:ext cx="8566166" cy="7429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70832909"/>
      </p:ext>
    </p:extLst>
  </p:cSld>
  <p:clrMapOvr>
    <a:masterClrMapping/>
  </p:clrMapOvr>
  <mc:AlternateContent xmlns:mc="http://schemas.openxmlformats.org/markup-compatibility/2006" xmlns:p14="http://schemas.microsoft.com/office/powerpoint/2010/main">
    <mc:Choice Requires="p14">
      <p:transition p14:dur="0" advTm="124"/>
    </mc:Choice>
    <mc:Fallback xmlns="">
      <p:transition advTm="124"/>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31</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a:latin typeface="Calibri" panose="020F0502020204030204" pitchFamily="34" charset="0"/>
                <a:cs typeface="Calibri" panose="020F0502020204030204" pitchFamily="34" charset="0"/>
              </a:rPr>
              <a:t>Add physical activity (PA) intensity</a:t>
            </a:r>
          </a:p>
        </p:txBody>
      </p:sp>
      <p:sp>
        <p:nvSpPr>
          <p:cNvPr id="8" name="Content Placeholder 3"/>
          <p:cNvSpPr>
            <a:spLocks noGrp="1"/>
          </p:cNvSpPr>
          <p:nvPr>
            <p:ph sz="half" idx="2"/>
          </p:nvPr>
        </p:nvSpPr>
        <p:spPr>
          <a:xfrm>
            <a:off x="395536" y="1542480"/>
            <a:ext cx="8301608" cy="3470696"/>
          </a:xfrm>
        </p:spPr>
        <p:txBody>
          <a:bodyPr anchor="t">
            <a:normAutofit/>
          </a:bodyPr>
          <a:lstStyle/>
          <a:p>
            <a:pPr marL="0" indent="0"/>
            <a:r>
              <a:rPr lang="es-CO" sz="2400" b="0" dirty="0" smtClean="0">
                <a:latin typeface="Calibri" panose="020F0502020204030204" pitchFamily="34" charset="0"/>
                <a:cs typeface="Calibri" panose="020F0502020204030204" pitchFamily="34" charset="0"/>
              </a:rPr>
              <a:t>Solo los puntos de corte de </a:t>
            </a:r>
            <a:r>
              <a:rPr lang="es-CO" sz="2400" b="0" dirty="0" err="1" smtClean="0">
                <a:latin typeface="Calibri" panose="020F0502020204030204" pitchFamily="34" charset="0"/>
                <a:cs typeface="Calibri" panose="020F0502020204030204" pitchFamily="34" charset="0"/>
              </a:rPr>
              <a:t>Evenson</a:t>
            </a:r>
            <a:r>
              <a:rPr lang="es-CO" sz="2400" b="0" dirty="0" smtClean="0">
                <a:latin typeface="Calibri" panose="020F0502020204030204" pitchFamily="34" charset="0"/>
                <a:cs typeface="Calibri" panose="020F0502020204030204" pitchFamily="34" charset="0"/>
              </a:rPr>
              <a:t> et al. (2008) provee una precisión aceptable para todos los niveles de actividad física. (</a:t>
            </a:r>
            <a:r>
              <a:rPr lang="es-CO" sz="2400" b="0" dirty="0" err="1" smtClean="0">
                <a:latin typeface="Calibri" panose="020F0502020204030204" pitchFamily="34" charset="0"/>
                <a:cs typeface="Calibri" panose="020F0502020204030204" pitchFamily="34" charset="0"/>
              </a:rPr>
              <a:t>Trost</a:t>
            </a:r>
            <a:r>
              <a:rPr lang="es-CO" sz="2400" b="0" dirty="0" smtClean="0">
                <a:latin typeface="Calibri" panose="020F0502020204030204" pitchFamily="34" charset="0"/>
                <a:cs typeface="Calibri" panose="020F0502020204030204" pitchFamily="34" charset="0"/>
              </a:rPr>
              <a:t> et al., 2011)</a:t>
            </a:r>
          </a:p>
          <a:p>
            <a:pPr>
              <a:buFont typeface="Arial" panose="020B0604020202020204" pitchFamily="34" charset="0"/>
              <a:buChar char="•"/>
            </a:pPr>
            <a:r>
              <a:rPr lang="es-CO" sz="2400" b="0" dirty="0" err="1" smtClean="0">
                <a:latin typeface="Calibri" panose="020F0502020204030204" pitchFamily="34" charset="0"/>
                <a:cs typeface="Calibri" panose="020F0502020204030204" pitchFamily="34" charset="0"/>
              </a:rPr>
              <a:t>Evenson</a:t>
            </a:r>
            <a:r>
              <a:rPr lang="es-CO" sz="2400" b="0" dirty="0" smtClean="0">
                <a:latin typeface="Calibri" panose="020F0502020204030204" pitchFamily="34" charset="0"/>
                <a:cs typeface="Calibri" panose="020F0502020204030204" pitchFamily="34" charset="0"/>
              </a:rPr>
              <a:t> et al. (2005) define sus puntos de corte sobre datos agrupados en </a:t>
            </a:r>
            <a:r>
              <a:rPr lang="es-CO" sz="2400" b="0" dirty="0" err="1">
                <a:latin typeface="Calibri" panose="020F0502020204030204" pitchFamily="34" charset="0"/>
                <a:cs typeface="Calibri" panose="020F0502020204030204" pitchFamily="34" charset="0"/>
              </a:rPr>
              <a:t>epochs</a:t>
            </a:r>
            <a:r>
              <a:rPr lang="es-CO" sz="2400" b="0" dirty="0">
                <a:latin typeface="Calibri" panose="020F0502020204030204" pitchFamily="34" charset="0"/>
                <a:cs typeface="Calibri" panose="020F0502020204030204" pitchFamily="34" charset="0"/>
              </a:rPr>
              <a:t> </a:t>
            </a:r>
            <a:r>
              <a:rPr lang="es-CO" sz="2400" b="0" dirty="0" smtClean="0">
                <a:latin typeface="Calibri" panose="020F0502020204030204" pitchFamily="34" charset="0"/>
                <a:cs typeface="Calibri" panose="020F0502020204030204" pitchFamily="34" charset="0"/>
              </a:rPr>
              <a:t> de 15 sec.</a:t>
            </a:r>
          </a:p>
          <a:p>
            <a:pPr>
              <a:buFont typeface="Arial" panose="020B0604020202020204" pitchFamily="34" charset="0"/>
              <a:buChar char="•"/>
            </a:pPr>
            <a:r>
              <a:rPr lang="es-CO" sz="2400" b="0" dirty="0" smtClean="0">
                <a:latin typeface="Calibri" panose="020F0502020204030204" pitchFamily="34" charset="0"/>
                <a:cs typeface="Calibri" panose="020F0502020204030204" pitchFamily="34" charset="0"/>
              </a:rPr>
              <a:t>Sobre el </a:t>
            </a:r>
            <a:r>
              <a:rPr lang="es-CO" sz="2400" b="0" dirty="0" err="1" smtClean="0">
                <a:latin typeface="Calibri" panose="020F0502020204030204" pitchFamily="34" charset="0"/>
                <a:cs typeface="Calibri" panose="020F0502020204030204" pitchFamily="34" charset="0"/>
              </a:rPr>
              <a:t>dataset</a:t>
            </a:r>
            <a:r>
              <a:rPr lang="es-CO" sz="2400" b="0" dirty="0" smtClean="0">
                <a:latin typeface="Calibri" panose="020F0502020204030204" pitchFamily="34" charset="0"/>
                <a:cs typeface="Calibri" panose="020F0502020204030204" pitchFamily="34" charset="0"/>
              </a:rPr>
              <a:t> de 15 </a:t>
            </a:r>
            <a:r>
              <a:rPr lang="es-CO" sz="2400" b="0" dirty="0" err="1" smtClean="0">
                <a:latin typeface="Calibri" panose="020F0502020204030204" pitchFamily="34" charset="0"/>
                <a:cs typeface="Calibri" panose="020F0502020204030204" pitchFamily="34" charset="0"/>
              </a:rPr>
              <a:t>sec</a:t>
            </a:r>
            <a:r>
              <a:rPr lang="es-CO" sz="2400" b="0" dirty="0" smtClean="0">
                <a:latin typeface="Calibri" panose="020F0502020204030204" pitchFamily="34" charset="0"/>
                <a:cs typeface="Calibri" panose="020F0502020204030204" pitchFamily="34" charset="0"/>
              </a:rPr>
              <a:t> </a:t>
            </a:r>
            <a:r>
              <a:rPr lang="es-CO" sz="2400" b="0" dirty="0" err="1" smtClean="0">
                <a:latin typeface="Calibri" panose="020F0502020204030204" pitchFamily="34" charset="0"/>
                <a:cs typeface="Calibri" panose="020F0502020204030204" pitchFamily="34" charset="0"/>
              </a:rPr>
              <a:t>epoch</a:t>
            </a:r>
            <a:r>
              <a:rPr lang="es-CO" sz="2400" b="0" dirty="0" smtClean="0">
                <a:latin typeface="Calibri" panose="020F0502020204030204" pitchFamily="34" charset="0"/>
                <a:cs typeface="Calibri" panose="020F0502020204030204" pitchFamily="34" charset="0"/>
              </a:rPr>
              <a:t>, se aplican los puntos de corte de </a:t>
            </a:r>
            <a:r>
              <a:rPr lang="es-CO" sz="2400" b="0" dirty="0" err="1" smtClean="0">
                <a:latin typeface="Calibri" panose="020F0502020204030204" pitchFamily="34" charset="0"/>
                <a:cs typeface="Calibri" panose="020F0502020204030204" pitchFamily="34" charset="0"/>
              </a:rPr>
              <a:t>Evenson</a:t>
            </a:r>
            <a:r>
              <a:rPr lang="es-CO" sz="2400" b="0" dirty="0" smtClean="0">
                <a:latin typeface="Calibri" panose="020F0502020204030204" pitchFamily="34" charset="0"/>
                <a:cs typeface="Calibri" panose="020F0502020204030204" pitchFamily="34" charset="0"/>
              </a:rPr>
              <a:t>.</a:t>
            </a:r>
          </a:p>
          <a:p>
            <a:pPr>
              <a:buFont typeface="Arial" panose="020B0604020202020204" pitchFamily="34" charset="0"/>
              <a:buChar char="•"/>
            </a:pPr>
            <a:endParaRPr lang="es-CO" sz="2400" b="0" dirty="0" smtClean="0">
              <a:latin typeface="Calibri" panose="020F0502020204030204" pitchFamily="34" charset="0"/>
              <a:cs typeface="Calibri" panose="020F0502020204030204" pitchFamily="34" charset="0"/>
            </a:endParaRPr>
          </a:p>
          <a:p>
            <a:pPr marL="0" lvl="1" indent="0">
              <a:buNone/>
            </a:pPr>
            <a:endParaRPr lang="es-CO" b="0" dirty="0" smtClean="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182753548"/>
      </p:ext>
    </p:extLst>
  </p:cSld>
  <p:clrMapOvr>
    <a:masterClrMapping/>
  </p:clrMapOvr>
  <mc:AlternateContent xmlns:mc="http://schemas.openxmlformats.org/markup-compatibility/2006">
    <mc:Choice xmlns:p14="http://schemas.microsoft.com/office/powerpoint/2010/main" Requires="p14">
      <p:transition p14:dur="0" advTm="124"/>
    </mc:Choice>
    <mc:Fallback>
      <p:transition advTm="12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32</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9532" y="227710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
        <p:nvSpPr>
          <p:cNvPr id="9" name="Rectangle 8"/>
          <p:cNvSpPr/>
          <p:nvPr/>
        </p:nvSpPr>
        <p:spPr>
          <a:xfrm>
            <a:off x="2377457" y="162880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3" name="Rectangle 12"/>
          <p:cNvSpPr/>
          <p:nvPr/>
        </p:nvSpPr>
        <p:spPr>
          <a:xfrm>
            <a:off x="3958521" y="1628800"/>
            <a:ext cx="1405567" cy="10801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23" name="Rectangle 22"/>
          <p:cNvSpPr/>
          <p:nvPr/>
        </p:nvSpPr>
        <p:spPr>
          <a:xfrm>
            <a:off x="2396372" y="486916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Add </a:t>
            </a:r>
            <a:r>
              <a:rPr lang="en-US" dirty="0" smtClean="0"/>
              <a:t>PA intensity </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spTree>
    <p:custDataLst>
      <p:tags r:id="rId1"/>
    </p:custDataLst>
    <p:extLst>
      <p:ext uri="{BB962C8B-B14F-4D97-AF65-F5344CB8AC3E}">
        <p14:creationId xmlns:p14="http://schemas.microsoft.com/office/powerpoint/2010/main" val="3890385735"/>
      </p:ext>
    </p:extLst>
  </p:cSld>
  <p:clrMapOvr>
    <a:masterClrMapping/>
  </p:clrMapOvr>
  <p:transition spd="slow" advTm="124"/>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33</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smtClean="0">
                <a:latin typeface="Calibri" panose="020F0502020204030204" pitchFamily="34" charset="0"/>
                <a:cs typeface="Calibri" panose="020F0502020204030204" pitchFamily="34" charset="0"/>
              </a:rPr>
              <a:t>Summarize valid data</a:t>
            </a:r>
            <a:endParaRPr lang="en-US" sz="3000" dirty="0">
              <a:latin typeface="Calibri" panose="020F0502020204030204" pitchFamily="34" charset="0"/>
              <a:cs typeface="Calibri" panose="020F0502020204030204" pitchFamily="34" charset="0"/>
            </a:endParaRPr>
          </a:p>
        </p:txBody>
      </p:sp>
      <p:sp>
        <p:nvSpPr>
          <p:cNvPr id="6" name="Content Placeholder 3"/>
          <p:cNvSpPr>
            <a:spLocks noGrp="1"/>
          </p:cNvSpPr>
          <p:nvPr>
            <p:ph sz="half" idx="2"/>
          </p:nvPr>
        </p:nvSpPr>
        <p:spPr>
          <a:xfrm>
            <a:off x="395536" y="1542480"/>
            <a:ext cx="8301608" cy="4190776"/>
          </a:xfrm>
        </p:spPr>
        <p:txBody>
          <a:bodyPr anchor="t">
            <a:normAutofit fontScale="77500" lnSpcReduction="20000"/>
          </a:bodyPr>
          <a:lstStyle/>
          <a:p>
            <a:pPr marL="0" indent="0"/>
            <a:r>
              <a:rPr lang="es-CO" sz="2900" b="0" dirty="0" smtClean="0">
                <a:latin typeface="Calibri" panose="020F0502020204030204" pitchFamily="34" charset="0"/>
                <a:cs typeface="Calibri" panose="020F0502020204030204" pitchFamily="34" charset="0"/>
              </a:rPr>
              <a:t>Usando el </a:t>
            </a:r>
            <a:r>
              <a:rPr lang="es-CO" sz="2900" b="0" dirty="0" err="1" smtClean="0">
                <a:latin typeface="Calibri" panose="020F0502020204030204" pitchFamily="34" charset="0"/>
                <a:cs typeface="Calibri" panose="020F0502020204030204" pitchFamily="34" charset="0"/>
              </a:rPr>
              <a:t>dataset</a:t>
            </a:r>
            <a:r>
              <a:rPr lang="es-CO" sz="2900" b="0" dirty="0" smtClean="0">
                <a:latin typeface="Calibri" panose="020F0502020204030204" pitchFamily="34" charset="0"/>
                <a:cs typeface="Calibri" panose="020F0502020204030204" pitchFamily="34" charset="0"/>
              </a:rPr>
              <a:t> de 15 </a:t>
            </a:r>
            <a:r>
              <a:rPr lang="es-CO" sz="2900" b="0" dirty="0" err="1" smtClean="0">
                <a:latin typeface="Calibri" panose="020F0502020204030204" pitchFamily="34" charset="0"/>
                <a:cs typeface="Calibri" panose="020F0502020204030204" pitchFamily="34" charset="0"/>
              </a:rPr>
              <a:t>sec</a:t>
            </a:r>
            <a:r>
              <a:rPr lang="es-CO" sz="2900" b="0" dirty="0" smtClean="0">
                <a:latin typeface="Calibri" panose="020F0502020204030204" pitchFamily="34" charset="0"/>
                <a:cs typeface="Calibri" panose="020F0502020204030204" pitchFamily="34" charset="0"/>
              </a:rPr>
              <a:t> </a:t>
            </a:r>
            <a:r>
              <a:rPr lang="es-CO" sz="2900" b="0" dirty="0" err="1" smtClean="0">
                <a:latin typeface="Calibri" panose="020F0502020204030204" pitchFamily="34" charset="0"/>
                <a:cs typeface="Calibri" panose="020F0502020204030204" pitchFamily="34" charset="0"/>
              </a:rPr>
              <a:t>epoch</a:t>
            </a:r>
            <a:r>
              <a:rPr lang="es-CO" sz="2900" b="0" dirty="0" smtClean="0">
                <a:latin typeface="Calibri" panose="020F0502020204030204" pitchFamily="34" charset="0"/>
                <a:cs typeface="Calibri" panose="020F0502020204030204" pitchFamily="34" charset="0"/>
              </a:rPr>
              <a:t> teniendo en cuenta la actividad (“sueño”, “no-uso”, “uso”) en cada minuto (60 </a:t>
            </a:r>
            <a:r>
              <a:rPr lang="es-CO" sz="2900" b="0" dirty="0" err="1" smtClean="0">
                <a:latin typeface="Calibri" panose="020F0502020204030204" pitchFamily="34" charset="0"/>
                <a:cs typeface="Calibri" panose="020F0502020204030204" pitchFamily="34" charset="0"/>
              </a:rPr>
              <a:t>sec</a:t>
            </a:r>
            <a:r>
              <a:rPr lang="es-CO" sz="2900" b="0" dirty="0" smtClean="0">
                <a:latin typeface="Calibri" panose="020F0502020204030204" pitchFamily="34" charset="0"/>
                <a:cs typeface="Calibri" panose="020F0502020204030204" pitchFamily="34" charset="0"/>
              </a:rPr>
              <a:t> </a:t>
            </a:r>
            <a:r>
              <a:rPr lang="es-CO" sz="2900" b="0" dirty="0" err="1" smtClean="0">
                <a:latin typeface="Calibri" panose="020F0502020204030204" pitchFamily="34" charset="0"/>
                <a:cs typeface="Calibri" panose="020F0502020204030204" pitchFamily="34" charset="0"/>
              </a:rPr>
              <a:t>epoch</a:t>
            </a:r>
            <a:r>
              <a:rPr lang="es-CO" sz="2900" b="0" dirty="0" smtClean="0">
                <a:latin typeface="Calibri" panose="020F0502020204030204" pitchFamily="34" charset="0"/>
                <a:cs typeface="Calibri" panose="020F0502020204030204" pitchFamily="34" charset="0"/>
              </a:rPr>
              <a:t> </a:t>
            </a:r>
            <a:r>
              <a:rPr lang="es-CO" sz="2900" b="0" dirty="0" err="1" smtClean="0">
                <a:latin typeface="Calibri" panose="020F0502020204030204" pitchFamily="34" charset="0"/>
                <a:cs typeface="Calibri" panose="020F0502020204030204" pitchFamily="34" charset="0"/>
              </a:rPr>
              <a:t>dataset</a:t>
            </a:r>
            <a:r>
              <a:rPr lang="es-CO" sz="2900" b="0" dirty="0" smtClean="0">
                <a:latin typeface="Calibri" panose="020F0502020204030204" pitchFamily="34" charset="0"/>
                <a:cs typeface="Calibri" panose="020F0502020204030204" pitchFamily="34" charset="0"/>
              </a:rPr>
              <a:t>).</a:t>
            </a:r>
          </a:p>
          <a:p>
            <a:pPr marL="0" indent="0"/>
            <a:endParaRPr lang="es-CO" sz="2400" b="0" dirty="0" smtClean="0">
              <a:latin typeface="Calibri" panose="020F0502020204030204" pitchFamily="34" charset="0"/>
              <a:cs typeface="Calibri" panose="020F0502020204030204" pitchFamily="34" charset="0"/>
            </a:endParaRPr>
          </a:p>
          <a:p>
            <a:pPr marL="0" indent="0"/>
            <a:r>
              <a:rPr lang="es-CO" sz="2400" dirty="0" smtClean="0">
                <a:solidFill>
                  <a:schemeClr val="bg1"/>
                </a:solidFill>
                <a:latin typeface="Calibri" panose="020F0502020204030204" pitchFamily="34" charset="0"/>
                <a:cs typeface="Calibri" panose="020F0502020204030204" pitchFamily="34" charset="0"/>
              </a:rPr>
              <a:t>Variables derivadas para cada participante:</a:t>
            </a:r>
          </a:p>
          <a:p>
            <a:pPr>
              <a:buClr>
                <a:schemeClr val="bg1"/>
              </a:buClr>
              <a:buFont typeface="Arial" panose="020B0604020202020204" pitchFamily="34" charset="0"/>
              <a:buChar char="•"/>
            </a:pPr>
            <a:r>
              <a:rPr lang="es-CO" sz="2400" b="0" dirty="0" smtClean="0">
                <a:noFill/>
                <a:latin typeface="Calibri" panose="020F0502020204030204" pitchFamily="34" charset="0"/>
                <a:cs typeface="Calibri" panose="020F0502020204030204" pitchFamily="34" charset="0"/>
              </a:rPr>
              <a:t>Número de días validos (+ 10 horas de uso/día) </a:t>
            </a:r>
          </a:p>
          <a:p>
            <a:pPr lvl="2">
              <a:buClr>
                <a:schemeClr val="bg1"/>
              </a:buClr>
              <a:buFont typeface="Arial" panose="020B0604020202020204" pitchFamily="34" charset="0"/>
              <a:buChar char="•"/>
            </a:pPr>
            <a:r>
              <a:rPr lang="es-CO" sz="1700" b="0" dirty="0" smtClean="0">
                <a:noFill/>
                <a:latin typeface="Calibri" panose="020F0502020204030204" pitchFamily="34" charset="0"/>
                <a:cs typeface="Calibri" panose="020F0502020204030204" pitchFamily="34" charset="0"/>
              </a:rPr>
              <a:t>Totales, entre semana y fines de semana.</a:t>
            </a:r>
          </a:p>
          <a:p>
            <a:pPr>
              <a:buClr>
                <a:schemeClr val="bg1"/>
              </a:buClr>
              <a:buFont typeface="Arial" panose="020B0604020202020204" pitchFamily="34" charset="0"/>
              <a:buChar char="•"/>
            </a:pPr>
            <a:r>
              <a:rPr lang="es-CO" sz="2400" b="0" dirty="0" smtClean="0">
                <a:noFill/>
                <a:latin typeface="Calibri" panose="020F0502020204030204" pitchFamily="34" charset="0"/>
                <a:cs typeface="Calibri" panose="020F0502020204030204" pitchFamily="34" charset="0"/>
              </a:rPr>
              <a:t>Promedio diario (en minutos) por cada nivel de intensidad  física.</a:t>
            </a:r>
          </a:p>
          <a:p>
            <a:pPr lvl="2">
              <a:buClr>
                <a:schemeClr val="bg1"/>
              </a:buClr>
              <a:buFont typeface="Arial" panose="020B0604020202020204" pitchFamily="34" charset="0"/>
              <a:buChar char="•"/>
            </a:pPr>
            <a:r>
              <a:rPr lang="es-CO" sz="1600" dirty="0" smtClean="0">
                <a:noFill/>
                <a:latin typeface="Calibri" panose="020F0502020204030204" pitchFamily="34" charset="0"/>
                <a:cs typeface="Calibri" panose="020F0502020204030204" pitchFamily="34" charset="0"/>
              </a:rPr>
              <a:t>Totales, </a:t>
            </a:r>
            <a:r>
              <a:rPr lang="es-CO" sz="1600" dirty="0">
                <a:noFill/>
                <a:latin typeface="Calibri" panose="020F0502020204030204" pitchFamily="34" charset="0"/>
                <a:cs typeface="Calibri" panose="020F0502020204030204" pitchFamily="34" charset="0"/>
              </a:rPr>
              <a:t>entre semana y fines de semana</a:t>
            </a:r>
            <a:endParaRPr lang="es-CO" sz="1600" b="0" dirty="0" smtClean="0">
              <a:noFill/>
              <a:latin typeface="Calibri" panose="020F0502020204030204" pitchFamily="34" charset="0"/>
              <a:cs typeface="Calibri" panose="020F0502020204030204" pitchFamily="34" charset="0"/>
            </a:endParaRPr>
          </a:p>
          <a:p>
            <a:pPr>
              <a:buClr>
                <a:schemeClr val="bg1"/>
              </a:buClr>
              <a:buFont typeface="Arial" panose="020B0604020202020204" pitchFamily="34" charset="0"/>
              <a:buChar char="•"/>
            </a:pPr>
            <a:r>
              <a:rPr lang="es-CO" sz="2400" b="0" dirty="0" smtClean="0">
                <a:noFill/>
                <a:latin typeface="Calibri" panose="020F0502020204030204" pitchFamily="34" charset="0"/>
                <a:cs typeface="Calibri" panose="020F0502020204030204" pitchFamily="34" charset="0"/>
              </a:rPr>
              <a:t>Promedio diario de </a:t>
            </a:r>
            <a:r>
              <a:rPr lang="es-CO" sz="2400" b="0" dirty="0" err="1" smtClean="0">
                <a:noFill/>
                <a:latin typeface="Calibri" panose="020F0502020204030204" pitchFamily="34" charset="0"/>
                <a:cs typeface="Calibri" panose="020F0502020204030204" pitchFamily="34" charset="0"/>
              </a:rPr>
              <a:t>counts</a:t>
            </a:r>
            <a:r>
              <a:rPr lang="es-CO" sz="2400" b="0" dirty="0" smtClean="0">
                <a:noFill/>
                <a:latin typeface="Calibri" panose="020F0502020204030204" pitchFamily="34" charset="0"/>
                <a:cs typeface="Calibri" panose="020F0502020204030204" pitchFamily="34" charset="0"/>
              </a:rPr>
              <a:t> por cada nivel de intensidad física.</a:t>
            </a:r>
          </a:p>
          <a:p>
            <a:pPr lvl="2">
              <a:buClr>
                <a:schemeClr val="bg1"/>
              </a:buClr>
              <a:buFont typeface="Arial" panose="020B0604020202020204" pitchFamily="34" charset="0"/>
              <a:buChar char="•"/>
            </a:pPr>
            <a:r>
              <a:rPr lang="es-CO" sz="1600" dirty="0">
                <a:noFill/>
                <a:latin typeface="Calibri" panose="020F0502020204030204" pitchFamily="34" charset="0"/>
                <a:cs typeface="Calibri" panose="020F0502020204030204" pitchFamily="34" charset="0"/>
              </a:rPr>
              <a:t>Totales, entre semana y fines de </a:t>
            </a:r>
            <a:r>
              <a:rPr lang="es-CO" sz="1600" dirty="0" smtClean="0">
                <a:noFill/>
                <a:latin typeface="Calibri" panose="020F0502020204030204" pitchFamily="34" charset="0"/>
                <a:cs typeface="Calibri" panose="020F0502020204030204" pitchFamily="34" charset="0"/>
              </a:rPr>
              <a:t>semana</a:t>
            </a:r>
            <a:endParaRPr lang="es-CO" sz="1600" b="0" dirty="0" smtClean="0">
              <a:noFill/>
              <a:latin typeface="Calibri" panose="020F0502020204030204" pitchFamily="34" charset="0"/>
              <a:cs typeface="Calibri" panose="020F0502020204030204" pitchFamily="34" charset="0"/>
            </a:endParaRPr>
          </a:p>
          <a:p>
            <a:pPr>
              <a:buClr>
                <a:schemeClr val="bg1"/>
              </a:buClr>
              <a:buFont typeface="Arial" panose="020B0604020202020204" pitchFamily="34" charset="0"/>
              <a:buChar char="•"/>
            </a:pPr>
            <a:r>
              <a:rPr lang="es-CO" sz="2400" b="0" dirty="0" smtClean="0">
                <a:noFill/>
                <a:latin typeface="Calibri" panose="020F0502020204030204" pitchFamily="34" charset="0"/>
                <a:cs typeface="Calibri" panose="020F0502020204030204" pitchFamily="34" charset="0"/>
              </a:rPr>
              <a:t>Promedio de </a:t>
            </a:r>
            <a:r>
              <a:rPr lang="es-CO" sz="2400" b="0" dirty="0" err="1" smtClean="0">
                <a:noFill/>
                <a:latin typeface="Calibri" panose="020F0502020204030204" pitchFamily="34" charset="0"/>
                <a:cs typeface="Calibri" panose="020F0502020204030204" pitchFamily="34" charset="0"/>
              </a:rPr>
              <a:t>counts</a:t>
            </a:r>
            <a:r>
              <a:rPr lang="es-CO" sz="2400" b="0" dirty="0" smtClean="0">
                <a:noFill/>
                <a:latin typeface="Calibri" panose="020F0502020204030204" pitchFamily="34" charset="0"/>
                <a:cs typeface="Calibri" panose="020F0502020204030204" pitchFamily="34" charset="0"/>
              </a:rPr>
              <a:t> diarios</a:t>
            </a:r>
          </a:p>
          <a:p>
            <a:pPr lvl="2">
              <a:buClr>
                <a:schemeClr val="bg1"/>
              </a:buClr>
              <a:buFont typeface="Arial" panose="020B0604020202020204" pitchFamily="34" charset="0"/>
              <a:buChar char="•"/>
            </a:pPr>
            <a:r>
              <a:rPr lang="es-CO" sz="1600" dirty="0">
                <a:noFill/>
                <a:latin typeface="Calibri" panose="020F0502020204030204" pitchFamily="34" charset="0"/>
                <a:cs typeface="Calibri" panose="020F0502020204030204" pitchFamily="34" charset="0"/>
              </a:rPr>
              <a:t>Totales, entre semana y fines de </a:t>
            </a:r>
            <a:r>
              <a:rPr lang="es-CO" sz="1600" dirty="0" smtClean="0">
                <a:noFill/>
                <a:latin typeface="Calibri" panose="020F0502020204030204" pitchFamily="34" charset="0"/>
                <a:cs typeface="Calibri" panose="020F0502020204030204" pitchFamily="34" charset="0"/>
              </a:rPr>
              <a:t>semana</a:t>
            </a:r>
          </a:p>
          <a:p>
            <a:pPr>
              <a:spcBef>
                <a:spcPts val="600"/>
              </a:spcBef>
              <a:buClr>
                <a:schemeClr val="bg1"/>
              </a:buClr>
              <a:buFont typeface="Arial" panose="020B0604020202020204" pitchFamily="34" charset="0"/>
              <a:buChar char="•"/>
            </a:pPr>
            <a:r>
              <a:rPr lang="es-CO" sz="2400" b="0" dirty="0" smtClean="0">
                <a:noFill/>
                <a:latin typeface="Calibri" panose="020F0502020204030204" pitchFamily="34" charset="0"/>
                <a:cs typeface="Calibri" panose="020F0502020204030204" pitchFamily="34" charset="0"/>
              </a:rPr>
              <a:t>Promedio por minuto de </a:t>
            </a:r>
            <a:r>
              <a:rPr lang="es-CO" sz="2400" b="0" dirty="0" err="1" smtClean="0">
                <a:noFill/>
                <a:latin typeface="Calibri" panose="020F0502020204030204" pitchFamily="34" charset="0"/>
                <a:cs typeface="Calibri" panose="020F0502020204030204" pitchFamily="34" charset="0"/>
              </a:rPr>
              <a:t>counts</a:t>
            </a:r>
            <a:endParaRPr lang="es-CO" sz="2400" b="0" dirty="0" smtClean="0">
              <a:noFill/>
              <a:latin typeface="Calibri" panose="020F0502020204030204" pitchFamily="34" charset="0"/>
              <a:cs typeface="Calibri" panose="020F0502020204030204" pitchFamily="34" charset="0"/>
            </a:endParaRPr>
          </a:p>
          <a:p>
            <a:pPr marL="444500" lvl="3" indent="-177800">
              <a:spcBef>
                <a:spcPts val="0"/>
              </a:spcBef>
              <a:buFont typeface="Arial" panose="020B0604020202020204" pitchFamily="34" charset="0"/>
              <a:buChar char="•"/>
            </a:pPr>
            <a:r>
              <a:rPr lang="es-CO" sz="1400" dirty="0">
                <a:noFill/>
                <a:latin typeface="Calibri" panose="020F0502020204030204" pitchFamily="34" charset="0"/>
                <a:cs typeface="Calibri" panose="020F0502020204030204" pitchFamily="34" charset="0"/>
              </a:rPr>
              <a:t>Totales, entre semana y fines de semana</a:t>
            </a:r>
          </a:p>
          <a:p>
            <a:pPr marL="0" indent="0"/>
            <a:endParaRPr lang="es-CO" dirty="0" smtClean="0">
              <a:latin typeface="Calibri" panose="020F0502020204030204" pitchFamily="34" charset="0"/>
              <a:cs typeface="Calibri" panose="020F0502020204030204" pitchFamily="34" charset="0"/>
            </a:endParaRPr>
          </a:p>
          <a:p>
            <a:pPr lvl="2">
              <a:buFont typeface="Arial" panose="020B0604020202020204" pitchFamily="34" charset="0"/>
              <a:buChar char="•"/>
            </a:pPr>
            <a:endParaRPr lang="es-CO" sz="1600" b="0" dirty="0" smtClean="0">
              <a:latin typeface="Calibri" panose="020F0502020204030204" pitchFamily="34" charset="0"/>
              <a:cs typeface="Calibri" panose="020F0502020204030204" pitchFamily="34" charset="0"/>
            </a:endParaRPr>
          </a:p>
          <a:p>
            <a:pPr>
              <a:buFont typeface="Arial" panose="020B0604020202020204" pitchFamily="34" charset="0"/>
              <a:buChar char="•"/>
            </a:pPr>
            <a:endParaRPr lang="es-CO" sz="2400" b="0" dirty="0" smtClean="0">
              <a:latin typeface="Calibri" panose="020F0502020204030204" pitchFamily="34" charset="0"/>
              <a:cs typeface="Calibri" panose="020F0502020204030204" pitchFamily="34" charset="0"/>
            </a:endParaRPr>
          </a:p>
          <a:p>
            <a:pPr marL="0" lvl="1" indent="0">
              <a:buNone/>
            </a:pPr>
            <a:endParaRPr lang="es-CO" b="0" dirty="0" smtClean="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8760522"/>
      </p:ext>
    </p:extLst>
  </p:cSld>
  <p:clrMapOvr>
    <a:masterClrMapping/>
  </p:clrMapOvr>
  <mc:AlternateContent xmlns:mc="http://schemas.openxmlformats.org/markup-compatibility/2006" xmlns:p14="http://schemas.microsoft.com/office/powerpoint/2010/main">
    <mc:Choice Requires="p14">
      <p:transition p14:dur="0" advTm="124"/>
    </mc:Choice>
    <mc:Fallback xmlns="">
      <p:transition advTm="124"/>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34</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smtClean="0">
                <a:latin typeface="Calibri" panose="020F0502020204030204" pitchFamily="34" charset="0"/>
                <a:cs typeface="Calibri" panose="020F0502020204030204" pitchFamily="34" charset="0"/>
              </a:rPr>
              <a:t>Summarize valid data</a:t>
            </a:r>
            <a:endParaRPr lang="en-US" sz="3000" dirty="0">
              <a:latin typeface="Calibri" panose="020F0502020204030204" pitchFamily="34" charset="0"/>
              <a:cs typeface="Calibri" panose="020F0502020204030204" pitchFamily="34" charset="0"/>
            </a:endParaRPr>
          </a:p>
        </p:txBody>
      </p:sp>
      <p:sp>
        <p:nvSpPr>
          <p:cNvPr id="8" name="Content Placeholder 3"/>
          <p:cNvSpPr>
            <a:spLocks noGrp="1"/>
          </p:cNvSpPr>
          <p:nvPr>
            <p:ph sz="half" idx="2"/>
          </p:nvPr>
        </p:nvSpPr>
        <p:spPr>
          <a:xfrm>
            <a:off x="395536" y="1542480"/>
            <a:ext cx="8301608" cy="4190776"/>
          </a:xfrm>
        </p:spPr>
        <p:txBody>
          <a:bodyPr anchor="t">
            <a:normAutofit fontScale="77500" lnSpcReduction="20000"/>
          </a:bodyPr>
          <a:lstStyle/>
          <a:p>
            <a:pPr marL="0" indent="0"/>
            <a:r>
              <a:rPr lang="es-CO" sz="2900" b="0" dirty="0" smtClean="0">
                <a:latin typeface="Calibri" panose="020F0502020204030204" pitchFamily="34" charset="0"/>
                <a:cs typeface="Calibri" panose="020F0502020204030204" pitchFamily="34" charset="0"/>
              </a:rPr>
              <a:t>Usando el </a:t>
            </a:r>
            <a:r>
              <a:rPr lang="es-CO" sz="2900" b="0" dirty="0" err="1" smtClean="0">
                <a:latin typeface="Calibri" panose="020F0502020204030204" pitchFamily="34" charset="0"/>
                <a:cs typeface="Calibri" panose="020F0502020204030204" pitchFamily="34" charset="0"/>
              </a:rPr>
              <a:t>dataset</a:t>
            </a:r>
            <a:r>
              <a:rPr lang="es-CO" sz="2900" b="0" dirty="0" smtClean="0">
                <a:latin typeface="Calibri" panose="020F0502020204030204" pitchFamily="34" charset="0"/>
                <a:cs typeface="Calibri" panose="020F0502020204030204" pitchFamily="34" charset="0"/>
              </a:rPr>
              <a:t> de 15 </a:t>
            </a:r>
            <a:r>
              <a:rPr lang="es-CO" sz="2900" b="0" dirty="0" err="1" smtClean="0">
                <a:latin typeface="Calibri" panose="020F0502020204030204" pitchFamily="34" charset="0"/>
                <a:cs typeface="Calibri" panose="020F0502020204030204" pitchFamily="34" charset="0"/>
              </a:rPr>
              <a:t>sec</a:t>
            </a:r>
            <a:r>
              <a:rPr lang="es-CO" sz="2900" b="0" dirty="0" smtClean="0">
                <a:latin typeface="Calibri" panose="020F0502020204030204" pitchFamily="34" charset="0"/>
                <a:cs typeface="Calibri" panose="020F0502020204030204" pitchFamily="34" charset="0"/>
              </a:rPr>
              <a:t> </a:t>
            </a:r>
            <a:r>
              <a:rPr lang="es-CO" sz="2900" b="0" dirty="0" err="1" smtClean="0">
                <a:latin typeface="Calibri" panose="020F0502020204030204" pitchFamily="34" charset="0"/>
                <a:cs typeface="Calibri" panose="020F0502020204030204" pitchFamily="34" charset="0"/>
              </a:rPr>
              <a:t>epoch</a:t>
            </a:r>
            <a:r>
              <a:rPr lang="es-CO" sz="2900" b="0" dirty="0" smtClean="0">
                <a:latin typeface="Calibri" panose="020F0502020204030204" pitchFamily="34" charset="0"/>
                <a:cs typeface="Calibri" panose="020F0502020204030204" pitchFamily="34" charset="0"/>
              </a:rPr>
              <a:t> teniendo en cuenta la actividad (“sueño”, “no-uso”, “uso”) en cada minuto (60 </a:t>
            </a:r>
            <a:r>
              <a:rPr lang="es-CO" sz="2900" b="0" dirty="0" err="1" smtClean="0">
                <a:latin typeface="Calibri" panose="020F0502020204030204" pitchFamily="34" charset="0"/>
                <a:cs typeface="Calibri" panose="020F0502020204030204" pitchFamily="34" charset="0"/>
              </a:rPr>
              <a:t>sec</a:t>
            </a:r>
            <a:r>
              <a:rPr lang="es-CO" sz="2900" b="0" dirty="0" smtClean="0">
                <a:latin typeface="Calibri" panose="020F0502020204030204" pitchFamily="34" charset="0"/>
                <a:cs typeface="Calibri" panose="020F0502020204030204" pitchFamily="34" charset="0"/>
              </a:rPr>
              <a:t> </a:t>
            </a:r>
            <a:r>
              <a:rPr lang="es-CO" sz="2900" b="0" dirty="0" err="1" smtClean="0">
                <a:latin typeface="Calibri" panose="020F0502020204030204" pitchFamily="34" charset="0"/>
                <a:cs typeface="Calibri" panose="020F0502020204030204" pitchFamily="34" charset="0"/>
              </a:rPr>
              <a:t>epoch</a:t>
            </a:r>
            <a:r>
              <a:rPr lang="es-CO" sz="2900" b="0" dirty="0" smtClean="0">
                <a:latin typeface="Calibri" panose="020F0502020204030204" pitchFamily="34" charset="0"/>
                <a:cs typeface="Calibri" panose="020F0502020204030204" pitchFamily="34" charset="0"/>
              </a:rPr>
              <a:t> </a:t>
            </a:r>
            <a:r>
              <a:rPr lang="es-CO" sz="2900" b="0" dirty="0" err="1" smtClean="0">
                <a:latin typeface="Calibri" panose="020F0502020204030204" pitchFamily="34" charset="0"/>
                <a:cs typeface="Calibri" panose="020F0502020204030204" pitchFamily="34" charset="0"/>
              </a:rPr>
              <a:t>dataset</a:t>
            </a:r>
            <a:r>
              <a:rPr lang="es-CO" sz="2900" b="0" dirty="0" smtClean="0">
                <a:latin typeface="Calibri" panose="020F0502020204030204" pitchFamily="34" charset="0"/>
                <a:cs typeface="Calibri" panose="020F0502020204030204" pitchFamily="34" charset="0"/>
              </a:rPr>
              <a:t>).</a:t>
            </a:r>
          </a:p>
          <a:p>
            <a:pPr marL="0" indent="0"/>
            <a:endParaRPr lang="es-CO" sz="2400" b="0" dirty="0" smtClean="0">
              <a:latin typeface="Calibri" panose="020F0502020204030204" pitchFamily="34" charset="0"/>
              <a:cs typeface="Calibri" panose="020F0502020204030204" pitchFamily="34" charset="0"/>
            </a:endParaRPr>
          </a:p>
          <a:p>
            <a:pPr marL="0" indent="0"/>
            <a:r>
              <a:rPr lang="es-CO" sz="2400" dirty="0" smtClean="0">
                <a:latin typeface="Calibri" panose="020F0502020204030204" pitchFamily="34" charset="0"/>
                <a:cs typeface="Calibri" panose="020F0502020204030204" pitchFamily="34" charset="0"/>
              </a:rPr>
              <a:t>Variables derivadas para cada participante:</a:t>
            </a:r>
          </a:p>
          <a:p>
            <a:pPr>
              <a:buFont typeface="Arial" panose="020B0604020202020204" pitchFamily="34" charset="0"/>
              <a:buChar char="•"/>
            </a:pPr>
            <a:r>
              <a:rPr lang="es-CO" sz="2400" b="0" dirty="0" smtClean="0">
                <a:latin typeface="Calibri" panose="020F0502020204030204" pitchFamily="34" charset="0"/>
                <a:cs typeface="Calibri" panose="020F0502020204030204" pitchFamily="34" charset="0"/>
              </a:rPr>
              <a:t>Número de días validos (+ 10 horas de uso/día) </a:t>
            </a:r>
          </a:p>
          <a:p>
            <a:pPr lvl="2">
              <a:buFont typeface="Arial" panose="020B0604020202020204" pitchFamily="34" charset="0"/>
              <a:buChar char="•"/>
            </a:pPr>
            <a:r>
              <a:rPr lang="es-CO" sz="1700" b="0" dirty="0" smtClean="0">
                <a:latin typeface="Calibri" panose="020F0502020204030204" pitchFamily="34" charset="0"/>
                <a:cs typeface="Calibri" panose="020F0502020204030204" pitchFamily="34" charset="0"/>
              </a:rPr>
              <a:t>Totales, entre semana y fines de semana.</a:t>
            </a:r>
          </a:p>
          <a:p>
            <a:pPr>
              <a:buFont typeface="Arial" panose="020B0604020202020204" pitchFamily="34" charset="0"/>
              <a:buChar char="•"/>
            </a:pPr>
            <a:r>
              <a:rPr lang="es-CO" sz="2400" b="0" dirty="0" smtClean="0">
                <a:latin typeface="Calibri" panose="020F0502020204030204" pitchFamily="34" charset="0"/>
                <a:cs typeface="Calibri" panose="020F0502020204030204" pitchFamily="34" charset="0"/>
              </a:rPr>
              <a:t>Promedio diario (en minutos) de cada nivel de intensidad  física.</a:t>
            </a:r>
          </a:p>
          <a:p>
            <a:pPr lvl="2">
              <a:buFont typeface="Arial" panose="020B0604020202020204" pitchFamily="34" charset="0"/>
              <a:buChar char="•"/>
            </a:pPr>
            <a:r>
              <a:rPr lang="es-CO" sz="1600" dirty="0" smtClean="0">
                <a:latin typeface="Calibri" panose="020F0502020204030204" pitchFamily="34" charset="0"/>
                <a:cs typeface="Calibri" panose="020F0502020204030204" pitchFamily="34" charset="0"/>
              </a:rPr>
              <a:t>Totales, </a:t>
            </a:r>
            <a:r>
              <a:rPr lang="es-CO" sz="1600" dirty="0">
                <a:latin typeface="Calibri" panose="020F0502020204030204" pitchFamily="34" charset="0"/>
                <a:cs typeface="Calibri" panose="020F0502020204030204" pitchFamily="34" charset="0"/>
              </a:rPr>
              <a:t>entre semana y fines de semana</a:t>
            </a:r>
            <a:endParaRPr lang="es-CO" sz="1600" b="0"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s-CO" sz="2400" b="0" dirty="0" smtClean="0">
                <a:latin typeface="Calibri" panose="020F0502020204030204" pitchFamily="34" charset="0"/>
                <a:cs typeface="Calibri" panose="020F0502020204030204" pitchFamily="34" charset="0"/>
              </a:rPr>
              <a:t>Promedio diario de </a:t>
            </a:r>
            <a:r>
              <a:rPr lang="es-CO" sz="2400" b="0" dirty="0" err="1" smtClean="0">
                <a:latin typeface="Calibri" panose="020F0502020204030204" pitchFamily="34" charset="0"/>
                <a:cs typeface="Calibri" panose="020F0502020204030204" pitchFamily="34" charset="0"/>
              </a:rPr>
              <a:t>counts</a:t>
            </a:r>
            <a:r>
              <a:rPr lang="es-CO" sz="2400" b="0" dirty="0" smtClean="0">
                <a:latin typeface="Calibri" panose="020F0502020204030204" pitchFamily="34" charset="0"/>
                <a:cs typeface="Calibri" panose="020F0502020204030204" pitchFamily="34" charset="0"/>
              </a:rPr>
              <a:t> de cada nivel de intensidad física.</a:t>
            </a:r>
          </a:p>
          <a:p>
            <a:pPr lvl="2">
              <a:buFont typeface="Arial" panose="020B0604020202020204" pitchFamily="34" charset="0"/>
              <a:buChar char="•"/>
            </a:pPr>
            <a:r>
              <a:rPr lang="es-CO" sz="1600" dirty="0">
                <a:latin typeface="Calibri" panose="020F0502020204030204" pitchFamily="34" charset="0"/>
                <a:cs typeface="Calibri" panose="020F0502020204030204" pitchFamily="34" charset="0"/>
              </a:rPr>
              <a:t>Totales, entre semana y fines de </a:t>
            </a:r>
            <a:r>
              <a:rPr lang="es-CO" sz="1600" dirty="0" smtClean="0">
                <a:latin typeface="Calibri" panose="020F0502020204030204" pitchFamily="34" charset="0"/>
                <a:cs typeface="Calibri" panose="020F0502020204030204" pitchFamily="34" charset="0"/>
              </a:rPr>
              <a:t>semana</a:t>
            </a:r>
            <a:endParaRPr lang="es-CO" sz="1600" b="0"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s-CO" sz="2400" b="0" dirty="0" smtClean="0">
                <a:latin typeface="Calibri" panose="020F0502020204030204" pitchFamily="34" charset="0"/>
                <a:cs typeface="Calibri" panose="020F0502020204030204" pitchFamily="34" charset="0"/>
              </a:rPr>
              <a:t>Promedio de </a:t>
            </a:r>
            <a:r>
              <a:rPr lang="es-CO" sz="2400" b="0" dirty="0" err="1" smtClean="0">
                <a:latin typeface="Calibri" panose="020F0502020204030204" pitchFamily="34" charset="0"/>
                <a:cs typeface="Calibri" panose="020F0502020204030204" pitchFamily="34" charset="0"/>
              </a:rPr>
              <a:t>counts</a:t>
            </a:r>
            <a:r>
              <a:rPr lang="es-CO" sz="2400" b="0" dirty="0" smtClean="0">
                <a:latin typeface="Calibri" panose="020F0502020204030204" pitchFamily="34" charset="0"/>
                <a:cs typeface="Calibri" panose="020F0502020204030204" pitchFamily="34" charset="0"/>
              </a:rPr>
              <a:t> diarios</a:t>
            </a:r>
          </a:p>
          <a:p>
            <a:pPr lvl="2">
              <a:buFont typeface="Arial" panose="020B0604020202020204" pitchFamily="34" charset="0"/>
              <a:buChar char="•"/>
            </a:pPr>
            <a:r>
              <a:rPr lang="es-CO" sz="1600" dirty="0">
                <a:latin typeface="Calibri" panose="020F0502020204030204" pitchFamily="34" charset="0"/>
                <a:cs typeface="Calibri" panose="020F0502020204030204" pitchFamily="34" charset="0"/>
              </a:rPr>
              <a:t>Totales, entre semana y fines de </a:t>
            </a:r>
            <a:r>
              <a:rPr lang="es-CO" sz="1600" dirty="0" smtClean="0">
                <a:latin typeface="Calibri" panose="020F0502020204030204" pitchFamily="34" charset="0"/>
                <a:cs typeface="Calibri" panose="020F0502020204030204" pitchFamily="34" charset="0"/>
              </a:rPr>
              <a:t>semana</a:t>
            </a:r>
          </a:p>
          <a:p>
            <a:pPr>
              <a:spcBef>
                <a:spcPts val="600"/>
              </a:spcBef>
              <a:buFont typeface="Arial" panose="020B0604020202020204" pitchFamily="34" charset="0"/>
              <a:buChar char="•"/>
            </a:pPr>
            <a:r>
              <a:rPr lang="es-CO" sz="2400" b="0" dirty="0" smtClean="0">
                <a:latin typeface="Calibri" panose="020F0502020204030204" pitchFamily="34" charset="0"/>
                <a:cs typeface="Calibri" panose="020F0502020204030204" pitchFamily="34" charset="0"/>
              </a:rPr>
              <a:t>Promedio por minuto de </a:t>
            </a:r>
            <a:r>
              <a:rPr lang="es-CO" sz="2400" b="0" dirty="0" err="1" smtClean="0">
                <a:latin typeface="Calibri" panose="020F0502020204030204" pitchFamily="34" charset="0"/>
                <a:cs typeface="Calibri" panose="020F0502020204030204" pitchFamily="34" charset="0"/>
              </a:rPr>
              <a:t>counts</a:t>
            </a:r>
            <a:endParaRPr lang="es-CO" sz="2400" b="0" dirty="0" smtClean="0">
              <a:latin typeface="Calibri" panose="020F0502020204030204" pitchFamily="34" charset="0"/>
              <a:cs typeface="Calibri" panose="020F0502020204030204" pitchFamily="34" charset="0"/>
            </a:endParaRPr>
          </a:p>
          <a:p>
            <a:pPr marL="444500" lvl="3" indent="-177800">
              <a:spcBef>
                <a:spcPts val="0"/>
              </a:spcBef>
              <a:buFont typeface="Arial" panose="020B0604020202020204" pitchFamily="34" charset="0"/>
              <a:buChar char="•"/>
            </a:pPr>
            <a:r>
              <a:rPr lang="es-CO" sz="1400" dirty="0">
                <a:latin typeface="Calibri" panose="020F0502020204030204" pitchFamily="34" charset="0"/>
                <a:cs typeface="Calibri" panose="020F0502020204030204" pitchFamily="34" charset="0"/>
              </a:rPr>
              <a:t>Totales, entre semana y fines de semana</a:t>
            </a:r>
          </a:p>
          <a:p>
            <a:pPr marL="0" indent="0"/>
            <a:endParaRPr lang="es-CO" dirty="0" smtClean="0">
              <a:latin typeface="Calibri" panose="020F0502020204030204" pitchFamily="34" charset="0"/>
              <a:cs typeface="Calibri" panose="020F0502020204030204" pitchFamily="34" charset="0"/>
            </a:endParaRPr>
          </a:p>
          <a:p>
            <a:pPr lvl="2">
              <a:buFont typeface="Arial" panose="020B0604020202020204" pitchFamily="34" charset="0"/>
              <a:buChar char="•"/>
            </a:pPr>
            <a:endParaRPr lang="es-CO" sz="1600" b="0" dirty="0" smtClean="0">
              <a:latin typeface="Calibri" panose="020F0502020204030204" pitchFamily="34" charset="0"/>
              <a:cs typeface="Calibri" panose="020F0502020204030204" pitchFamily="34" charset="0"/>
            </a:endParaRPr>
          </a:p>
          <a:p>
            <a:pPr>
              <a:buFont typeface="Arial" panose="020B0604020202020204" pitchFamily="34" charset="0"/>
              <a:buChar char="•"/>
            </a:pPr>
            <a:endParaRPr lang="es-CO" sz="2400" b="0" dirty="0" smtClean="0">
              <a:latin typeface="Calibri" panose="020F0502020204030204" pitchFamily="34" charset="0"/>
              <a:cs typeface="Calibri" panose="020F0502020204030204" pitchFamily="34" charset="0"/>
            </a:endParaRPr>
          </a:p>
          <a:p>
            <a:pPr marL="0" lvl="1" indent="0">
              <a:buNone/>
            </a:pPr>
            <a:endParaRPr lang="es-CO" b="0" dirty="0" smtClean="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619783408"/>
      </p:ext>
    </p:extLst>
  </p:cSld>
  <p:clrMapOvr>
    <a:masterClrMapping/>
  </p:clrMapOvr>
  <mc:AlternateContent xmlns:mc="http://schemas.openxmlformats.org/markup-compatibility/2006" xmlns:p14="http://schemas.microsoft.com/office/powerpoint/2010/main">
    <mc:Choice Requires="p14">
      <p:transition p14:dur="0" advTm="124"/>
    </mc:Choice>
    <mc:Fallback xmlns="">
      <p:transition advTm="12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35</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9532" y="227710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
        <p:nvSpPr>
          <p:cNvPr id="9" name="Rectangle 8"/>
          <p:cNvSpPr/>
          <p:nvPr/>
        </p:nvSpPr>
        <p:spPr>
          <a:xfrm>
            <a:off x="2377457" y="162880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3" name="Rectangle 12"/>
          <p:cNvSpPr/>
          <p:nvPr/>
        </p:nvSpPr>
        <p:spPr>
          <a:xfrm>
            <a:off x="3958521" y="1628800"/>
            <a:ext cx="1405567" cy="10801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23" name="Rectangle 22"/>
          <p:cNvSpPr/>
          <p:nvPr/>
        </p:nvSpPr>
        <p:spPr>
          <a:xfrm>
            <a:off x="2396372" y="486916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Add </a:t>
            </a:r>
            <a:r>
              <a:rPr lang="en-US" dirty="0" smtClean="0"/>
              <a:t>PA intensity </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spTree>
    <p:custDataLst>
      <p:tags r:id="rId1"/>
    </p:custDataLst>
    <p:extLst>
      <p:ext uri="{BB962C8B-B14F-4D97-AF65-F5344CB8AC3E}">
        <p14:creationId xmlns:p14="http://schemas.microsoft.com/office/powerpoint/2010/main" val="568964069"/>
      </p:ext>
    </p:extLst>
  </p:cSld>
  <p:clrMapOvr>
    <a:masterClrMapping/>
  </p:clrMapOvr>
  <p:transition spd="slow" advTm="124"/>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36</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SALIDA</a:t>
            </a:r>
            <a:endParaRPr lang="es-CO" sz="3000" dirty="0">
              <a:latin typeface="Calibri" panose="020F0502020204030204" pitchFamily="34" charset="0"/>
              <a:cs typeface="Calibri" panose="020F0502020204030204" pitchFamily="34" charset="0"/>
            </a:endParaRPr>
          </a:p>
        </p:txBody>
      </p:sp>
      <p:sp>
        <p:nvSpPr>
          <p:cNvPr id="10" name="Flowchart: Document 9"/>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pic>
        <p:nvPicPr>
          <p:cNvPr id="5123"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1772" t="4809" r="5782" b="7949"/>
          <a:stretch/>
        </p:blipFill>
        <p:spPr bwMode="auto">
          <a:xfrm>
            <a:off x="611560" y="1844824"/>
            <a:ext cx="6985466" cy="2736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81554052"/>
      </p:ext>
    </p:extLst>
  </p:cSld>
  <p:clrMapOvr>
    <a:masterClrMapping/>
  </p:clrMapOvr>
  <mc:AlternateContent xmlns:mc="http://schemas.openxmlformats.org/markup-compatibility/2006" xmlns:p14="http://schemas.microsoft.com/office/powerpoint/2010/main">
    <mc:Choice Requires="p14">
      <p:transition p14:dur="0" advTm="124"/>
    </mc:Choice>
    <mc:Fallback xmlns="">
      <p:transition advTm="12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implementación</a:t>
            </a:r>
            <a:endParaRPr lang="en-US" dirty="0"/>
          </a:p>
        </p:txBody>
      </p:sp>
      <p:sp>
        <p:nvSpPr>
          <p:cNvPr id="3" name="Text Placeholder 2"/>
          <p:cNvSpPr>
            <a:spLocks noGrp="1"/>
          </p:cNvSpPr>
          <p:nvPr>
            <p:ph type="body" idx="1"/>
          </p:nvPr>
        </p:nvSpPr>
        <p:spPr/>
        <p:txBody>
          <a:bodyPr/>
          <a:lstStyle/>
          <a:p>
            <a:r>
              <a:rPr lang="en-US" dirty="0" smtClean="0"/>
              <a:t>Y </a:t>
            </a:r>
            <a:r>
              <a:rPr lang="en-US" dirty="0" err="1" smtClean="0"/>
              <a:t>resultados</a:t>
            </a:r>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37</a:t>
            </a:fld>
            <a:endParaRPr lang="es-ES">
              <a:solidFill>
                <a:prstClr val="black"/>
              </a:solidFill>
            </a:endParaRPr>
          </a:p>
        </p:txBody>
      </p:sp>
    </p:spTree>
    <p:extLst>
      <p:ext uri="{BB962C8B-B14F-4D97-AF65-F5344CB8AC3E}">
        <p14:creationId xmlns:p14="http://schemas.microsoft.com/office/powerpoint/2010/main" val="12599506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38</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implementación</a:t>
            </a:r>
            <a:endParaRPr lang="es-CO" sz="3000" dirty="0">
              <a:latin typeface="Calibri" panose="020F0502020204030204" pitchFamily="34" charset="0"/>
              <a:cs typeface="Calibri" panose="020F0502020204030204" pitchFamily="34" charset="0"/>
            </a:endParaRPr>
          </a:p>
        </p:txBody>
      </p:sp>
      <p:sp>
        <p:nvSpPr>
          <p:cNvPr id="6" name="Content Placeholder 1"/>
          <p:cNvSpPr>
            <a:spLocks noGrp="1"/>
          </p:cNvSpPr>
          <p:nvPr>
            <p:ph sz="half" idx="1"/>
          </p:nvPr>
        </p:nvSpPr>
        <p:spPr>
          <a:xfrm>
            <a:off x="539552" y="1628799"/>
            <a:ext cx="7848872" cy="2448273"/>
          </a:xfrm>
        </p:spPr>
        <p:txBody>
          <a:bodyPr anchor="t">
            <a:normAutofit lnSpcReduction="10000"/>
          </a:bodyPr>
          <a:lstStyle/>
          <a:p>
            <a:pPr marL="0" indent="0">
              <a:buNone/>
            </a:pPr>
            <a:r>
              <a:rPr lang="es-CO" b="0" dirty="0" smtClean="0">
                <a:latin typeface="Calibri" panose="020F0502020204030204" pitchFamily="34" charset="0"/>
                <a:cs typeface="Calibri" panose="020F0502020204030204" pitchFamily="34" charset="0"/>
              </a:rPr>
              <a:t>El protocolo se ha implementado en R.</a:t>
            </a:r>
          </a:p>
          <a:p>
            <a:pPr marL="457200" indent="-457200">
              <a:buFont typeface="Wingdings" panose="05000000000000000000" pitchFamily="2" charset="2"/>
              <a:buChar char="ü"/>
            </a:pPr>
            <a:r>
              <a:rPr lang="es-CO" b="0" dirty="0" smtClean="0">
                <a:latin typeface="Calibri" panose="020F0502020204030204" pitchFamily="34" charset="0"/>
                <a:cs typeface="Calibri" panose="020F0502020204030204" pitchFamily="34" charset="0"/>
              </a:rPr>
              <a:t>Software libre</a:t>
            </a:r>
          </a:p>
          <a:p>
            <a:pPr marL="457200" indent="-457200">
              <a:buFont typeface="Wingdings" panose="05000000000000000000" pitchFamily="2" charset="2"/>
              <a:buChar char="ü"/>
            </a:pPr>
            <a:r>
              <a:rPr lang="es-CO" b="0" dirty="0" smtClean="0">
                <a:latin typeface="Calibri" panose="020F0502020204030204" pitchFamily="34" charset="0"/>
                <a:cs typeface="Calibri" panose="020F0502020204030204" pitchFamily="34" charset="0"/>
              </a:rPr>
              <a:t>Funciones predefinidas</a:t>
            </a:r>
          </a:p>
          <a:p>
            <a:pPr marL="457200" indent="-457200">
              <a:buFont typeface="Wingdings" panose="05000000000000000000" pitchFamily="2" charset="2"/>
              <a:buChar char="ü"/>
            </a:pPr>
            <a:r>
              <a:rPr lang="es-CO" b="0" dirty="0" smtClean="0">
                <a:latin typeface="Calibri" panose="020F0502020204030204" pitchFamily="34" charset="0"/>
                <a:cs typeface="Calibri" panose="020F0502020204030204" pitchFamily="34" charset="0"/>
              </a:rPr>
              <a:t>Buen </a:t>
            </a:r>
            <a:r>
              <a:rPr lang="es-CO" b="0" dirty="0" smtClean="0">
                <a:latin typeface="Calibri" panose="020F0502020204030204" pitchFamily="34" charset="0"/>
                <a:cs typeface="Calibri" panose="020F0502020204030204" pitchFamily="34" charset="0"/>
              </a:rPr>
              <a:t>soporte online</a:t>
            </a:r>
          </a:p>
          <a:p>
            <a:pPr marL="457200" indent="-457200">
              <a:buFont typeface="Wingdings" panose="05000000000000000000" pitchFamily="2" charset="2"/>
              <a:buChar char="ü"/>
            </a:pPr>
            <a:r>
              <a:rPr lang="es-CO" b="0" dirty="0" smtClean="0">
                <a:latin typeface="Calibri" panose="020F0502020204030204" pitchFamily="34" charset="0"/>
                <a:cs typeface="Calibri" panose="020F0502020204030204" pitchFamily="34" charset="0"/>
              </a:rPr>
              <a:t>Buenas capacidades gráficas</a:t>
            </a:r>
            <a:endParaRPr lang="es-CO" b="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145585680"/>
      </p:ext>
    </p:extLst>
  </p:cSld>
  <p:clrMapOvr>
    <a:masterClrMapping/>
  </p:clrMapOvr>
  <mc:AlternateContent xmlns:mc="http://schemas.openxmlformats.org/markup-compatibility/2006" xmlns:p14="http://schemas.microsoft.com/office/powerpoint/2010/main">
    <mc:Choice Requires="p14">
      <p:transition p14:dur="0" advTm="124"/>
    </mc:Choice>
    <mc:Fallback xmlns="">
      <p:transition advTm="12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39</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implementación</a:t>
            </a:r>
            <a:endParaRPr lang="es-CO" sz="3000" dirty="0">
              <a:latin typeface="Calibri" panose="020F0502020204030204" pitchFamily="34" charset="0"/>
              <a:cs typeface="Calibri" panose="020F0502020204030204" pitchFamily="34"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568" y="1412776"/>
            <a:ext cx="8159551"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73846613"/>
      </p:ext>
    </p:extLst>
  </p:cSld>
  <p:clrMapOvr>
    <a:masterClrMapping/>
  </p:clrMapOvr>
  <mc:AlternateContent xmlns:mc="http://schemas.openxmlformats.org/markup-compatibility/2006" xmlns:p14="http://schemas.microsoft.com/office/powerpoint/2010/main">
    <mc:Choice Requires="p14">
      <p:transition p14:dur="0" advTm="124"/>
    </mc:Choice>
    <mc:Fallback xmlns="">
      <p:transition advTm="12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4</a:t>
            </a:fld>
            <a:endParaRPr lang="es-ES" dirty="0">
              <a:solidFill>
                <a:prstClr val="black"/>
              </a:solidFill>
            </a:endParaRPr>
          </a:p>
        </p:txBody>
      </p:sp>
      <p:sp>
        <p:nvSpPr>
          <p:cNvPr id="48" name="Title 1"/>
          <p:cNvSpPr>
            <a:spLocks noGrp="1"/>
          </p:cNvSpPr>
          <p:nvPr>
            <p:ph type="title"/>
            <p:custDataLst>
              <p:tags r:id="rId3"/>
            </p:custDataLst>
          </p:nvPr>
        </p:nvSpPr>
        <p:spPr>
          <a:xfrm>
            <a:off x="467544" y="404664"/>
            <a:ext cx="8229600" cy="1143000"/>
          </a:xfrm>
        </p:spPr>
        <p:txBody>
          <a:bodyPr/>
          <a:lstStyle/>
          <a:p>
            <a:pPr algn="l"/>
            <a:r>
              <a:rPr lang="en-US" sz="3000" dirty="0" err="1" smtClean="0">
                <a:latin typeface="Calibri" panose="020F0502020204030204" pitchFamily="34" charset="0"/>
                <a:cs typeface="Calibri" panose="020F0502020204030204" pitchFamily="34" charset="0"/>
              </a:rPr>
              <a:t>Motivación</a:t>
            </a:r>
            <a:endParaRPr lang="en-US" sz="3000" dirty="0">
              <a:latin typeface="Calibri" panose="020F0502020204030204" pitchFamily="34" charset="0"/>
              <a:cs typeface="Calibri" panose="020F0502020204030204" pitchFamily="34" charset="0"/>
            </a:endParaRPr>
          </a:p>
        </p:txBody>
      </p:sp>
      <p:sp>
        <p:nvSpPr>
          <p:cNvPr id="8" name="Content Placeholder 1"/>
          <p:cNvSpPr txBox="1">
            <a:spLocks/>
          </p:cNvSpPr>
          <p:nvPr/>
        </p:nvSpPr>
        <p:spPr>
          <a:xfrm>
            <a:off x="539552" y="1628799"/>
            <a:ext cx="4114800" cy="2448273"/>
          </a:xfrm>
          <a:prstGeom prst="rect">
            <a:avLst/>
          </a:prstGeom>
        </p:spPr>
        <p:txBody>
          <a:bodyPr anchor="ctr">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r>
              <a:rPr lang="es-CO" sz="2800" b="0" dirty="0" smtClean="0">
                <a:latin typeface="Calibri" panose="020F0502020204030204" pitchFamily="34" charset="0"/>
                <a:cs typeface="Calibri" panose="020F0502020204030204" pitchFamily="34" charset="0"/>
              </a:rPr>
              <a:t>¿Cómo medir objetivamente la actividad física de las personas?</a:t>
            </a:r>
            <a:endParaRPr lang="es-CO" sz="2800" b="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349054795"/>
      </p:ext>
    </p:extLst>
  </p:cSld>
  <p:clrMapOvr>
    <a:masterClrMapping/>
  </p:clrMapOvr>
  <p:transition spd="slow" advTm="124"/>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40</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implementación</a:t>
            </a:r>
            <a:endParaRPr lang="es-CO" sz="3000" dirty="0">
              <a:latin typeface="Calibri" panose="020F0502020204030204" pitchFamily="34" charset="0"/>
              <a:cs typeface="Calibri" panose="020F0502020204030204" pitchFamily="34" charset="0"/>
            </a:endParaRPr>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503" y="1312168"/>
            <a:ext cx="8269682"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886067682"/>
      </p:ext>
    </p:extLst>
  </p:cSld>
  <p:clrMapOvr>
    <a:masterClrMapping/>
  </p:clrMapOvr>
  <mc:AlternateContent xmlns:mc="http://schemas.openxmlformats.org/markup-compatibility/2006" xmlns:p14="http://schemas.microsoft.com/office/powerpoint/2010/main">
    <mc:Choice Requires="p14">
      <p:transition p14:dur="0" advTm="124"/>
    </mc:Choice>
    <mc:Fallback xmlns="">
      <p:transition advTm="124"/>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41</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Resultados – colegio 20 de julio</a:t>
            </a:r>
            <a:endParaRPr lang="es-CO" sz="30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227065596"/>
      </p:ext>
    </p:extLst>
  </p:cSld>
  <p:clrMapOvr>
    <a:masterClrMapping/>
  </p:clrMapOvr>
  <mc:AlternateContent xmlns:mc="http://schemas.openxmlformats.org/markup-compatibility/2006">
    <mc:Choice xmlns:p14="http://schemas.microsoft.com/office/powerpoint/2010/main" Requires="p14">
      <p:transition p14:dur="0" advTm="124"/>
    </mc:Choice>
    <mc:Fallback>
      <p:transition advTm="124"/>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42</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Resultados – colegio 20 de julio</a:t>
            </a:r>
            <a:endParaRPr lang="es-CO" sz="3000" dirty="0">
              <a:latin typeface="Calibri" panose="020F0502020204030204" pitchFamily="34" charset="0"/>
              <a:cs typeface="Calibri" panose="020F0502020204030204" pitchFamily="34" charset="0"/>
            </a:endParaRPr>
          </a:p>
        </p:txBody>
      </p:sp>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1632" y="1412776"/>
            <a:ext cx="614362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1632" y="1412775"/>
            <a:ext cx="614362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607177380"/>
      </p:ext>
    </p:extLst>
  </p:cSld>
  <p:clrMapOvr>
    <a:masterClrMapping/>
  </p:clrMapOvr>
  <mc:AlternateContent xmlns:mc="http://schemas.openxmlformats.org/markup-compatibility/2006">
    <mc:Choice xmlns:p14="http://schemas.microsoft.com/office/powerpoint/2010/main" Requires="p14">
      <p:transition p14:dur="0" advTm="124"/>
    </mc:Choice>
    <mc:Fallback>
      <p:transition advTm="124"/>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43</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Resultados – colegio 20 de julio</a:t>
            </a:r>
            <a:endParaRPr lang="es-CO" sz="3000" dirty="0">
              <a:latin typeface="Calibri" panose="020F0502020204030204" pitchFamily="34" charset="0"/>
              <a:cs typeface="Calibri" panose="020F0502020204030204" pitchFamily="34" charset="0"/>
            </a:endParaRPr>
          </a:p>
        </p:txBody>
      </p:sp>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25" y="1340768"/>
            <a:ext cx="523875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683793858"/>
      </p:ext>
    </p:extLst>
  </p:cSld>
  <p:clrMapOvr>
    <a:masterClrMapping/>
  </p:clrMapOvr>
  <mc:AlternateContent xmlns:mc="http://schemas.openxmlformats.org/markup-compatibility/2006">
    <mc:Choice xmlns:p14="http://schemas.microsoft.com/office/powerpoint/2010/main" Requires="p14">
      <p:transition p14:dur="0" advTm="124"/>
    </mc:Choice>
    <mc:Fallback>
      <p:transition advTm="124"/>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1106680" y="1966244"/>
            <a:ext cx="5650992" cy="1207509"/>
          </a:xfrm>
        </p:spPr>
        <p:txBody>
          <a:bodyPr/>
          <a:lstStyle/>
          <a:p>
            <a:r>
              <a:rPr lang="en-US" dirty="0" smtClean="0"/>
              <a:t>Gracias</a:t>
            </a:r>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44</a:t>
            </a:fld>
            <a:endParaRPr lang="es-ES">
              <a:solidFill>
                <a:prstClr val="black"/>
              </a:solidFill>
            </a:endParaRPr>
          </a:p>
        </p:txBody>
      </p:sp>
    </p:spTree>
    <p:extLst>
      <p:ext uri="{BB962C8B-B14F-4D97-AF65-F5344CB8AC3E}">
        <p14:creationId xmlns:p14="http://schemas.microsoft.com/office/powerpoint/2010/main" val="1297244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45</a:t>
            </a:fld>
            <a:endParaRPr lang="es-ES">
              <a:solidFill>
                <a:prstClr val="black"/>
              </a:solidFill>
            </a:endParaRPr>
          </a:p>
        </p:txBody>
      </p:sp>
      <p:sp>
        <p:nvSpPr>
          <p:cNvPr id="3" name="2 Título"/>
          <p:cNvSpPr>
            <a:spLocks noGrp="1"/>
          </p:cNvSpPr>
          <p:nvPr>
            <p:ph type="title"/>
          </p:nvPr>
        </p:nvSpPr>
        <p:spPr/>
        <p:txBody>
          <a:bodyPr/>
          <a:lstStyle/>
          <a:p>
            <a:endParaRPr lang="es-CO"/>
          </a:p>
        </p:txBody>
      </p:sp>
    </p:spTree>
    <p:extLst>
      <p:ext uri="{BB962C8B-B14F-4D97-AF65-F5344CB8AC3E}">
        <p14:creationId xmlns:p14="http://schemas.microsoft.com/office/powerpoint/2010/main" val="27213774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46</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smtClean="0">
                <a:latin typeface="Calibri" panose="020F0502020204030204" pitchFamily="34" charset="0"/>
                <a:cs typeface="Calibri" panose="020F0502020204030204" pitchFamily="34" charset="0"/>
              </a:rPr>
              <a:t>Data aggregation</a:t>
            </a:r>
            <a:endParaRPr lang="en-US" sz="3000" dirty="0">
              <a:latin typeface="Calibri" panose="020F0502020204030204" pitchFamily="34" charset="0"/>
              <a:cs typeface="Calibri" panose="020F0502020204030204" pitchFamily="34" charset="0"/>
            </a:endParaRPr>
          </a:p>
        </p:txBody>
      </p:sp>
      <p:sp>
        <p:nvSpPr>
          <p:cNvPr id="27" name="Rectangle 26"/>
          <p:cNvSpPr/>
          <p:nvPr/>
        </p:nvSpPr>
        <p:spPr>
          <a:xfrm>
            <a:off x="323528" y="1484784"/>
            <a:ext cx="8496944" cy="3509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sec epoch</a:t>
            </a:r>
            <a:endParaRPr lang="en-US" dirty="0">
              <a:solidFill>
                <a:schemeClr val="tx1"/>
              </a:solidFill>
            </a:endParaRPr>
          </a:p>
        </p:txBody>
      </p:sp>
      <p:grpSp>
        <p:nvGrpSpPr>
          <p:cNvPr id="3" name="Group 2"/>
          <p:cNvGrpSpPr/>
          <p:nvPr/>
        </p:nvGrpSpPr>
        <p:grpSpPr>
          <a:xfrm>
            <a:off x="1223628" y="2060848"/>
            <a:ext cx="6696744" cy="2295004"/>
            <a:chOff x="2123728" y="2060848"/>
            <a:chExt cx="6696744" cy="2295004"/>
          </a:xfrm>
        </p:grpSpPr>
        <p:sp>
          <p:nvSpPr>
            <p:cNvPr id="18" name="Rectangle 17"/>
            <p:cNvSpPr/>
            <p:nvPr/>
          </p:nvSpPr>
          <p:spPr>
            <a:xfrm>
              <a:off x="2123728" y="2060848"/>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Axes (1,2,3)</a:t>
              </a:r>
              <a:endParaRPr lang="en-US" dirty="0">
                <a:solidFill>
                  <a:schemeClr val="tx1"/>
                </a:solidFill>
              </a:endParaRPr>
            </a:p>
          </p:txBody>
        </p:sp>
        <p:sp>
          <p:nvSpPr>
            <p:cNvPr id="20" name="Rectangle 19"/>
            <p:cNvSpPr/>
            <p:nvPr/>
          </p:nvSpPr>
          <p:spPr>
            <a:xfrm>
              <a:off x="3923928" y="2060848"/>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Steps</a:t>
              </a:r>
              <a:endParaRPr lang="en-US" dirty="0">
                <a:solidFill>
                  <a:schemeClr val="tx1"/>
                </a:solidFill>
              </a:endParaRPr>
            </a:p>
          </p:txBody>
        </p:sp>
        <p:sp>
          <p:nvSpPr>
            <p:cNvPr id="21" name="Rectangle 20"/>
            <p:cNvSpPr/>
            <p:nvPr/>
          </p:nvSpPr>
          <p:spPr>
            <a:xfrm>
              <a:off x="5724128" y="2060848"/>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Lux</a:t>
              </a:r>
            </a:p>
          </p:txBody>
        </p:sp>
        <p:sp>
          <p:nvSpPr>
            <p:cNvPr id="22" name="Rectangle 21"/>
            <p:cNvSpPr/>
            <p:nvPr/>
          </p:nvSpPr>
          <p:spPr>
            <a:xfrm>
              <a:off x="7524328" y="2060848"/>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Incline</a:t>
              </a:r>
            </a:p>
          </p:txBody>
        </p:sp>
        <p:sp>
          <p:nvSpPr>
            <p:cNvPr id="29" name="Rectangle 28"/>
            <p:cNvSpPr/>
            <p:nvPr/>
          </p:nvSpPr>
          <p:spPr>
            <a:xfrm>
              <a:off x="2123728" y="3707780"/>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Axes (1,2,3)</a:t>
              </a:r>
              <a:endParaRPr lang="en-US" dirty="0">
                <a:solidFill>
                  <a:schemeClr val="tx1"/>
                </a:solidFill>
              </a:endParaRPr>
            </a:p>
          </p:txBody>
        </p:sp>
        <p:sp>
          <p:nvSpPr>
            <p:cNvPr id="30" name="Rectangle 29"/>
            <p:cNvSpPr/>
            <p:nvPr/>
          </p:nvSpPr>
          <p:spPr>
            <a:xfrm>
              <a:off x="3923928" y="3707780"/>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Steps</a:t>
              </a:r>
              <a:endParaRPr lang="en-US" dirty="0">
                <a:solidFill>
                  <a:schemeClr val="tx1"/>
                </a:solidFill>
              </a:endParaRPr>
            </a:p>
          </p:txBody>
        </p:sp>
        <p:sp>
          <p:nvSpPr>
            <p:cNvPr id="31" name="Rectangle 30"/>
            <p:cNvSpPr/>
            <p:nvPr/>
          </p:nvSpPr>
          <p:spPr>
            <a:xfrm>
              <a:off x="5724128" y="3707780"/>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Lux</a:t>
              </a:r>
            </a:p>
          </p:txBody>
        </p:sp>
        <p:sp>
          <p:nvSpPr>
            <p:cNvPr id="32" name="Rectangle 31"/>
            <p:cNvSpPr/>
            <p:nvPr/>
          </p:nvSpPr>
          <p:spPr>
            <a:xfrm>
              <a:off x="7524328" y="3707780"/>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Incline</a:t>
              </a:r>
            </a:p>
          </p:txBody>
        </p:sp>
        <p:cxnSp>
          <p:nvCxnSpPr>
            <p:cNvPr id="33" name="Straight Arrow Connector 32"/>
            <p:cNvCxnSpPr>
              <a:stCxn id="18" idx="2"/>
              <a:endCxn id="29" idx="0"/>
            </p:cNvCxnSpPr>
            <p:nvPr/>
          </p:nvCxnSpPr>
          <p:spPr>
            <a:xfrm>
              <a:off x="2771800" y="2708920"/>
              <a:ext cx="0" cy="99886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2"/>
              <a:endCxn id="31" idx="0"/>
            </p:cNvCxnSpPr>
            <p:nvPr/>
          </p:nvCxnSpPr>
          <p:spPr>
            <a:xfrm>
              <a:off x="6372200" y="2708920"/>
              <a:ext cx="0" cy="99886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0" idx="2"/>
              <a:endCxn id="30" idx="0"/>
            </p:cNvCxnSpPr>
            <p:nvPr/>
          </p:nvCxnSpPr>
          <p:spPr>
            <a:xfrm>
              <a:off x="4572000" y="2708920"/>
              <a:ext cx="0" cy="99886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2" idx="2"/>
              <a:endCxn id="32" idx="0"/>
            </p:cNvCxnSpPr>
            <p:nvPr/>
          </p:nvCxnSpPr>
          <p:spPr>
            <a:xfrm>
              <a:off x="8172400" y="2708920"/>
              <a:ext cx="0" cy="99886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5" name="Rectangle 44"/>
          <p:cNvSpPr/>
          <p:nvPr/>
        </p:nvSpPr>
        <p:spPr>
          <a:xfrm>
            <a:off x="333872" y="4581128"/>
            <a:ext cx="8496944" cy="3509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60 sec epoch</a:t>
            </a:r>
            <a:endParaRPr lang="en-US" dirty="0">
              <a:solidFill>
                <a:schemeClr val="tx1"/>
              </a:solidFill>
            </a:endParaRPr>
          </a:p>
        </p:txBody>
      </p:sp>
    </p:spTree>
    <p:custDataLst>
      <p:tags r:id="rId1"/>
    </p:custDataLst>
    <p:extLst>
      <p:ext uri="{BB962C8B-B14F-4D97-AF65-F5344CB8AC3E}">
        <p14:creationId xmlns:p14="http://schemas.microsoft.com/office/powerpoint/2010/main" val="2330751825"/>
      </p:ext>
    </p:extLst>
  </p:cSld>
  <p:clrMapOvr>
    <a:masterClrMapping/>
  </p:clrMapOvr>
  <p:transition spd="slow" advTm="124"/>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47</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dirty="0" smtClean="0">
                <a:latin typeface="Calibri" panose="020F0502020204030204" pitchFamily="34" charset="0"/>
                <a:cs typeface="Calibri" panose="020F0502020204030204" pitchFamily="34" charset="0"/>
              </a:rPr>
              <a:t>Data aggregation</a:t>
            </a:r>
            <a:endParaRPr lang="en-US" sz="3000" dirty="0">
              <a:latin typeface="Calibri" panose="020F0502020204030204" pitchFamily="34" charset="0"/>
              <a:cs typeface="Calibri" panose="020F0502020204030204" pitchFamily="34" charset="0"/>
            </a:endParaRPr>
          </a:p>
        </p:txBody>
      </p:sp>
      <p:sp>
        <p:nvSpPr>
          <p:cNvPr id="27" name="Rectangle 26"/>
          <p:cNvSpPr/>
          <p:nvPr/>
        </p:nvSpPr>
        <p:spPr>
          <a:xfrm>
            <a:off x="323528" y="1484784"/>
            <a:ext cx="8496944" cy="3509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sec epoch</a:t>
            </a:r>
            <a:endParaRPr lang="en-US" dirty="0">
              <a:solidFill>
                <a:schemeClr val="tx1"/>
              </a:solidFill>
            </a:endParaRPr>
          </a:p>
        </p:txBody>
      </p:sp>
      <p:sp>
        <p:nvSpPr>
          <p:cNvPr id="45" name="Rectangle 44"/>
          <p:cNvSpPr/>
          <p:nvPr/>
        </p:nvSpPr>
        <p:spPr>
          <a:xfrm>
            <a:off x="333872" y="4581128"/>
            <a:ext cx="8496944" cy="3509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60 sec epoch</a:t>
            </a:r>
            <a:endParaRPr lang="en-US" dirty="0">
              <a:solidFill>
                <a:schemeClr val="tx1"/>
              </a:solidFill>
            </a:endParaRPr>
          </a:p>
        </p:txBody>
      </p:sp>
      <p:grpSp>
        <p:nvGrpSpPr>
          <p:cNvPr id="3" name="Group 2"/>
          <p:cNvGrpSpPr/>
          <p:nvPr/>
        </p:nvGrpSpPr>
        <p:grpSpPr>
          <a:xfrm>
            <a:off x="1223864" y="2060848"/>
            <a:ext cx="6716960" cy="2295004"/>
            <a:chOff x="2123728" y="2060848"/>
            <a:chExt cx="6716960" cy="2295004"/>
          </a:xfrm>
        </p:grpSpPr>
        <p:sp>
          <p:nvSpPr>
            <p:cNvPr id="18" name="Rectangle 17"/>
            <p:cNvSpPr/>
            <p:nvPr/>
          </p:nvSpPr>
          <p:spPr>
            <a:xfrm>
              <a:off x="2123728" y="2060848"/>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Axes (1,2,3)</a:t>
              </a:r>
              <a:endParaRPr lang="en-US" dirty="0">
                <a:solidFill>
                  <a:schemeClr val="tx1"/>
                </a:solidFill>
              </a:endParaRPr>
            </a:p>
          </p:txBody>
        </p:sp>
        <p:sp>
          <p:nvSpPr>
            <p:cNvPr id="20" name="Rectangle 19"/>
            <p:cNvSpPr/>
            <p:nvPr/>
          </p:nvSpPr>
          <p:spPr>
            <a:xfrm>
              <a:off x="3923928" y="2060848"/>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Steps</a:t>
              </a:r>
              <a:endParaRPr lang="en-US" dirty="0">
                <a:solidFill>
                  <a:schemeClr val="tx1"/>
                </a:solidFill>
              </a:endParaRPr>
            </a:p>
          </p:txBody>
        </p:sp>
        <p:sp>
          <p:nvSpPr>
            <p:cNvPr id="21" name="Rectangle 20"/>
            <p:cNvSpPr/>
            <p:nvPr/>
          </p:nvSpPr>
          <p:spPr>
            <a:xfrm>
              <a:off x="5724128" y="2060848"/>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Lux</a:t>
              </a:r>
            </a:p>
          </p:txBody>
        </p:sp>
        <p:sp>
          <p:nvSpPr>
            <p:cNvPr id="22" name="Rectangle 21"/>
            <p:cNvSpPr/>
            <p:nvPr/>
          </p:nvSpPr>
          <p:spPr>
            <a:xfrm>
              <a:off x="7524328" y="2060848"/>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Incline</a:t>
              </a:r>
            </a:p>
          </p:txBody>
        </p:sp>
        <p:sp>
          <p:nvSpPr>
            <p:cNvPr id="29" name="Rectangle 28"/>
            <p:cNvSpPr/>
            <p:nvPr/>
          </p:nvSpPr>
          <p:spPr>
            <a:xfrm>
              <a:off x="2123728" y="3707780"/>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Axes (1,2,3)</a:t>
              </a:r>
              <a:endParaRPr lang="en-US" dirty="0">
                <a:solidFill>
                  <a:schemeClr val="tx1"/>
                </a:solidFill>
              </a:endParaRPr>
            </a:p>
          </p:txBody>
        </p:sp>
        <p:sp>
          <p:nvSpPr>
            <p:cNvPr id="30" name="Rectangle 29"/>
            <p:cNvSpPr/>
            <p:nvPr/>
          </p:nvSpPr>
          <p:spPr>
            <a:xfrm>
              <a:off x="3923928" y="3707780"/>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Steps</a:t>
              </a:r>
              <a:endParaRPr lang="en-US" dirty="0">
                <a:solidFill>
                  <a:schemeClr val="tx1"/>
                </a:solidFill>
              </a:endParaRPr>
            </a:p>
          </p:txBody>
        </p:sp>
        <p:sp>
          <p:nvSpPr>
            <p:cNvPr id="31" name="Rectangle 30"/>
            <p:cNvSpPr/>
            <p:nvPr/>
          </p:nvSpPr>
          <p:spPr>
            <a:xfrm>
              <a:off x="5724128" y="3707780"/>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Lux</a:t>
              </a:r>
            </a:p>
          </p:txBody>
        </p:sp>
        <p:sp>
          <p:nvSpPr>
            <p:cNvPr id="32" name="Rectangle 31"/>
            <p:cNvSpPr/>
            <p:nvPr/>
          </p:nvSpPr>
          <p:spPr>
            <a:xfrm>
              <a:off x="7524328" y="3707780"/>
              <a:ext cx="1296144"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Incline</a:t>
              </a:r>
            </a:p>
          </p:txBody>
        </p:sp>
        <p:cxnSp>
          <p:nvCxnSpPr>
            <p:cNvPr id="33" name="Straight Arrow Connector 32"/>
            <p:cNvCxnSpPr>
              <a:stCxn id="18" idx="2"/>
              <a:endCxn id="29" idx="0"/>
            </p:cNvCxnSpPr>
            <p:nvPr/>
          </p:nvCxnSpPr>
          <p:spPr>
            <a:xfrm>
              <a:off x="2771800" y="2708920"/>
              <a:ext cx="0" cy="99886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2"/>
              <a:endCxn id="31" idx="0"/>
            </p:cNvCxnSpPr>
            <p:nvPr/>
          </p:nvCxnSpPr>
          <p:spPr>
            <a:xfrm>
              <a:off x="6372200" y="2708920"/>
              <a:ext cx="0" cy="99886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0" idx="2"/>
              <a:endCxn id="30" idx="0"/>
            </p:cNvCxnSpPr>
            <p:nvPr/>
          </p:nvCxnSpPr>
          <p:spPr>
            <a:xfrm>
              <a:off x="4572000" y="2708920"/>
              <a:ext cx="0" cy="99886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2" idx="2"/>
              <a:endCxn id="32" idx="0"/>
            </p:cNvCxnSpPr>
            <p:nvPr/>
          </p:nvCxnSpPr>
          <p:spPr>
            <a:xfrm>
              <a:off x="8172400" y="2708920"/>
              <a:ext cx="0" cy="99886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71800" y="3055928"/>
              <a:ext cx="637728" cy="253916"/>
            </a:xfrm>
            <a:prstGeom prst="rect">
              <a:avLst/>
            </a:prstGeom>
            <a:noFill/>
          </p:spPr>
          <p:txBody>
            <a:bodyPr wrap="square" rtlCol="0">
              <a:spAutoFit/>
            </a:bodyPr>
            <a:lstStyle/>
            <a:p>
              <a:r>
                <a:rPr lang="en-US" sz="1050" dirty="0"/>
                <a:t>s</a:t>
              </a:r>
              <a:r>
                <a:rPr lang="en-US" sz="1050" dirty="0" smtClean="0"/>
                <a:t>um</a:t>
              </a:r>
            </a:p>
          </p:txBody>
        </p:sp>
        <p:sp>
          <p:nvSpPr>
            <p:cNvPr id="49" name="TextBox 48"/>
            <p:cNvSpPr txBox="1"/>
            <p:nvPr/>
          </p:nvSpPr>
          <p:spPr>
            <a:xfrm>
              <a:off x="4550172" y="3055928"/>
              <a:ext cx="637728" cy="253916"/>
            </a:xfrm>
            <a:prstGeom prst="rect">
              <a:avLst/>
            </a:prstGeom>
            <a:noFill/>
          </p:spPr>
          <p:txBody>
            <a:bodyPr wrap="square" rtlCol="0">
              <a:spAutoFit/>
            </a:bodyPr>
            <a:lstStyle/>
            <a:p>
              <a:r>
                <a:rPr lang="en-US" sz="1050" dirty="0"/>
                <a:t>s</a:t>
              </a:r>
              <a:r>
                <a:rPr lang="en-US" sz="1050" dirty="0" smtClean="0"/>
                <a:t>um</a:t>
              </a:r>
            </a:p>
          </p:txBody>
        </p:sp>
        <p:sp>
          <p:nvSpPr>
            <p:cNvPr id="50" name="TextBox 49"/>
            <p:cNvSpPr txBox="1"/>
            <p:nvPr/>
          </p:nvSpPr>
          <p:spPr>
            <a:xfrm>
              <a:off x="6382544" y="3068960"/>
              <a:ext cx="637728" cy="253916"/>
            </a:xfrm>
            <a:prstGeom prst="rect">
              <a:avLst/>
            </a:prstGeom>
            <a:noFill/>
          </p:spPr>
          <p:txBody>
            <a:bodyPr wrap="square" rtlCol="0">
              <a:spAutoFit/>
            </a:bodyPr>
            <a:lstStyle/>
            <a:p>
              <a:r>
                <a:rPr lang="en-US" sz="1050" dirty="0" smtClean="0"/>
                <a:t>mean</a:t>
              </a:r>
            </a:p>
          </p:txBody>
        </p:sp>
        <p:sp>
          <p:nvSpPr>
            <p:cNvPr id="51" name="TextBox 50"/>
            <p:cNvSpPr txBox="1"/>
            <p:nvPr/>
          </p:nvSpPr>
          <p:spPr>
            <a:xfrm>
              <a:off x="8202960" y="3055596"/>
              <a:ext cx="637728" cy="253916"/>
            </a:xfrm>
            <a:prstGeom prst="rect">
              <a:avLst/>
            </a:prstGeom>
            <a:noFill/>
          </p:spPr>
          <p:txBody>
            <a:bodyPr wrap="square" rtlCol="0">
              <a:spAutoFit/>
            </a:bodyPr>
            <a:lstStyle/>
            <a:p>
              <a:r>
                <a:rPr lang="en-US" sz="1050" dirty="0" smtClean="0"/>
                <a:t>mode</a:t>
              </a:r>
            </a:p>
          </p:txBody>
        </p:sp>
      </p:grpSp>
    </p:spTree>
    <p:custDataLst>
      <p:tags r:id="rId1"/>
    </p:custDataLst>
    <p:extLst>
      <p:ext uri="{BB962C8B-B14F-4D97-AF65-F5344CB8AC3E}">
        <p14:creationId xmlns:p14="http://schemas.microsoft.com/office/powerpoint/2010/main" val="1113140822"/>
      </p:ext>
    </p:extLst>
  </p:cSld>
  <p:clrMapOvr>
    <a:masterClrMapping/>
  </p:clrMapOvr>
  <p:transition spd="slow" advTm="124"/>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5</a:t>
            </a:fld>
            <a:endParaRPr lang="es-ES" dirty="0">
              <a:solidFill>
                <a:prstClr val="black"/>
              </a:solidFill>
            </a:endParaRPr>
          </a:p>
        </p:txBody>
      </p:sp>
      <p:pic>
        <p:nvPicPr>
          <p:cNvPr id="464898" name="Picture 2" descr="GT3X+ Devi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1772816"/>
            <a:ext cx="2381250" cy="261937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smtClean="0">
                <a:latin typeface="Calibri" panose="020F0502020204030204" pitchFamily="34" charset="0"/>
                <a:cs typeface="Calibri" panose="020F0502020204030204" pitchFamily="34" charset="0"/>
              </a:rPr>
              <a:t>Motivación</a:t>
            </a:r>
            <a:endParaRPr lang="en-US" sz="3000" dirty="0">
              <a:latin typeface="Calibri" panose="020F0502020204030204" pitchFamily="34" charset="0"/>
              <a:cs typeface="Calibri" panose="020F0502020204030204" pitchFamily="34" charset="0"/>
            </a:endParaRPr>
          </a:p>
        </p:txBody>
      </p:sp>
      <p:sp>
        <p:nvSpPr>
          <p:cNvPr id="8" name="Content Placeholder 1"/>
          <p:cNvSpPr txBox="1">
            <a:spLocks/>
          </p:cNvSpPr>
          <p:nvPr/>
        </p:nvSpPr>
        <p:spPr>
          <a:xfrm>
            <a:off x="539552" y="1628799"/>
            <a:ext cx="4114800" cy="2448273"/>
          </a:xfrm>
          <a:prstGeom prst="rect">
            <a:avLst/>
          </a:prstGeom>
        </p:spPr>
        <p:txBody>
          <a:bodyPr anchor="ctr">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r>
              <a:rPr lang="es-CO" sz="2800" b="0" dirty="0" smtClean="0">
                <a:latin typeface="Calibri" panose="020F0502020204030204" pitchFamily="34" charset="0"/>
                <a:cs typeface="Calibri" panose="020F0502020204030204" pitchFamily="34" charset="0"/>
              </a:rPr>
              <a:t>¿Cómo medir objetivamente la actividad física de las personas?</a:t>
            </a:r>
            <a:endParaRPr lang="es-CO" sz="2800" b="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668462588"/>
      </p:ext>
    </p:extLst>
  </p:cSld>
  <p:clrMapOvr>
    <a:masterClrMapping/>
  </p:clrMapOvr>
  <p:transition spd="slow" advTm="12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6</a:t>
            </a:fld>
            <a:endParaRPr lang="es-ES" dirty="0">
              <a:solidFill>
                <a:prstClr val="black"/>
              </a:solidFill>
            </a:endParaRPr>
          </a:p>
        </p:txBody>
      </p:sp>
      <p:pic>
        <p:nvPicPr>
          <p:cNvPr id="464898" name="Picture 2" descr="GT3X+ Devi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1772816"/>
            <a:ext cx="2381250" cy="261937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smtClean="0">
                <a:latin typeface="Calibri" panose="020F0502020204030204" pitchFamily="34" charset="0"/>
                <a:cs typeface="Calibri" panose="020F0502020204030204" pitchFamily="34" charset="0"/>
              </a:rPr>
              <a:t>Motivación</a:t>
            </a:r>
            <a:endParaRPr lang="en-US" sz="3000" dirty="0">
              <a:latin typeface="Calibri" panose="020F0502020204030204" pitchFamily="34" charset="0"/>
              <a:cs typeface="Calibri" panose="020F0502020204030204" pitchFamily="34" charset="0"/>
            </a:endParaRPr>
          </a:p>
        </p:txBody>
      </p:sp>
      <p:sp>
        <p:nvSpPr>
          <p:cNvPr id="9" name="Content Placeholder 2"/>
          <p:cNvSpPr>
            <a:spLocks noGrp="1"/>
          </p:cNvSpPr>
          <p:nvPr>
            <p:ph idx="1"/>
          </p:nvPr>
        </p:nvSpPr>
        <p:spPr bwMode="auto">
          <a:xfrm>
            <a:off x="323528" y="1628800"/>
            <a:ext cx="4103688" cy="3888432"/>
          </a:xfrm>
          <a:noFill/>
          <a:ln>
            <a:miter lim="800000"/>
            <a:headEnd/>
            <a:tailEnd/>
          </a:ln>
        </p:spPr>
        <p:txBody>
          <a:bodyPr vert="horz" wrap="square" lIns="91440" tIns="45720" rIns="91440" bIns="45720" numCol="1" anchor="t" anchorCtr="0" compatLnSpc="1">
            <a:prstTxWarp prst="textNoShape">
              <a:avLst/>
            </a:prstTxWarp>
            <a:normAutofit/>
          </a:bodyPr>
          <a:lstStyle/>
          <a:p>
            <a:pPr algn="just">
              <a:lnSpc>
                <a:spcPct val="90000"/>
              </a:lnSpc>
              <a:buFont typeface="Wingdings" panose="05000000000000000000" pitchFamily="2" charset="2"/>
              <a:buChar char="ü"/>
            </a:pPr>
            <a:r>
              <a:rPr lang="es-CO" sz="2400" b="0" dirty="0" smtClean="0">
                <a:latin typeface="Calibri" panose="020F0502020204030204" pitchFamily="34" charset="0"/>
                <a:ea typeface="ＭＳ Ｐゴシック" pitchFamily="34" charset="-128"/>
                <a:cs typeface="Calibri" panose="020F0502020204030204" pitchFamily="34" charset="0"/>
              </a:rPr>
              <a:t>Es un dispositivo que mide aceleración (cambio de velocidad con respecto al tiempo). </a:t>
            </a:r>
          </a:p>
          <a:p>
            <a:pPr>
              <a:lnSpc>
                <a:spcPct val="90000"/>
              </a:lnSpc>
              <a:buFont typeface="Wingdings" panose="05000000000000000000" pitchFamily="2" charset="2"/>
              <a:buChar char="ü"/>
            </a:pPr>
            <a:endParaRPr lang="es-CO" sz="2400" b="0" dirty="0" smtClean="0">
              <a:latin typeface="Calibri" panose="020F0502020204030204" pitchFamily="34" charset="0"/>
              <a:ea typeface="ＭＳ Ｐゴシック" pitchFamily="34" charset="-128"/>
              <a:cs typeface="Calibri" panose="020F0502020204030204" pitchFamily="34" charset="0"/>
            </a:endParaRPr>
          </a:p>
          <a:p>
            <a:pPr>
              <a:lnSpc>
                <a:spcPct val="90000"/>
              </a:lnSpc>
              <a:buFont typeface="Wingdings" panose="05000000000000000000" pitchFamily="2" charset="2"/>
              <a:buChar char="ü"/>
            </a:pPr>
            <a:r>
              <a:rPr lang="es-CO" sz="2400" b="0" dirty="0" smtClean="0">
                <a:latin typeface="Calibri" panose="020F0502020204030204" pitchFamily="34" charset="0"/>
                <a:ea typeface="ＭＳ Ｐゴシック" pitchFamily="34" charset="-128"/>
                <a:cs typeface="Calibri" panose="020F0502020204030204" pitchFamily="34" charset="0"/>
              </a:rPr>
              <a:t>A través de un sensor convierte la aceleración en una señal eléctrica. </a:t>
            </a:r>
          </a:p>
          <a:p>
            <a:pPr>
              <a:lnSpc>
                <a:spcPct val="90000"/>
              </a:lnSpc>
            </a:pPr>
            <a:endParaRPr lang="es-CO" sz="2000" b="0" dirty="0" smtClean="0">
              <a:latin typeface="Calibri" panose="020F0502020204030204" pitchFamily="34" charset="0"/>
              <a:ea typeface="ＭＳ Ｐゴシック" pitchFamily="34" charset="-128"/>
              <a:cs typeface="Calibri" panose="020F0502020204030204" pitchFamily="34" charset="0"/>
            </a:endParaRPr>
          </a:p>
        </p:txBody>
      </p:sp>
    </p:spTree>
    <p:custDataLst>
      <p:tags r:id="rId1"/>
    </p:custDataLst>
    <p:extLst>
      <p:ext uri="{BB962C8B-B14F-4D97-AF65-F5344CB8AC3E}">
        <p14:creationId xmlns:p14="http://schemas.microsoft.com/office/powerpoint/2010/main" val="1109538689"/>
      </p:ext>
    </p:extLst>
  </p:cSld>
  <p:clrMapOvr>
    <a:masterClrMapping/>
  </p:clrMapOvr>
  <p:transition spd="slow" advTm="124"/>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7</a:t>
            </a:fld>
            <a:endParaRPr lang="es-ES" dirty="0">
              <a:solidFill>
                <a:prstClr val="black"/>
              </a:solidFill>
            </a:endParaRPr>
          </a:p>
        </p:txBody>
      </p:sp>
      <p:pic>
        <p:nvPicPr>
          <p:cNvPr id="464898" name="Picture 2" descr="GT3X+ Devi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1772816"/>
            <a:ext cx="2381250" cy="261937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US" sz="3000" smtClean="0">
                <a:latin typeface="Calibri" panose="020F0502020204030204" pitchFamily="34" charset="0"/>
                <a:cs typeface="Calibri" panose="020F0502020204030204" pitchFamily="34" charset="0"/>
              </a:rPr>
              <a:t>Motivación</a:t>
            </a:r>
            <a:endParaRPr lang="en-US" sz="3000" dirty="0">
              <a:latin typeface="Calibri" panose="020F0502020204030204" pitchFamily="34" charset="0"/>
              <a:cs typeface="Calibri" panose="020F0502020204030204" pitchFamily="34" charset="0"/>
            </a:endParaRPr>
          </a:p>
        </p:txBody>
      </p:sp>
      <p:sp>
        <p:nvSpPr>
          <p:cNvPr id="9" name="Content Placeholder 2"/>
          <p:cNvSpPr>
            <a:spLocks noGrp="1"/>
          </p:cNvSpPr>
          <p:nvPr>
            <p:ph idx="1"/>
          </p:nvPr>
        </p:nvSpPr>
        <p:spPr bwMode="auto">
          <a:xfrm>
            <a:off x="251520" y="1531367"/>
            <a:ext cx="4103688" cy="3528392"/>
          </a:xfrm>
          <a:noFill/>
          <a:ln>
            <a:miter lim="800000"/>
            <a:headEnd/>
            <a:tailEnd/>
          </a:ln>
        </p:spPr>
        <p:txBody>
          <a:bodyPr vert="horz" wrap="square" lIns="91440" tIns="45720" rIns="91440" bIns="45720" numCol="1" anchor="ctr" anchorCtr="0" compatLnSpc="1">
            <a:prstTxWarp prst="textNoShape">
              <a:avLst/>
            </a:prstTxWarp>
            <a:normAutofit/>
          </a:bodyPr>
          <a:lstStyle/>
          <a:p>
            <a:pPr marL="0" indent="0" algn="just">
              <a:lnSpc>
                <a:spcPct val="90000"/>
              </a:lnSpc>
            </a:pPr>
            <a:r>
              <a:rPr lang="es-CO" sz="2400" b="0" dirty="0" smtClean="0">
                <a:latin typeface="Calibri" panose="020F0502020204030204" pitchFamily="34" charset="0"/>
                <a:ea typeface="ＭＳ Ｐゴシック" pitchFamily="34" charset="-128"/>
                <a:cs typeface="Calibri" panose="020F0502020204030204" pitchFamily="34" charset="0"/>
              </a:rPr>
              <a:t>Un protocolo de análisis es necesario para estandarizar los procedimientos de extracción de información de </a:t>
            </a:r>
            <a:r>
              <a:rPr lang="es-CO" sz="2400" b="0" dirty="0" err="1" smtClean="0">
                <a:latin typeface="Calibri" panose="020F0502020204030204" pitchFamily="34" charset="0"/>
                <a:ea typeface="ＭＳ Ｐゴシック" pitchFamily="34" charset="-128"/>
                <a:cs typeface="Calibri" panose="020F0502020204030204" pitchFamily="34" charset="0"/>
              </a:rPr>
              <a:t>acelerometría</a:t>
            </a:r>
            <a:r>
              <a:rPr lang="es-CO" sz="2400" b="0" dirty="0" smtClean="0">
                <a:latin typeface="Calibri" panose="020F0502020204030204" pitchFamily="34" charset="0"/>
                <a:ea typeface="ＭＳ Ｐゴシック" pitchFamily="34" charset="-128"/>
                <a:cs typeface="Calibri" panose="020F0502020204030204" pitchFamily="34" charset="0"/>
              </a:rPr>
              <a:t>.</a:t>
            </a:r>
          </a:p>
          <a:p>
            <a:pPr>
              <a:lnSpc>
                <a:spcPct val="90000"/>
              </a:lnSpc>
            </a:pPr>
            <a:endParaRPr lang="es-CO" sz="2000" b="0" dirty="0" smtClean="0">
              <a:latin typeface="Calibri" panose="020F0502020204030204" pitchFamily="34" charset="0"/>
              <a:ea typeface="ＭＳ Ｐゴシック" pitchFamily="34" charset="-128"/>
              <a:cs typeface="Calibri" panose="020F0502020204030204" pitchFamily="34" charset="0"/>
            </a:endParaRPr>
          </a:p>
        </p:txBody>
      </p:sp>
    </p:spTree>
    <p:custDataLst>
      <p:tags r:id="rId1"/>
    </p:custDataLst>
    <p:extLst>
      <p:ext uri="{BB962C8B-B14F-4D97-AF65-F5344CB8AC3E}">
        <p14:creationId xmlns:p14="http://schemas.microsoft.com/office/powerpoint/2010/main" val="2038573293"/>
      </p:ext>
    </p:extLst>
  </p:cSld>
  <p:clrMapOvr>
    <a:masterClrMapping/>
  </p:clrMapOvr>
  <p:transition spd="slow" advTm="124"/>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PROtocolo</a:t>
            </a:r>
            <a:endParaRPr lang="en-US" dirty="0"/>
          </a:p>
        </p:txBody>
      </p:sp>
      <p:sp>
        <p:nvSpPr>
          <p:cNvPr id="3" name="Text Placeholder 2"/>
          <p:cNvSpPr>
            <a:spLocks noGrp="1"/>
          </p:cNvSpPr>
          <p:nvPr>
            <p:ph type="body" idx="1"/>
          </p:nvPr>
        </p:nvSpPr>
        <p:spPr/>
        <p:txBody>
          <a:bodyPr/>
          <a:lstStyle/>
          <a:p>
            <a:r>
              <a:rPr lang="en-US" dirty="0" smtClean="0"/>
              <a:t>De </a:t>
            </a:r>
            <a:r>
              <a:rPr lang="en-US" dirty="0" err="1" smtClean="0"/>
              <a:t>analisis</a:t>
            </a:r>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3BC17401-FCF1-4312-A6C5-4713ABF047E8}" type="slidenum">
              <a:rPr lang="es-ES" smtClean="0">
                <a:solidFill>
                  <a:prstClr val="black"/>
                </a:solidFill>
              </a:rPr>
              <a:pPr fontAlgn="base">
                <a:spcBef>
                  <a:spcPct val="0"/>
                </a:spcBef>
                <a:spcAft>
                  <a:spcPct val="0"/>
                </a:spcAft>
                <a:defRPr/>
              </a:pPr>
              <a:t>8</a:t>
            </a:fld>
            <a:endParaRPr lang="es-ES">
              <a:solidFill>
                <a:prstClr val="black"/>
              </a:solidFill>
            </a:endParaRPr>
          </a:p>
        </p:txBody>
      </p:sp>
    </p:spTree>
    <p:extLst>
      <p:ext uri="{BB962C8B-B14F-4D97-AF65-F5344CB8AC3E}">
        <p14:creationId xmlns:p14="http://schemas.microsoft.com/office/powerpoint/2010/main" val="1036181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custDataLst>
              <p:tags r:id="rId2"/>
            </p:custDataLst>
          </p:nvPr>
        </p:nvSpPr>
        <p:spPr/>
        <p:txBody>
          <a:bodyPr/>
          <a:lstStyle/>
          <a:p>
            <a:pPr>
              <a:defRPr/>
            </a:pPr>
            <a:fld id="{50087B73-E0DD-45F6-BD74-90FCD006D485}" type="slidenum">
              <a:rPr lang="es-ES">
                <a:solidFill>
                  <a:prstClr val="black"/>
                </a:solidFill>
              </a:rPr>
              <a:pPr>
                <a:defRPr/>
              </a:pPr>
              <a:t>9</a:t>
            </a:fld>
            <a:endParaRPr lang="es-ES" dirty="0">
              <a:solidFill>
                <a:prstClr val="black"/>
              </a:solidFill>
            </a:endParaRPr>
          </a:p>
        </p:txBody>
      </p:sp>
      <p:sp>
        <p:nvSpPr>
          <p:cNvPr id="12" name="Title 1"/>
          <p:cNvSpPr txBox="1">
            <a:spLocks/>
          </p:cNvSpPr>
          <p:nvPr>
            <p:custDataLst>
              <p:tags r:id="rId3"/>
            </p:custDataLst>
          </p:nvPr>
        </p:nvSpPr>
        <p:spPr>
          <a:xfrm>
            <a:off x="467544" y="404664"/>
            <a:ext cx="8229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s-CO" sz="3000" dirty="0" smtClean="0">
                <a:latin typeface="Calibri" panose="020F0502020204030204" pitchFamily="34" charset="0"/>
                <a:cs typeface="Calibri" panose="020F0502020204030204" pitchFamily="34" charset="0"/>
              </a:rPr>
              <a:t>protocolo</a:t>
            </a:r>
            <a:endParaRPr lang="es-CO" sz="3000" dirty="0">
              <a:latin typeface="Calibri" panose="020F0502020204030204" pitchFamily="34" charset="0"/>
              <a:cs typeface="Calibri" panose="020F0502020204030204" pitchFamily="34" charset="0"/>
            </a:endParaRPr>
          </a:p>
        </p:txBody>
      </p:sp>
      <p:sp>
        <p:nvSpPr>
          <p:cNvPr id="4" name="Rectangle 3"/>
          <p:cNvSpPr/>
          <p:nvPr/>
        </p:nvSpPr>
        <p:spPr>
          <a:xfrm>
            <a:off x="2195736" y="1484784"/>
            <a:ext cx="4897554" cy="47525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Flowchart: Multidocument 5"/>
          <p:cNvSpPr/>
          <p:nvPr/>
        </p:nvSpPr>
        <p:spPr>
          <a:xfrm>
            <a:off x="179512" y="2956384"/>
            <a:ext cx="1152128" cy="144016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en-US" dirty="0" err="1" smtClean="0">
                <a:solidFill>
                  <a:schemeClr val="tx1"/>
                </a:solidFill>
              </a:rPr>
              <a:t>agd</a:t>
            </a:r>
            <a:endParaRPr lang="en-US" dirty="0" smtClean="0">
              <a:solidFill>
                <a:schemeClr val="tx1"/>
              </a:solidFill>
            </a:endParaRPr>
          </a:p>
          <a:p>
            <a:pPr algn="ctr"/>
            <a:r>
              <a:rPr lang="en-US" dirty="0" smtClean="0">
                <a:solidFill>
                  <a:schemeClr val="tx1"/>
                </a:solidFill>
              </a:rPr>
              <a:t>files</a:t>
            </a:r>
            <a:endParaRPr lang="en-US" dirty="0">
              <a:solidFill>
                <a:schemeClr val="tx1"/>
              </a:solidFill>
            </a:endParaRPr>
          </a:p>
        </p:txBody>
      </p:sp>
      <p:sp>
        <p:nvSpPr>
          <p:cNvPr id="8" name="Right Arrow 7"/>
          <p:cNvSpPr/>
          <p:nvPr/>
        </p:nvSpPr>
        <p:spPr>
          <a:xfrm>
            <a:off x="1475656" y="346044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77457" y="162880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Quality control checks</a:t>
            </a:r>
            <a:endParaRPr lang="en-US" dirty="0"/>
          </a:p>
        </p:txBody>
      </p:sp>
      <p:sp>
        <p:nvSpPr>
          <p:cNvPr id="10" name="TextBox 9"/>
          <p:cNvSpPr txBox="1"/>
          <p:nvPr/>
        </p:nvSpPr>
        <p:spPr>
          <a:xfrm>
            <a:off x="359532" y="2277100"/>
            <a:ext cx="792088" cy="523220"/>
          </a:xfrm>
          <a:prstGeom prst="rect">
            <a:avLst/>
          </a:prstGeom>
          <a:noFill/>
          <a:ln w="28575">
            <a:solidFill>
              <a:schemeClr val="tx1"/>
            </a:solidFill>
          </a:ln>
        </p:spPr>
        <p:txBody>
          <a:bodyPr wrap="square" rtlCol="0">
            <a:spAutoFit/>
          </a:bodyPr>
          <a:lstStyle/>
          <a:p>
            <a:pPr algn="ctr"/>
            <a:r>
              <a:rPr lang="en-US" sz="1400" dirty="0" smtClean="0"/>
              <a:t>1 sec epoch</a:t>
            </a:r>
            <a:endParaRPr lang="en-US" sz="1400" dirty="0"/>
          </a:p>
        </p:txBody>
      </p:sp>
      <p:sp>
        <p:nvSpPr>
          <p:cNvPr id="13" name="Rectangle 12"/>
          <p:cNvSpPr/>
          <p:nvPr/>
        </p:nvSpPr>
        <p:spPr>
          <a:xfrm>
            <a:off x="3958521" y="1628800"/>
            <a:ext cx="1405567" cy="10801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Data aggregation</a:t>
            </a:r>
            <a:endParaRPr lang="en-US" dirty="0"/>
          </a:p>
        </p:txBody>
      </p:sp>
      <p:sp>
        <p:nvSpPr>
          <p:cNvPr id="14" name="Rectangle 13"/>
          <p:cNvSpPr/>
          <p:nvPr/>
        </p:nvSpPr>
        <p:spPr>
          <a:xfrm>
            <a:off x="5544264" y="1628800"/>
            <a:ext cx="1404000" cy="1080120"/>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Data cleaning</a:t>
            </a:r>
            <a:endParaRPr lang="en-US" dirty="0"/>
          </a:p>
        </p:txBody>
      </p:sp>
      <p:sp>
        <p:nvSpPr>
          <p:cNvPr id="15" name="Rectangle 14"/>
          <p:cNvSpPr/>
          <p:nvPr/>
        </p:nvSpPr>
        <p:spPr>
          <a:xfrm>
            <a:off x="2377456" y="3284984"/>
            <a:ext cx="4570808" cy="129614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2523143" y="3407443"/>
            <a:ext cx="1150458" cy="100811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Sleep</a:t>
            </a:r>
            <a:endParaRPr lang="en-US" dirty="0"/>
          </a:p>
        </p:txBody>
      </p:sp>
      <p:sp>
        <p:nvSpPr>
          <p:cNvPr id="19" name="Rectangle 18"/>
          <p:cNvSpPr/>
          <p:nvPr/>
        </p:nvSpPr>
        <p:spPr>
          <a:xfrm>
            <a:off x="4014065" y="3407442"/>
            <a:ext cx="1150458" cy="100811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Non-wear</a:t>
            </a:r>
            <a:endParaRPr lang="en-US" dirty="0"/>
          </a:p>
        </p:txBody>
      </p:sp>
      <p:sp>
        <p:nvSpPr>
          <p:cNvPr id="20" name="Rectangle 19"/>
          <p:cNvSpPr/>
          <p:nvPr/>
        </p:nvSpPr>
        <p:spPr>
          <a:xfrm>
            <a:off x="5580947" y="3407441"/>
            <a:ext cx="1150458" cy="1008113"/>
          </a:xfrm>
          <a:prstGeom prst="rect">
            <a:avLst/>
          </a:prstGeom>
          <a:solidFill>
            <a:srgbClr val="DC451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Wear/</a:t>
            </a:r>
          </a:p>
          <a:p>
            <a:pPr algn="ctr"/>
            <a:r>
              <a:rPr lang="en-US" dirty="0" smtClean="0"/>
              <a:t>wake</a:t>
            </a:r>
            <a:endParaRPr lang="en-US" dirty="0"/>
          </a:p>
        </p:txBody>
      </p:sp>
      <p:sp>
        <p:nvSpPr>
          <p:cNvPr id="11" name="Rectangle 10"/>
          <p:cNvSpPr/>
          <p:nvPr/>
        </p:nvSpPr>
        <p:spPr>
          <a:xfrm>
            <a:off x="2377456" y="2996952"/>
            <a:ext cx="4570808" cy="28803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treatment</a:t>
            </a:r>
            <a:endParaRPr lang="en-US" dirty="0">
              <a:solidFill>
                <a:schemeClr val="bg1"/>
              </a:solidFill>
            </a:endParaRPr>
          </a:p>
        </p:txBody>
      </p:sp>
      <p:sp>
        <p:nvSpPr>
          <p:cNvPr id="22" name="Right Arrow 21"/>
          <p:cNvSpPr/>
          <p:nvPr/>
        </p:nvSpPr>
        <p:spPr>
          <a:xfrm>
            <a:off x="7236296" y="3397560"/>
            <a:ext cx="576064" cy="43204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396372" y="4869160"/>
            <a:ext cx="1404000" cy="108012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Add PA intensity</a:t>
            </a:r>
            <a:endParaRPr lang="en-US" dirty="0"/>
          </a:p>
        </p:txBody>
      </p:sp>
      <p:sp>
        <p:nvSpPr>
          <p:cNvPr id="24" name="Rectangle 23"/>
          <p:cNvSpPr/>
          <p:nvPr/>
        </p:nvSpPr>
        <p:spPr>
          <a:xfrm>
            <a:off x="4008100" y="4869160"/>
            <a:ext cx="2940163" cy="1080120"/>
          </a:xfrm>
          <a:prstGeom prst="rect">
            <a:avLst/>
          </a:prstGeom>
          <a:solidFill>
            <a:srgbClr val="BE3A3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Summarize valid data</a:t>
            </a:r>
            <a:endParaRPr lang="en-US" dirty="0"/>
          </a:p>
        </p:txBody>
      </p:sp>
      <p:cxnSp>
        <p:nvCxnSpPr>
          <p:cNvPr id="28" name="Straight Arrow Connector 27"/>
          <p:cNvCxnSpPr>
            <a:stCxn id="9" idx="3"/>
            <a:endCxn id="13" idx="1"/>
          </p:cNvCxnSpPr>
          <p:nvPr/>
        </p:nvCxnSpPr>
        <p:spPr>
          <a:xfrm>
            <a:off x="3781457" y="2168860"/>
            <a:ext cx="177064"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3"/>
            <a:endCxn id="14" idx="1"/>
          </p:cNvCxnSpPr>
          <p:nvPr/>
        </p:nvCxnSpPr>
        <p:spPr>
          <a:xfrm>
            <a:off x="5364088" y="2168860"/>
            <a:ext cx="18017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11" idx="0"/>
          </p:cNvCxnSpPr>
          <p:nvPr/>
        </p:nvCxnSpPr>
        <p:spPr>
          <a:xfrm rot="5400000">
            <a:off x="5310546" y="2061234"/>
            <a:ext cx="288032" cy="1583404"/>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3"/>
          <p:cNvCxnSpPr>
            <a:stCxn id="15" idx="2"/>
            <a:endCxn id="23" idx="0"/>
          </p:cNvCxnSpPr>
          <p:nvPr/>
        </p:nvCxnSpPr>
        <p:spPr>
          <a:xfrm rot="5400000">
            <a:off x="3736600" y="3942900"/>
            <a:ext cx="288032" cy="156448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3" idx="3"/>
            <a:endCxn id="24" idx="1"/>
          </p:cNvCxnSpPr>
          <p:nvPr/>
        </p:nvCxnSpPr>
        <p:spPr>
          <a:xfrm>
            <a:off x="3800372" y="5409220"/>
            <a:ext cx="20772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3"/>
            <a:endCxn id="19" idx="1"/>
          </p:cNvCxnSpPr>
          <p:nvPr/>
        </p:nvCxnSpPr>
        <p:spPr>
          <a:xfrm flipV="1">
            <a:off x="3673601" y="3911499"/>
            <a:ext cx="34046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flipV="1">
            <a:off x="5164523" y="3911498"/>
            <a:ext cx="41642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7956376" y="3020380"/>
            <a:ext cx="1008112" cy="1224136"/>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956056" y="2290475"/>
            <a:ext cx="1008432" cy="523220"/>
          </a:xfrm>
          <a:prstGeom prst="rect">
            <a:avLst/>
          </a:prstGeom>
          <a:noFill/>
          <a:ln w="28575">
            <a:solidFill>
              <a:schemeClr val="tx1"/>
            </a:solidFill>
          </a:ln>
        </p:spPr>
        <p:txBody>
          <a:bodyPr wrap="square" rtlCol="0">
            <a:spAutoFit/>
          </a:bodyPr>
          <a:lstStyle/>
          <a:p>
            <a:pPr algn="ctr"/>
            <a:r>
              <a:rPr lang="en-US" sz="1400" dirty="0" smtClean="0"/>
              <a:t>1 row per participant</a:t>
            </a:r>
            <a:endParaRPr lang="en-US" sz="1400" dirty="0"/>
          </a:p>
        </p:txBody>
      </p:sp>
    </p:spTree>
    <p:custDataLst>
      <p:tags r:id="rId1"/>
    </p:custDataLst>
    <p:extLst>
      <p:ext uri="{BB962C8B-B14F-4D97-AF65-F5344CB8AC3E}">
        <p14:creationId xmlns:p14="http://schemas.microsoft.com/office/powerpoint/2010/main" val="2855923043"/>
      </p:ext>
    </p:extLst>
  </p:cSld>
  <p:clrMapOvr>
    <a:masterClrMapping/>
  </p:clrMapOvr>
  <p:transition spd="slow" advTm="124"/>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PwWoe5mrVH1tSx7wbal9HW"/>
</p:tagLst>
</file>

<file path=ppt/tags/tag10.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100.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101.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102.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103.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104.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105.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106.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107.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108.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109.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11.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110.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111.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112.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113.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114.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115.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116.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117.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118.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119.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12.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120.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121.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122.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123.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13.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14.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15.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16.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17.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18.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19.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2.xml><?xml version="1.0" encoding="utf-8"?>
<p:tagLst xmlns:a="http://schemas.openxmlformats.org/drawingml/2006/main" xmlns:r="http://schemas.openxmlformats.org/officeDocument/2006/relationships" xmlns:p="http://schemas.openxmlformats.org/presentationml/2006/main">
  <p:tag name="DVSHAPEID" val="vRHxEpHe7UVROdD8WOnQP2"/>
</p:tagLst>
</file>

<file path=ppt/tags/tag20.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21.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22.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23.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24.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25.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26.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27.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28.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29.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3.xml><?xml version="1.0" encoding="utf-8"?>
<p:tagLst xmlns:a="http://schemas.openxmlformats.org/drawingml/2006/main" xmlns:r="http://schemas.openxmlformats.org/officeDocument/2006/relationships" xmlns:p="http://schemas.openxmlformats.org/presentationml/2006/main">
  <p:tag name="DVSHAPEID" val="wGh6fbmn1yA3DQ6cUPlbb7"/>
</p:tagLst>
</file>

<file path=ppt/tags/tag30.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31.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32.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33.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34.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35.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36.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37.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38.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39.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4.xml><?xml version="1.0" encoding="utf-8"?>
<p:tagLst xmlns:a="http://schemas.openxmlformats.org/drawingml/2006/main" xmlns:r="http://schemas.openxmlformats.org/officeDocument/2006/relationships" xmlns:p="http://schemas.openxmlformats.org/presentationml/2006/main">
  <p:tag name="DVSHAPEID" val="EB9iAJ2uk8Btk0gy9wRKSm"/>
</p:tagLst>
</file>

<file path=ppt/tags/tag40.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41.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42.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43.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44.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45.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46.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47.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48.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49.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5.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50.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51.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52.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53.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54.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55.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56.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57.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58.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59.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6.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60.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61.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62.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63.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64.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65.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66.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67.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68.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69.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7.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70.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71.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72.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73.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74.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75.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76.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77.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78.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79.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8.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80.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81.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82.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83.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84.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85.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86.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87.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88.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89.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9.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90.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91.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92.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93.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94.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95.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96.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ags/tag97.xml><?xml version="1.0" encoding="utf-8"?>
<p:tagLst xmlns:a="http://schemas.openxmlformats.org/drawingml/2006/main" xmlns:r="http://schemas.openxmlformats.org/officeDocument/2006/relationships" xmlns:p="http://schemas.openxmlformats.org/presentationml/2006/main">
  <p:tag name="DVSECTIONID" val="XdA7MiVJemvHj2M7nQlMjr"/>
</p:tagLst>
</file>

<file path=ppt/tags/tag98.xml><?xml version="1.0" encoding="utf-8"?>
<p:tagLst xmlns:a="http://schemas.openxmlformats.org/drawingml/2006/main" xmlns:r="http://schemas.openxmlformats.org/officeDocument/2006/relationships" xmlns:p="http://schemas.openxmlformats.org/presentationml/2006/main">
  <p:tag name="DVSHAPEID" val="bKkxfOW2VtPuwA8kKsT62R"/>
</p:tagLst>
</file>

<file path=ppt/tags/tag99.xml><?xml version="1.0" encoding="utf-8"?>
<p:tagLst xmlns:a="http://schemas.openxmlformats.org/drawingml/2006/main" xmlns:r="http://schemas.openxmlformats.org/officeDocument/2006/relationships" xmlns:p="http://schemas.openxmlformats.org/presentationml/2006/main">
  <p:tag name="DVSHAPEID" val="gKAM2KUyvEQp2FWXBDkwer"/>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7824</TotalTime>
  <Words>1470</Words>
  <Application>Microsoft Office PowerPoint</Application>
  <PresentationFormat>Presentación en pantalla (4:3)</PresentationFormat>
  <Paragraphs>497</Paragraphs>
  <Slides>47</Slides>
  <Notes>42</Notes>
  <HiddenSlides>9</HiddenSlides>
  <MMClips>0</MMClips>
  <ScaleCrop>false</ScaleCrop>
  <HeadingPairs>
    <vt:vector size="4" baseType="variant">
      <vt:variant>
        <vt:lpstr>Tema</vt:lpstr>
      </vt:variant>
      <vt:variant>
        <vt:i4>1</vt:i4>
      </vt:variant>
      <vt:variant>
        <vt:lpstr>Títulos de diapositiva</vt:lpstr>
      </vt:variant>
      <vt:variant>
        <vt:i4>47</vt:i4>
      </vt:variant>
    </vt:vector>
  </HeadingPairs>
  <TitlesOfParts>
    <vt:vector size="48" baseType="lpstr">
      <vt:lpstr>Angles</vt:lpstr>
      <vt:lpstr>PROTOCOLO DE ANALISIS –   ACELEROMETrÍa</vt:lpstr>
      <vt:lpstr>Agenda</vt:lpstr>
      <vt:lpstr>MOTIVACION</vt:lpstr>
      <vt:lpstr>Motivación</vt:lpstr>
      <vt:lpstr>Presentación de PowerPoint</vt:lpstr>
      <vt:lpstr>Presentación de PowerPoint</vt:lpstr>
      <vt:lpstr>Presentación de PowerPoint</vt:lpstr>
      <vt:lpstr>PROtocolo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implementación</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Cifuentes</dc:creator>
  <cp:lastModifiedBy>Manuel Alejandro Bolivar Vargas</cp:lastModifiedBy>
  <cp:revision>427</cp:revision>
  <dcterms:created xsi:type="dcterms:W3CDTF">2013-02-14T14:31:18Z</dcterms:created>
  <dcterms:modified xsi:type="dcterms:W3CDTF">2014-02-25T01:23:06Z</dcterms:modified>
</cp:coreProperties>
</file>