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12"/>
  </p:handoutMasterIdLst>
  <p:sldIdLst>
    <p:sldId id="268" r:id="rId2"/>
    <p:sldId id="271" r:id="rId3"/>
    <p:sldId id="263" r:id="rId4"/>
    <p:sldId id="283" r:id="rId5"/>
    <p:sldId id="284" r:id="rId6"/>
    <p:sldId id="285" r:id="rId7"/>
    <p:sldId id="279" r:id="rId8"/>
    <p:sldId id="302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0"/>
    <a:srgbClr val="F8931D"/>
    <a:srgbClr val="E3B72E"/>
    <a:srgbClr val="FFCA08"/>
    <a:srgbClr val="D69C29"/>
    <a:srgbClr val="F6CD35"/>
    <a:srgbClr val="EE6000"/>
    <a:srgbClr val="FFFFFF"/>
    <a:srgbClr val="C18D25"/>
    <a:srgbClr val="DB7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1/08/2021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t>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8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4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9008" y="4778061"/>
            <a:ext cx="8994909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317" y="5808388"/>
            <a:ext cx="105156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799007" y="4098710"/>
            <a:ext cx="8994911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64677" y="6382124"/>
            <a:ext cx="732924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5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54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7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0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03C4B1F2-8DBA-4BE9-94D4-A9FE0709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FFAD8F39-354E-4D53-A724-A3265800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2518401" y="307588"/>
            <a:ext cx="15883858" cy="89536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158" y="1901931"/>
            <a:ext cx="11750842" cy="2741044"/>
          </a:xfrm>
        </p:spPr>
        <p:txBody>
          <a:bodyPr>
            <a:noAutofit/>
          </a:bodyPr>
          <a:lstStyle/>
          <a:p>
            <a:pPr algn="l"/>
            <a:r>
              <a:rPr lang="es-CO" sz="6000" dirty="0" smtClean="0"/>
              <a:t>Evaluación</a:t>
            </a:r>
            <a:r>
              <a:rPr lang="es-CO" sz="6000" dirty="0" smtClean="0"/>
              <a:t> </a:t>
            </a:r>
            <a:r>
              <a:rPr lang="es-CO" sz="6000" dirty="0" smtClean="0"/>
              <a:t>del </a:t>
            </a:r>
            <a:r>
              <a:rPr lang="es-CO" sz="6000" dirty="0" smtClean="0"/>
              <a:t>Curso </a:t>
            </a:r>
            <a:r>
              <a:rPr lang="es-CO" sz="6000" dirty="0" smtClean="0"/>
              <a:t>de Programación </a:t>
            </a:r>
            <a:r>
              <a:rPr lang="es-CO" sz="6000" dirty="0" smtClean="0"/>
              <a:t>Web Uno(1) Proyecto Aerodynamic Athlete</a:t>
            </a:r>
            <a:r>
              <a:rPr lang="es-CO" sz="6000" dirty="0" smtClean="0"/>
              <a:t> </a:t>
            </a:r>
            <a:endParaRPr lang="es-CO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490284" y="4702192"/>
            <a:ext cx="5109796" cy="1245432"/>
          </a:xfrm>
        </p:spPr>
        <p:txBody>
          <a:bodyPr>
            <a:normAutofit/>
          </a:bodyPr>
          <a:lstStyle/>
          <a:p>
            <a:pPr algn="ctr"/>
            <a:r>
              <a:rPr lang="es-CO" sz="2600" dirty="0" smtClean="0"/>
              <a:t>Mario Alejandro Bonilla </a:t>
            </a:r>
            <a:r>
              <a:rPr lang="es-CO" sz="2600" dirty="0" smtClean="0"/>
              <a:t>Galindo</a:t>
            </a:r>
            <a:endParaRPr lang="es-CO" sz="260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>
          <a:xfrm>
            <a:off x="2283491" y="1083908"/>
            <a:ext cx="3160047" cy="521579"/>
          </a:xfrm>
        </p:spPr>
        <p:txBody>
          <a:bodyPr>
            <a:normAutofit/>
          </a:bodyPr>
          <a:lstStyle/>
          <a:p>
            <a:pPr algn="l"/>
            <a:r>
              <a:rPr lang="es-CO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Grupo </a:t>
            </a:r>
            <a:r>
              <a:rPr lang="es-CO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204035_2</a:t>
            </a:r>
            <a:endParaRPr lang="es-ES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>
          <a:xfrm>
            <a:off x="6490284" y="5816659"/>
            <a:ext cx="5078781" cy="369646"/>
          </a:xfrm>
        </p:spPr>
        <p:txBody>
          <a:bodyPr>
            <a:normAutofit/>
          </a:bodyPr>
          <a:lstStyle/>
          <a:p>
            <a:r>
              <a:rPr lang="es-CO" sz="1600" dirty="0" smtClean="0">
                <a:solidFill>
                  <a:schemeClr val="accent5"/>
                </a:solidFill>
              </a:rPr>
              <a:t>01-agosto-2021</a:t>
            </a:r>
            <a:endParaRPr lang="es-ES" sz="1600" dirty="0">
              <a:solidFill>
                <a:schemeClr val="accent5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DF1C0E-0A34-41A2-978D-04F67520EC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6" y="-3208065"/>
            <a:ext cx="3578634" cy="3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0286 0.4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2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971054" y="3920490"/>
            <a:ext cx="8249891" cy="914400"/>
          </a:xfrm>
        </p:spPr>
        <p:txBody>
          <a:bodyPr>
            <a:noAutofit/>
          </a:bodyPr>
          <a:lstStyle/>
          <a:p>
            <a:r>
              <a:rPr lang="es-CO" sz="4000" b="0" dirty="0">
                <a:solidFill>
                  <a:srgbClr val="006680"/>
                </a:solidFill>
              </a:rPr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7869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pPr algn="ctr"/>
            <a:r>
              <a:rPr lang="es-ES_tradnl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CONTENIDO</a:t>
            </a:r>
            <a:endParaRPr lang="es-ES_tradnl" sz="3000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2624" y="4356771"/>
            <a:ext cx="2743065" cy="1107996"/>
            <a:chOff x="1310453" y="1858723"/>
            <a:chExt cx="2743065" cy="1107996"/>
          </a:xfrm>
        </p:grpSpPr>
        <p:sp>
          <p:nvSpPr>
            <p:cNvPr id="12" name="TextBox 70">
              <a:extLst>
                <a:ext uri="{FF2B5EF4-FFF2-40B4-BE49-F238E27FC236}">
                  <a16:creationId xmlns:a16="http://schemas.microsoft.com/office/drawing/2014/main" id="{D11DAEA2-F908-4FEF-821A-273007DBC00F}"/>
                </a:ext>
              </a:extLst>
            </p:cNvPr>
            <p:cNvSpPr txBox="1"/>
            <p:nvPr/>
          </p:nvSpPr>
          <p:spPr>
            <a:xfrm>
              <a:off x="1310453" y="1858723"/>
              <a:ext cx="65594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66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s-ES_tradnl" sz="6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1">
              <a:extLst>
                <a:ext uri="{FF2B5EF4-FFF2-40B4-BE49-F238E27FC236}">
                  <a16:creationId xmlns:a16="http://schemas.microsoft.com/office/drawing/2014/main" id="{F30C97EA-7A99-41BE-96D6-956CFE4A6864}"/>
                </a:ext>
              </a:extLst>
            </p:cNvPr>
            <p:cNvSpPr txBox="1"/>
            <p:nvPr/>
          </p:nvSpPr>
          <p:spPr>
            <a:xfrm>
              <a:off x="1917997" y="2031890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Opciones de Mejora</a:t>
              </a:r>
              <a:endParaRPr lang="es-ES_tradn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2">
              <a:extLst>
                <a:ext uri="{FF2B5EF4-FFF2-40B4-BE49-F238E27FC236}">
                  <a16:creationId xmlns:a16="http://schemas.microsoft.com/office/drawing/2014/main" id="{624BFA1E-FF25-4802-9876-E0B273BD9110}"/>
                </a:ext>
              </a:extLst>
            </p:cNvPr>
            <p:cNvSpPr txBox="1"/>
            <p:nvPr/>
          </p:nvSpPr>
          <p:spPr>
            <a:xfrm>
              <a:off x="1700786" y="2393338"/>
              <a:ext cx="2352732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Aplicadas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218493" y="2703205"/>
            <a:ext cx="3142384" cy="1107996"/>
            <a:chOff x="7079310" y="2039978"/>
            <a:chExt cx="3142384" cy="1107996"/>
          </a:xfrm>
        </p:grpSpPr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5DC61410-1B0F-4F80-A00A-9D1DE6788A83}"/>
                </a:ext>
              </a:extLst>
            </p:cNvPr>
            <p:cNvSpPr txBox="1"/>
            <p:nvPr/>
          </p:nvSpPr>
          <p:spPr>
            <a:xfrm>
              <a:off x="9565744" y="2039978"/>
              <a:ext cx="6559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6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s-ES_tradnl" sz="6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5">
              <a:extLst>
                <a:ext uri="{FF2B5EF4-FFF2-40B4-BE49-F238E27FC236}">
                  <a16:creationId xmlns:a16="http://schemas.microsoft.com/office/drawing/2014/main" id="{939FE3F3-F759-445E-B2CF-7B576AC886F8}"/>
                </a:ext>
              </a:extLst>
            </p:cNvPr>
            <p:cNvSpPr txBox="1"/>
            <p:nvPr/>
          </p:nvSpPr>
          <p:spPr>
            <a:xfrm>
              <a:off x="7079310" y="2193867"/>
              <a:ext cx="2172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Informar y Planificar</a:t>
              </a:r>
              <a:endParaRPr lang="es-ES_tradn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6">
              <a:extLst>
                <a:ext uri="{FF2B5EF4-FFF2-40B4-BE49-F238E27FC236}">
                  <a16:creationId xmlns:a16="http://schemas.microsoft.com/office/drawing/2014/main" id="{18394FB9-5E6E-4D1B-9100-23B12E660E0E}"/>
                </a:ext>
              </a:extLst>
            </p:cNvPr>
            <p:cNvSpPr txBox="1"/>
            <p:nvPr/>
          </p:nvSpPr>
          <p:spPr>
            <a:xfrm>
              <a:off x="7263933" y="2503803"/>
              <a:ext cx="2352732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Fase Dos: Prototipo  y Cotización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928005" y="4295700"/>
            <a:ext cx="2827843" cy="1107996"/>
            <a:chOff x="6764554" y="4365851"/>
            <a:chExt cx="2827843" cy="1140675"/>
          </a:xfrm>
        </p:grpSpPr>
        <p:sp>
          <p:nvSpPr>
            <p:cNvPr id="17" name="TextBox 78">
              <a:extLst>
                <a:ext uri="{FF2B5EF4-FFF2-40B4-BE49-F238E27FC236}">
                  <a16:creationId xmlns:a16="http://schemas.microsoft.com/office/drawing/2014/main" id="{FC173538-7BE7-42D6-ADD1-3506FC056036}"/>
                </a:ext>
              </a:extLst>
            </p:cNvPr>
            <p:cNvSpPr txBox="1"/>
            <p:nvPr/>
          </p:nvSpPr>
          <p:spPr>
            <a:xfrm>
              <a:off x="8936448" y="4365851"/>
              <a:ext cx="655949" cy="114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6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6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79">
              <a:extLst>
                <a:ext uri="{FF2B5EF4-FFF2-40B4-BE49-F238E27FC236}">
                  <a16:creationId xmlns:a16="http://schemas.microsoft.com/office/drawing/2014/main" id="{332EA653-F633-4C9F-A1C6-D8A0C81211E7}"/>
                </a:ext>
              </a:extLst>
            </p:cNvPr>
            <p:cNvSpPr txBox="1"/>
            <p:nvPr/>
          </p:nvSpPr>
          <p:spPr>
            <a:xfrm>
              <a:off x="6764554" y="4511063"/>
              <a:ext cx="18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Decidir y Realizar</a:t>
              </a:r>
              <a:endParaRPr lang="es-ES_tradn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80">
              <a:extLst>
                <a:ext uri="{FF2B5EF4-FFF2-40B4-BE49-F238E27FC236}">
                  <a16:creationId xmlns:a16="http://schemas.microsoft.com/office/drawing/2014/main" id="{AEC784F0-5E45-4D81-818D-1D847E0858BA}"/>
                </a:ext>
              </a:extLst>
            </p:cNvPr>
            <p:cNvSpPr txBox="1"/>
            <p:nvPr/>
          </p:nvSpPr>
          <p:spPr>
            <a:xfrm>
              <a:off x="6794157" y="4794562"/>
              <a:ext cx="2352732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Fase Tres : Array y POO en PHP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545030" y="5401845"/>
            <a:ext cx="2790378" cy="1107996"/>
            <a:chOff x="1238790" y="4383641"/>
            <a:chExt cx="2790378" cy="1241286"/>
          </a:xfrm>
        </p:grpSpPr>
        <p:sp>
          <p:nvSpPr>
            <p:cNvPr id="20" name="TextBox 82">
              <a:extLst>
                <a:ext uri="{FF2B5EF4-FFF2-40B4-BE49-F238E27FC236}">
                  <a16:creationId xmlns:a16="http://schemas.microsoft.com/office/drawing/2014/main" id="{D7A8B4EB-523C-4AD8-9D23-FE8DEC2849F6}"/>
                </a:ext>
              </a:extLst>
            </p:cNvPr>
            <p:cNvSpPr txBox="1"/>
            <p:nvPr/>
          </p:nvSpPr>
          <p:spPr>
            <a:xfrm flipH="1">
              <a:off x="3373219" y="4383641"/>
              <a:ext cx="655949" cy="1241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6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6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83">
              <a:extLst>
                <a:ext uri="{FF2B5EF4-FFF2-40B4-BE49-F238E27FC236}">
                  <a16:creationId xmlns:a16="http://schemas.microsoft.com/office/drawing/2014/main" id="{077A804F-21C1-4588-BCD2-A1FBBF8E3022}"/>
                </a:ext>
              </a:extLst>
            </p:cNvPr>
            <p:cNvSpPr txBox="1"/>
            <p:nvPr/>
          </p:nvSpPr>
          <p:spPr>
            <a:xfrm>
              <a:off x="1471104" y="4590777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endParaRPr lang="es-ES_tradn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84">
              <a:extLst>
                <a:ext uri="{FF2B5EF4-FFF2-40B4-BE49-F238E27FC236}">
                  <a16:creationId xmlns:a16="http://schemas.microsoft.com/office/drawing/2014/main" id="{FF08D8B6-569A-4E0C-BBF1-E55618EEE582}"/>
                </a:ext>
              </a:extLst>
            </p:cNvPr>
            <p:cNvSpPr txBox="1"/>
            <p:nvPr/>
          </p:nvSpPr>
          <p:spPr>
            <a:xfrm>
              <a:off x="1238790" y="4952225"/>
              <a:ext cx="2352732" cy="33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Fase Cuatro: </a:t>
              </a: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Conexión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 MySQL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6773597" y="1171517"/>
            <a:ext cx="3995166" cy="1142367"/>
            <a:chOff x="3104717" y="841227"/>
            <a:chExt cx="3995166" cy="1107996"/>
          </a:xfrm>
        </p:grpSpPr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5DC61410-1B0F-4F80-A00A-9D1DE6788A83}"/>
                </a:ext>
              </a:extLst>
            </p:cNvPr>
            <p:cNvSpPr txBox="1"/>
            <p:nvPr/>
          </p:nvSpPr>
          <p:spPr>
            <a:xfrm>
              <a:off x="6443933" y="841227"/>
              <a:ext cx="6559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6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75">
              <a:extLst>
                <a:ext uri="{FF2B5EF4-FFF2-40B4-BE49-F238E27FC236}">
                  <a16:creationId xmlns:a16="http://schemas.microsoft.com/office/drawing/2014/main" id="{939FE3F3-F759-445E-B2CF-7B576AC886F8}"/>
                </a:ext>
              </a:extLst>
            </p:cNvPr>
            <p:cNvSpPr txBox="1"/>
            <p:nvPr/>
          </p:nvSpPr>
          <p:spPr>
            <a:xfrm>
              <a:off x="3104717" y="1069075"/>
              <a:ext cx="3297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Reconocimiento y </a:t>
              </a:r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Problemática</a:t>
              </a:r>
              <a:endParaRPr lang="es-ES_tradn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6">
              <a:extLst>
                <a:ext uri="{FF2B5EF4-FFF2-40B4-BE49-F238E27FC236}">
                  <a16:creationId xmlns:a16="http://schemas.microsoft.com/office/drawing/2014/main" id="{18394FB9-5E6E-4D1B-9100-23B12E660E0E}"/>
                </a:ext>
              </a:extLst>
            </p:cNvPr>
            <p:cNvSpPr txBox="1"/>
            <p:nvPr/>
          </p:nvSpPr>
          <p:spPr>
            <a:xfrm>
              <a:off x="3459442" y="1315292"/>
              <a:ext cx="2352732" cy="483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Fase uno: </a:t>
              </a: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Ejercicio </a:t>
              </a: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Propuesto por la </a:t>
              </a: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UNAD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827571" y="1472960"/>
            <a:ext cx="4080130" cy="3970578"/>
            <a:chOff x="4012952" y="2132209"/>
            <a:chExt cx="4056534" cy="4050927"/>
          </a:xfrm>
        </p:grpSpPr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34DC5A54-B88D-48AE-808F-C0B10126E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972" y="3468613"/>
              <a:ext cx="1306981" cy="8856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FF6700"/>
                  </a:solidFill>
                </a:rPr>
                <a:t>PÁGINA  WEB</a:t>
              </a:r>
              <a:endParaRPr lang="en-US" dirty="0">
                <a:solidFill>
                  <a:srgbClr val="FF6700"/>
                </a:solidFill>
              </a:endParaRPr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4012952" y="2132209"/>
              <a:ext cx="4056534" cy="4050927"/>
              <a:chOff x="4112028" y="2118392"/>
              <a:chExt cx="4056534" cy="4050927"/>
            </a:xfrm>
          </p:grpSpPr>
          <p:sp>
            <p:nvSpPr>
              <p:cNvPr id="50" name="Oval 12">
                <a:extLst>
                  <a:ext uri="{FF2B5EF4-FFF2-40B4-BE49-F238E27FC236}">
                    <a16:creationId xmlns:a16="http://schemas.microsoft.com/office/drawing/2014/main" id="{559746BE-7C52-4D78-B9E6-15DD820BF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347" y="2300395"/>
                <a:ext cx="3455237" cy="3444507"/>
              </a:xfrm>
              <a:prstGeom prst="ellipse">
                <a:avLst/>
              </a:prstGeom>
              <a:ln w="25400"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14EE797D-E121-4670-9663-A540982AF8D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629103" y="4905260"/>
                <a:ext cx="1210406" cy="1264059"/>
              </a:xfrm>
              <a:custGeom>
                <a:avLst/>
                <a:gdLst>
                  <a:gd name="T0" fmla="*/ 0 w 564"/>
                  <a:gd name="T1" fmla="*/ 311 h 589"/>
                  <a:gd name="T2" fmla="*/ 102 w 564"/>
                  <a:gd name="T3" fmla="*/ 311 h 589"/>
                  <a:gd name="T4" fmla="*/ 102 w 564"/>
                  <a:gd name="T5" fmla="*/ 0 h 589"/>
                  <a:gd name="T6" fmla="*/ 461 w 564"/>
                  <a:gd name="T7" fmla="*/ 0 h 589"/>
                  <a:gd name="T8" fmla="*/ 461 w 564"/>
                  <a:gd name="T9" fmla="*/ 311 h 589"/>
                  <a:gd name="T10" fmla="*/ 564 w 564"/>
                  <a:gd name="T11" fmla="*/ 311 h 589"/>
                  <a:gd name="T12" fmla="*/ 283 w 564"/>
                  <a:gd name="T13" fmla="*/ 589 h 589"/>
                  <a:gd name="T14" fmla="*/ 0 w 564"/>
                  <a:gd name="T15" fmla="*/ 311 h 589"/>
                  <a:gd name="T16" fmla="*/ 0 w 564"/>
                  <a:gd name="T17" fmla="*/ 311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4" h="589">
                    <a:moveTo>
                      <a:pt x="0" y="311"/>
                    </a:moveTo>
                    <a:lnTo>
                      <a:pt x="102" y="311"/>
                    </a:lnTo>
                    <a:lnTo>
                      <a:pt x="102" y="0"/>
                    </a:lnTo>
                    <a:lnTo>
                      <a:pt x="461" y="0"/>
                    </a:lnTo>
                    <a:lnTo>
                      <a:pt x="461" y="311"/>
                    </a:lnTo>
                    <a:lnTo>
                      <a:pt x="564" y="311"/>
                    </a:lnTo>
                    <a:lnTo>
                      <a:pt x="283" y="589"/>
                    </a:lnTo>
                    <a:lnTo>
                      <a:pt x="0" y="311"/>
                    </a:lnTo>
                    <a:lnTo>
                      <a:pt x="0" y="311"/>
                    </a:lnTo>
                    <a:close/>
                  </a:path>
                </a:pathLst>
              </a:custGeom>
              <a:solidFill>
                <a:srgbClr val="F2B80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9A909CCC-8A11-4430-8C0B-87CDC6D35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076" y="4626366"/>
                <a:ext cx="1289812" cy="1182507"/>
              </a:xfrm>
              <a:custGeom>
                <a:avLst/>
                <a:gdLst>
                  <a:gd name="T0" fmla="*/ 499 w 601"/>
                  <a:gd name="T1" fmla="*/ 487 h 551"/>
                  <a:gd name="T2" fmla="*/ 448 w 601"/>
                  <a:gd name="T3" fmla="*/ 398 h 551"/>
                  <a:gd name="T4" fmla="*/ 179 w 601"/>
                  <a:gd name="T5" fmla="*/ 551 h 551"/>
                  <a:gd name="T6" fmla="*/ 0 w 601"/>
                  <a:gd name="T7" fmla="*/ 244 h 551"/>
                  <a:gd name="T8" fmla="*/ 270 w 601"/>
                  <a:gd name="T9" fmla="*/ 89 h 551"/>
                  <a:gd name="T10" fmla="*/ 218 w 601"/>
                  <a:gd name="T11" fmla="*/ 0 h 551"/>
                  <a:gd name="T12" fmla="*/ 601 w 601"/>
                  <a:gd name="T13" fmla="*/ 104 h 551"/>
                  <a:gd name="T14" fmla="*/ 499 w 601"/>
                  <a:gd name="T15" fmla="*/ 487 h 551"/>
                  <a:gd name="T16" fmla="*/ 499 w 601"/>
                  <a:gd name="T17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1" h="551">
                    <a:moveTo>
                      <a:pt x="499" y="487"/>
                    </a:moveTo>
                    <a:lnTo>
                      <a:pt x="448" y="398"/>
                    </a:lnTo>
                    <a:lnTo>
                      <a:pt x="179" y="551"/>
                    </a:lnTo>
                    <a:lnTo>
                      <a:pt x="0" y="244"/>
                    </a:lnTo>
                    <a:lnTo>
                      <a:pt x="270" y="89"/>
                    </a:lnTo>
                    <a:lnTo>
                      <a:pt x="218" y="0"/>
                    </a:lnTo>
                    <a:lnTo>
                      <a:pt x="601" y="104"/>
                    </a:lnTo>
                    <a:lnTo>
                      <a:pt x="499" y="487"/>
                    </a:lnTo>
                    <a:lnTo>
                      <a:pt x="499" y="48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Freeform 8">
                <a:extLst>
                  <a:ext uri="{FF2B5EF4-FFF2-40B4-BE49-F238E27FC236}">
                    <a16:creationId xmlns:a16="http://schemas.microsoft.com/office/drawing/2014/main" id="{BC0A2647-3794-4100-B3CC-4D96825B351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933476" y="3301298"/>
                <a:ext cx="1210406" cy="1259767"/>
              </a:xfrm>
              <a:custGeom>
                <a:avLst/>
                <a:gdLst>
                  <a:gd name="T0" fmla="*/ 564 w 564"/>
                  <a:gd name="T1" fmla="*/ 278 h 587"/>
                  <a:gd name="T2" fmla="*/ 461 w 564"/>
                  <a:gd name="T3" fmla="*/ 278 h 587"/>
                  <a:gd name="T4" fmla="*/ 461 w 564"/>
                  <a:gd name="T5" fmla="*/ 587 h 587"/>
                  <a:gd name="T6" fmla="*/ 102 w 564"/>
                  <a:gd name="T7" fmla="*/ 587 h 587"/>
                  <a:gd name="T8" fmla="*/ 102 w 564"/>
                  <a:gd name="T9" fmla="*/ 278 h 587"/>
                  <a:gd name="T10" fmla="*/ 0 w 564"/>
                  <a:gd name="T11" fmla="*/ 278 h 587"/>
                  <a:gd name="T12" fmla="*/ 283 w 564"/>
                  <a:gd name="T13" fmla="*/ 0 h 587"/>
                  <a:gd name="T14" fmla="*/ 564 w 564"/>
                  <a:gd name="T15" fmla="*/ 278 h 587"/>
                  <a:gd name="T16" fmla="*/ 564 w 564"/>
                  <a:gd name="T17" fmla="*/ 278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4" h="587">
                    <a:moveTo>
                      <a:pt x="564" y="278"/>
                    </a:moveTo>
                    <a:lnTo>
                      <a:pt x="461" y="278"/>
                    </a:lnTo>
                    <a:lnTo>
                      <a:pt x="461" y="587"/>
                    </a:lnTo>
                    <a:lnTo>
                      <a:pt x="102" y="587"/>
                    </a:lnTo>
                    <a:lnTo>
                      <a:pt x="102" y="278"/>
                    </a:lnTo>
                    <a:lnTo>
                      <a:pt x="0" y="278"/>
                    </a:lnTo>
                    <a:lnTo>
                      <a:pt x="283" y="0"/>
                    </a:lnTo>
                    <a:lnTo>
                      <a:pt x="564" y="278"/>
                    </a:lnTo>
                    <a:lnTo>
                      <a:pt x="564" y="278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E16C94AE-6931-4DD8-9334-8CEA90A96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6723" y="4644338"/>
                <a:ext cx="1291958" cy="1182507"/>
              </a:xfrm>
              <a:custGeom>
                <a:avLst/>
                <a:gdLst>
                  <a:gd name="T0" fmla="*/ 382 w 602"/>
                  <a:gd name="T1" fmla="*/ 0 h 551"/>
                  <a:gd name="T2" fmla="*/ 331 w 602"/>
                  <a:gd name="T3" fmla="*/ 89 h 551"/>
                  <a:gd name="T4" fmla="*/ 602 w 602"/>
                  <a:gd name="T5" fmla="*/ 244 h 551"/>
                  <a:gd name="T6" fmla="*/ 422 w 602"/>
                  <a:gd name="T7" fmla="*/ 551 h 551"/>
                  <a:gd name="T8" fmla="*/ 152 w 602"/>
                  <a:gd name="T9" fmla="*/ 398 h 551"/>
                  <a:gd name="T10" fmla="*/ 101 w 602"/>
                  <a:gd name="T11" fmla="*/ 487 h 551"/>
                  <a:gd name="T12" fmla="*/ 0 w 602"/>
                  <a:gd name="T13" fmla="*/ 104 h 551"/>
                  <a:gd name="T14" fmla="*/ 382 w 602"/>
                  <a:gd name="T15" fmla="*/ 0 h 551"/>
                  <a:gd name="T16" fmla="*/ 382 w 602"/>
                  <a:gd name="T17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551">
                    <a:moveTo>
                      <a:pt x="382" y="0"/>
                    </a:moveTo>
                    <a:lnTo>
                      <a:pt x="331" y="89"/>
                    </a:lnTo>
                    <a:lnTo>
                      <a:pt x="602" y="244"/>
                    </a:lnTo>
                    <a:lnTo>
                      <a:pt x="422" y="551"/>
                    </a:lnTo>
                    <a:lnTo>
                      <a:pt x="152" y="398"/>
                    </a:lnTo>
                    <a:lnTo>
                      <a:pt x="101" y="487"/>
                    </a:lnTo>
                    <a:lnTo>
                      <a:pt x="0" y="104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D8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5" name="Freeform 8">
                <a:extLst>
                  <a:ext uri="{FF2B5EF4-FFF2-40B4-BE49-F238E27FC236}">
                    <a16:creationId xmlns:a16="http://schemas.microsoft.com/office/drawing/2014/main" id="{BC0A2647-3794-4100-B3CC-4D96825B351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36709" y="3301298"/>
                <a:ext cx="1210406" cy="1259767"/>
              </a:xfrm>
              <a:custGeom>
                <a:avLst/>
                <a:gdLst>
                  <a:gd name="T0" fmla="*/ 564 w 564"/>
                  <a:gd name="T1" fmla="*/ 278 h 587"/>
                  <a:gd name="T2" fmla="*/ 461 w 564"/>
                  <a:gd name="T3" fmla="*/ 278 h 587"/>
                  <a:gd name="T4" fmla="*/ 461 w 564"/>
                  <a:gd name="T5" fmla="*/ 587 h 587"/>
                  <a:gd name="T6" fmla="*/ 102 w 564"/>
                  <a:gd name="T7" fmla="*/ 587 h 587"/>
                  <a:gd name="T8" fmla="*/ 102 w 564"/>
                  <a:gd name="T9" fmla="*/ 278 h 587"/>
                  <a:gd name="T10" fmla="*/ 0 w 564"/>
                  <a:gd name="T11" fmla="*/ 278 h 587"/>
                  <a:gd name="T12" fmla="*/ 283 w 564"/>
                  <a:gd name="T13" fmla="*/ 0 h 587"/>
                  <a:gd name="T14" fmla="*/ 564 w 564"/>
                  <a:gd name="T15" fmla="*/ 278 h 587"/>
                  <a:gd name="T16" fmla="*/ 564 w 564"/>
                  <a:gd name="T17" fmla="*/ 278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4" h="587">
                    <a:moveTo>
                      <a:pt x="564" y="278"/>
                    </a:moveTo>
                    <a:lnTo>
                      <a:pt x="461" y="278"/>
                    </a:lnTo>
                    <a:lnTo>
                      <a:pt x="461" y="587"/>
                    </a:lnTo>
                    <a:lnTo>
                      <a:pt x="102" y="587"/>
                    </a:lnTo>
                    <a:lnTo>
                      <a:pt x="102" y="278"/>
                    </a:lnTo>
                    <a:lnTo>
                      <a:pt x="0" y="278"/>
                    </a:lnTo>
                    <a:lnTo>
                      <a:pt x="283" y="0"/>
                    </a:lnTo>
                    <a:lnTo>
                      <a:pt x="564" y="278"/>
                    </a:lnTo>
                    <a:lnTo>
                      <a:pt x="564" y="278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B155F415-0CB4-4FC2-8232-C471EB5E6B6B}"/>
                  </a:ext>
                </a:extLst>
              </p:cNvPr>
              <p:cNvSpPr>
                <a:spLocks/>
              </p:cNvSpPr>
              <p:nvPr/>
            </p:nvSpPr>
            <p:spPr bwMode="auto">
              <a:xfrm rot="827623">
                <a:off x="4484771" y="2118392"/>
                <a:ext cx="1289812" cy="1184653"/>
              </a:xfrm>
              <a:custGeom>
                <a:avLst/>
                <a:gdLst>
                  <a:gd name="T0" fmla="*/ 218 w 601"/>
                  <a:gd name="T1" fmla="*/ 552 h 552"/>
                  <a:gd name="T2" fmla="*/ 270 w 601"/>
                  <a:gd name="T3" fmla="*/ 463 h 552"/>
                  <a:gd name="T4" fmla="*/ 0 w 601"/>
                  <a:gd name="T5" fmla="*/ 309 h 552"/>
                  <a:gd name="T6" fmla="*/ 179 w 601"/>
                  <a:gd name="T7" fmla="*/ 0 h 552"/>
                  <a:gd name="T8" fmla="*/ 448 w 601"/>
                  <a:gd name="T9" fmla="*/ 156 h 552"/>
                  <a:gd name="T10" fmla="*/ 499 w 601"/>
                  <a:gd name="T11" fmla="*/ 67 h 552"/>
                  <a:gd name="T12" fmla="*/ 601 w 601"/>
                  <a:gd name="T13" fmla="*/ 449 h 552"/>
                  <a:gd name="T14" fmla="*/ 218 w 601"/>
                  <a:gd name="T15" fmla="*/ 552 h 552"/>
                  <a:gd name="T16" fmla="*/ 218 w 601"/>
                  <a:gd name="T17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1" h="552">
                    <a:moveTo>
                      <a:pt x="218" y="552"/>
                    </a:moveTo>
                    <a:lnTo>
                      <a:pt x="270" y="463"/>
                    </a:lnTo>
                    <a:lnTo>
                      <a:pt x="0" y="309"/>
                    </a:lnTo>
                    <a:lnTo>
                      <a:pt x="179" y="0"/>
                    </a:lnTo>
                    <a:lnTo>
                      <a:pt x="448" y="156"/>
                    </a:lnTo>
                    <a:lnTo>
                      <a:pt x="499" y="67"/>
                    </a:lnTo>
                    <a:lnTo>
                      <a:pt x="601" y="449"/>
                    </a:lnTo>
                    <a:lnTo>
                      <a:pt x="218" y="552"/>
                    </a:lnTo>
                    <a:lnTo>
                      <a:pt x="218" y="55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7" name="Freeform 10">
                <a:extLst>
                  <a:ext uri="{FF2B5EF4-FFF2-40B4-BE49-F238E27FC236}">
                    <a16:creationId xmlns:a16="http://schemas.microsoft.com/office/drawing/2014/main" id="{7A2C974B-5BD0-4439-8BC7-785B40A5F581}"/>
                  </a:ext>
                </a:extLst>
              </p:cNvPr>
              <p:cNvSpPr>
                <a:spLocks/>
              </p:cNvSpPr>
              <p:nvPr/>
            </p:nvSpPr>
            <p:spPr bwMode="auto">
              <a:xfrm rot="20928876">
                <a:off x="6713241" y="2123254"/>
                <a:ext cx="1291958" cy="1184653"/>
              </a:xfrm>
              <a:custGeom>
                <a:avLst/>
                <a:gdLst>
                  <a:gd name="T0" fmla="*/ 101 w 602"/>
                  <a:gd name="T1" fmla="*/ 67 h 552"/>
                  <a:gd name="T2" fmla="*/ 152 w 602"/>
                  <a:gd name="T3" fmla="*/ 156 h 552"/>
                  <a:gd name="T4" fmla="*/ 422 w 602"/>
                  <a:gd name="T5" fmla="*/ 0 h 552"/>
                  <a:gd name="T6" fmla="*/ 602 w 602"/>
                  <a:gd name="T7" fmla="*/ 309 h 552"/>
                  <a:gd name="T8" fmla="*/ 331 w 602"/>
                  <a:gd name="T9" fmla="*/ 463 h 552"/>
                  <a:gd name="T10" fmla="*/ 382 w 602"/>
                  <a:gd name="T11" fmla="*/ 552 h 552"/>
                  <a:gd name="T12" fmla="*/ 0 w 602"/>
                  <a:gd name="T13" fmla="*/ 449 h 552"/>
                  <a:gd name="T14" fmla="*/ 101 w 602"/>
                  <a:gd name="T15" fmla="*/ 67 h 552"/>
                  <a:gd name="T16" fmla="*/ 101 w 602"/>
                  <a:gd name="T17" fmla="*/ 67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552">
                    <a:moveTo>
                      <a:pt x="101" y="67"/>
                    </a:moveTo>
                    <a:lnTo>
                      <a:pt x="152" y="156"/>
                    </a:lnTo>
                    <a:lnTo>
                      <a:pt x="422" y="0"/>
                    </a:lnTo>
                    <a:lnTo>
                      <a:pt x="602" y="309"/>
                    </a:lnTo>
                    <a:lnTo>
                      <a:pt x="331" y="463"/>
                    </a:lnTo>
                    <a:lnTo>
                      <a:pt x="382" y="552"/>
                    </a:lnTo>
                    <a:lnTo>
                      <a:pt x="0" y="449"/>
                    </a:lnTo>
                    <a:lnTo>
                      <a:pt x="101" y="67"/>
                    </a:lnTo>
                    <a:lnTo>
                      <a:pt x="101" y="6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8" name="Grupo 57"/>
          <p:cNvGrpSpPr/>
          <p:nvPr/>
        </p:nvGrpSpPr>
        <p:grpSpPr>
          <a:xfrm>
            <a:off x="302677" y="2556469"/>
            <a:ext cx="2359730" cy="1107996"/>
            <a:chOff x="1693788" y="1787736"/>
            <a:chExt cx="2359730" cy="1107996"/>
          </a:xfrm>
        </p:grpSpPr>
        <p:sp>
          <p:nvSpPr>
            <p:cNvPr id="59" name="TextBox 70">
              <a:extLst>
                <a:ext uri="{FF2B5EF4-FFF2-40B4-BE49-F238E27FC236}">
                  <a16:creationId xmlns:a16="http://schemas.microsoft.com/office/drawing/2014/main" id="{D11DAEA2-F908-4FEF-821A-273007DBC00F}"/>
                </a:ext>
              </a:extLst>
            </p:cNvPr>
            <p:cNvSpPr txBox="1"/>
            <p:nvPr/>
          </p:nvSpPr>
          <p:spPr>
            <a:xfrm>
              <a:off x="1693788" y="1787736"/>
              <a:ext cx="65594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66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s-ES_tradnl" sz="6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71">
              <a:extLst>
                <a:ext uri="{FF2B5EF4-FFF2-40B4-BE49-F238E27FC236}">
                  <a16:creationId xmlns:a16="http://schemas.microsoft.com/office/drawing/2014/main" id="{F30C97EA-7A99-41BE-96D6-956CFE4A6864}"/>
                </a:ext>
              </a:extLst>
            </p:cNvPr>
            <p:cNvSpPr txBox="1"/>
            <p:nvPr/>
          </p:nvSpPr>
          <p:spPr>
            <a:xfrm>
              <a:off x="2525535" y="2031890"/>
              <a:ext cx="1527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Conclusiones</a:t>
              </a:r>
              <a:endParaRPr lang="es-ES_tradn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72">
              <a:extLst>
                <a:ext uri="{FF2B5EF4-FFF2-40B4-BE49-F238E27FC236}">
                  <a16:creationId xmlns:a16="http://schemas.microsoft.com/office/drawing/2014/main" id="{624BFA1E-FF25-4802-9876-E0B273BD9110}"/>
                </a:ext>
              </a:extLst>
            </p:cNvPr>
            <p:cNvSpPr txBox="1"/>
            <p:nvPr/>
          </p:nvSpPr>
          <p:spPr>
            <a:xfrm>
              <a:off x="1700786" y="2393338"/>
              <a:ext cx="2352732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Proyecto Entregado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15837" y="1064656"/>
            <a:ext cx="2359730" cy="1107996"/>
            <a:chOff x="1693788" y="1787736"/>
            <a:chExt cx="2359730" cy="1107996"/>
          </a:xfrm>
        </p:grpSpPr>
        <p:sp>
          <p:nvSpPr>
            <p:cNvPr id="63" name="TextBox 70">
              <a:extLst>
                <a:ext uri="{FF2B5EF4-FFF2-40B4-BE49-F238E27FC236}">
                  <a16:creationId xmlns:a16="http://schemas.microsoft.com/office/drawing/2014/main" id="{D11DAEA2-F908-4FEF-821A-273007DBC00F}"/>
                </a:ext>
              </a:extLst>
            </p:cNvPr>
            <p:cNvSpPr txBox="1"/>
            <p:nvPr/>
          </p:nvSpPr>
          <p:spPr>
            <a:xfrm>
              <a:off x="1693788" y="1787736"/>
              <a:ext cx="65594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66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s-ES_tradnl" sz="6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71">
              <a:extLst>
                <a:ext uri="{FF2B5EF4-FFF2-40B4-BE49-F238E27FC236}">
                  <a16:creationId xmlns:a16="http://schemas.microsoft.com/office/drawing/2014/main" id="{F30C97EA-7A99-41BE-96D6-956CFE4A6864}"/>
                </a:ext>
              </a:extLst>
            </p:cNvPr>
            <p:cNvSpPr txBox="1"/>
            <p:nvPr/>
          </p:nvSpPr>
          <p:spPr>
            <a:xfrm>
              <a:off x="2204934" y="2031890"/>
              <a:ext cx="1848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_tradnl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Agradecimientos</a:t>
              </a:r>
              <a:endParaRPr lang="es-ES_tradnl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72">
              <a:extLst>
                <a:ext uri="{FF2B5EF4-FFF2-40B4-BE49-F238E27FC236}">
                  <a16:creationId xmlns:a16="http://schemas.microsoft.com/office/drawing/2014/main" id="{624BFA1E-FF25-4802-9876-E0B273BD9110}"/>
                </a:ext>
              </a:extLst>
            </p:cNvPr>
            <p:cNvSpPr txBox="1"/>
            <p:nvPr/>
          </p:nvSpPr>
          <p:spPr>
            <a:xfrm>
              <a:off x="1700786" y="2393338"/>
              <a:ext cx="2352732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s-ES_tradnl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Bibliografía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86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822003"/>
            <a:ext cx="4439607" cy="4328617"/>
          </a:xfrm>
          <a:effectLst>
            <a:softEdge rad="127000"/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DAFDC19-51A7-4F68-920D-09F22A89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82" y="218397"/>
            <a:ext cx="9772768" cy="879930"/>
          </a:xfrm>
        </p:spPr>
        <p:txBody>
          <a:bodyPr>
            <a:noAutofit/>
          </a:bodyPr>
          <a:lstStyle/>
          <a:p>
            <a:r>
              <a:rPr lang="es-ES_tradnl" sz="3000" b="1" dirty="0">
                <a:solidFill>
                  <a:schemeClr val="bg1"/>
                </a:solidFill>
                <a:latin typeface="Arial" charset="0"/>
                <a:cs typeface="Arial" charset="0"/>
              </a:rPr>
              <a:t>Reconocimiento y Problemática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es-ES_tradnl" sz="3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s-ES_tradnl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Fase Uno: Ejercicio propuesto.</a:t>
            </a:r>
            <a:endParaRPr lang="es-ES_tradnl" sz="3000" dirty="0">
              <a:solidFill>
                <a:schemeClr val="bg1"/>
              </a:solidFill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B9031EEF-0AD6-48ED-8980-235E9F23D09B}"/>
              </a:ext>
            </a:extLst>
          </p:cNvPr>
          <p:cNvGrpSpPr/>
          <p:nvPr/>
        </p:nvGrpSpPr>
        <p:grpSpPr>
          <a:xfrm>
            <a:off x="6869198" y="2116977"/>
            <a:ext cx="1291046" cy="807260"/>
            <a:chOff x="3211834" y="1982060"/>
            <a:chExt cx="1291046" cy="807260"/>
          </a:xfrm>
        </p:grpSpPr>
        <p:sp>
          <p:nvSpPr>
            <p:cNvPr id="10" name="Flowchart: Off-page Connector 51">
              <a:extLst>
                <a:ext uri="{FF2B5EF4-FFF2-40B4-BE49-F238E27FC236}">
                  <a16:creationId xmlns:a16="http://schemas.microsoft.com/office/drawing/2014/main" id="{562E7294-8A71-4FD7-872F-08C112D1E9B6}"/>
                </a:ext>
              </a:extLst>
            </p:cNvPr>
            <p:cNvSpPr/>
            <p:nvPr/>
          </p:nvSpPr>
          <p:spPr>
            <a:xfrm rot="16200000">
              <a:off x="3453727" y="1740167"/>
              <a:ext cx="807260" cy="1291046"/>
            </a:xfrm>
            <a:prstGeom prst="flowChartOffpageConnector">
              <a:avLst/>
            </a:prstGeom>
            <a:solidFill>
              <a:srgbClr val="F66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868CC95-7596-470C-BD6E-7682BB0CB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697" y="2216255"/>
              <a:ext cx="297321" cy="312343"/>
            </a:xfrm>
            <a:custGeom>
              <a:avLst/>
              <a:gdLst>
                <a:gd name="T0" fmla="*/ 117 w 198"/>
                <a:gd name="T1" fmla="*/ 150 h 208"/>
                <a:gd name="T2" fmla="*/ 117 w 198"/>
                <a:gd name="T3" fmla="*/ 150 h 208"/>
                <a:gd name="T4" fmla="*/ 120 w 198"/>
                <a:gd name="T5" fmla="*/ 146 h 208"/>
                <a:gd name="T6" fmla="*/ 198 w 198"/>
                <a:gd name="T7" fmla="*/ 47 h 208"/>
                <a:gd name="T8" fmla="*/ 150 w 198"/>
                <a:gd name="T9" fmla="*/ 28 h 208"/>
                <a:gd name="T10" fmla="*/ 150 w 198"/>
                <a:gd name="T11" fmla="*/ 29 h 208"/>
                <a:gd name="T12" fmla="*/ 48 w 198"/>
                <a:gd name="T13" fmla="*/ 29 h 208"/>
                <a:gd name="T14" fmla="*/ 48 w 198"/>
                <a:gd name="T15" fmla="*/ 28 h 208"/>
                <a:gd name="T16" fmla="*/ 0 w 198"/>
                <a:gd name="T17" fmla="*/ 47 h 208"/>
                <a:gd name="T18" fmla="*/ 74 w 198"/>
                <a:gd name="T19" fmla="*/ 143 h 208"/>
                <a:gd name="T20" fmla="*/ 76 w 198"/>
                <a:gd name="T21" fmla="*/ 146 h 208"/>
                <a:gd name="T22" fmla="*/ 79 w 198"/>
                <a:gd name="T23" fmla="*/ 150 h 208"/>
                <a:gd name="T24" fmla="*/ 89 w 198"/>
                <a:gd name="T25" fmla="*/ 172 h 208"/>
                <a:gd name="T26" fmla="*/ 83 w 198"/>
                <a:gd name="T27" fmla="*/ 190 h 208"/>
                <a:gd name="T28" fmla="*/ 82 w 198"/>
                <a:gd name="T29" fmla="*/ 190 h 208"/>
                <a:gd name="T30" fmla="*/ 82 w 198"/>
                <a:gd name="T31" fmla="*/ 190 h 208"/>
                <a:gd name="T32" fmla="*/ 83 w 198"/>
                <a:gd name="T33" fmla="*/ 190 h 208"/>
                <a:gd name="T34" fmla="*/ 82 w 198"/>
                <a:gd name="T35" fmla="*/ 191 h 208"/>
                <a:gd name="T36" fmla="*/ 81 w 198"/>
                <a:gd name="T37" fmla="*/ 191 h 208"/>
                <a:gd name="T38" fmla="*/ 81 w 198"/>
                <a:gd name="T39" fmla="*/ 191 h 208"/>
                <a:gd name="T40" fmla="*/ 58 w 198"/>
                <a:gd name="T41" fmla="*/ 204 h 208"/>
                <a:gd name="T42" fmla="*/ 56 w 198"/>
                <a:gd name="T43" fmla="*/ 204 h 208"/>
                <a:gd name="T44" fmla="*/ 56 w 198"/>
                <a:gd name="T45" fmla="*/ 204 h 208"/>
                <a:gd name="T46" fmla="*/ 56 w 198"/>
                <a:gd name="T47" fmla="*/ 208 h 208"/>
                <a:gd name="T48" fmla="*/ 56 w 198"/>
                <a:gd name="T49" fmla="*/ 208 h 208"/>
                <a:gd name="T50" fmla="*/ 141 w 198"/>
                <a:gd name="T51" fmla="*/ 208 h 208"/>
                <a:gd name="T52" fmla="*/ 141 w 198"/>
                <a:gd name="T53" fmla="*/ 208 h 208"/>
                <a:gd name="T54" fmla="*/ 141 w 198"/>
                <a:gd name="T55" fmla="*/ 204 h 208"/>
                <a:gd name="T56" fmla="*/ 141 w 198"/>
                <a:gd name="T57" fmla="*/ 204 h 208"/>
                <a:gd name="T58" fmla="*/ 139 w 198"/>
                <a:gd name="T59" fmla="*/ 204 h 208"/>
                <a:gd name="T60" fmla="*/ 116 w 198"/>
                <a:gd name="T61" fmla="*/ 191 h 208"/>
                <a:gd name="T62" fmla="*/ 115 w 198"/>
                <a:gd name="T63" fmla="*/ 191 h 208"/>
                <a:gd name="T64" fmla="*/ 115 w 198"/>
                <a:gd name="T65" fmla="*/ 191 h 208"/>
                <a:gd name="T66" fmla="*/ 114 w 198"/>
                <a:gd name="T67" fmla="*/ 190 h 208"/>
                <a:gd name="T68" fmla="*/ 114 w 198"/>
                <a:gd name="T69" fmla="*/ 190 h 208"/>
                <a:gd name="T70" fmla="*/ 114 w 198"/>
                <a:gd name="T71" fmla="*/ 190 h 208"/>
                <a:gd name="T72" fmla="*/ 114 w 198"/>
                <a:gd name="T73" fmla="*/ 190 h 208"/>
                <a:gd name="T74" fmla="*/ 108 w 198"/>
                <a:gd name="T75" fmla="*/ 172 h 208"/>
                <a:gd name="T76" fmla="*/ 117 w 198"/>
                <a:gd name="T77" fmla="*/ 150 h 208"/>
                <a:gd name="T78" fmla="*/ 157 w 198"/>
                <a:gd name="T79" fmla="*/ 37 h 208"/>
                <a:gd name="T80" fmla="*/ 158 w 198"/>
                <a:gd name="T81" fmla="*/ 37 h 208"/>
                <a:gd name="T82" fmla="*/ 158 w 198"/>
                <a:gd name="T83" fmla="*/ 36 h 208"/>
                <a:gd name="T84" fmla="*/ 158 w 198"/>
                <a:gd name="T85" fmla="*/ 29 h 208"/>
                <a:gd name="T86" fmla="*/ 158 w 198"/>
                <a:gd name="T87" fmla="*/ 29 h 208"/>
                <a:gd name="T88" fmla="*/ 158 w 198"/>
                <a:gd name="T89" fmla="*/ 28 h 208"/>
                <a:gd name="T90" fmla="*/ 190 w 198"/>
                <a:gd name="T91" fmla="*/ 46 h 208"/>
                <a:gd name="T92" fmla="*/ 136 w 198"/>
                <a:gd name="T93" fmla="*/ 124 h 208"/>
                <a:gd name="T94" fmla="*/ 157 w 198"/>
                <a:gd name="T95" fmla="*/ 37 h 208"/>
                <a:gd name="T96" fmla="*/ 8 w 198"/>
                <a:gd name="T97" fmla="*/ 46 h 208"/>
                <a:gd name="T98" fmla="*/ 40 w 198"/>
                <a:gd name="T99" fmla="*/ 28 h 208"/>
                <a:gd name="T100" fmla="*/ 40 w 198"/>
                <a:gd name="T101" fmla="*/ 29 h 208"/>
                <a:gd name="T102" fmla="*/ 39 w 198"/>
                <a:gd name="T103" fmla="*/ 29 h 208"/>
                <a:gd name="T104" fmla="*/ 39 w 198"/>
                <a:gd name="T105" fmla="*/ 29 h 208"/>
                <a:gd name="T106" fmla="*/ 39 w 198"/>
                <a:gd name="T107" fmla="*/ 36 h 208"/>
                <a:gd name="T108" fmla="*/ 39 w 198"/>
                <a:gd name="T109" fmla="*/ 37 h 208"/>
                <a:gd name="T110" fmla="*/ 40 w 198"/>
                <a:gd name="T111" fmla="*/ 37 h 208"/>
                <a:gd name="T112" fmla="*/ 59 w 198"/>
                <a:gd name="T113" fmla="*/ 122 h 208"/>
                <a:gd name="T114" fmla="*/ 8 w 198"/>
                <a:gd name="T115" fmla="*/ 4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208">
                  <a:moveTo>
                    <a:pt x="117" y="150"/>
                  </a:moveTo>
                  <a:cubicBezTo>
                    <a:pt x="117" y="150"/>
                    <a:pt x="117" y="150"/>
                    <a:pt x="117" y="150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80" y="98"/>
                    <a:pt x="198" y="66"/>
                    <a:pt x="198" y="47"/>
                  </a:cubicBezTo>
                  <a:cubicBezTo>
                    <a:pt x="198" y="15"/>
                    <a:pt x="166" y="0"/>
                    <a:pt x="150" y="28"/>
                  </a:cubicBezTo>
                  <a:cubicBezTo>
                    <a:pt x="150" y="28"/>
                    <a:pt x="150" y="28"/>
                    <a:pt x="150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2" y="0"/>
                    <a:pt x="0" y="15"/>
                    <a:pt x="0" y="47"/>
                  </a:cubicBezTo>
                  <a:cubicBezTo>
                    <a:pt x="0" y="66"/>
                    <a:pt x="17" y="96"/>
                    <a:pt x="74" y="143"/>
                  </a:cubicBezTo>
                  <a:cubicBezTo>
                    <a:pt x="75" y="144"/>
                    <a:pt x="76" y="145"/>
                    <a:pt x="76" y="146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83" y="155"/>
                    <a:pt x="89" y="165"/>
                    <a:pt x="89" y="172"/>
                  </a:cubicBezTo>
                  <a:cubicBezTo>
                    <a:pt x="89" y="179"/>
                    <a:pt x="86" y="187"/>
                    <a:pt x="83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190"/>
                    <a:pt x="82" y="191"/>
                    <a:pt x="82" y="191"/>
                  </a:cubicBezTo>
                  <a:cubicBezTo>
                    <a:pt x="82" y="191"/>
                    <a:pt x="82" y="191"/>
                    <a:pt x="81" y="191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72" y="196"/>
                    <a:pt x="59" y="197"/>
                    <a:pt x="58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141" y="208"/>
                    <a:pt x="141" y="208"/>
                    <a:pt x="141" y="208"/>
                  </a:cubicBezTo>
                  <a:cubicBezTo>
                    <a:pt x="141" y="208"/>
                    <a:pt x="141" y="208"/>
                    <a:pt x="141" y="208"/>
                  </a:cubicBezTo>
                  <a:cubicBezTo>
                    <a:pt x="141" y="204"/>
                    <a:pt x="141" y="204"/>
                    <a:pt x="141" y="204"/>
                  </a:cubicBezTo>
                  <a:cubicBezTo>
                    <a:pt x="141" y="204"/>
                    <a:pt x="141" y="204"/>
                    <a:pt x="141" y="204"/>
                  </a:cubicBezTo>
                  <a:cubicBezTo>
                    <a:pt x="139" y="204"/>
                    <a:pt x="139" y="204"/>
                    <a:pt x="139" y="204"/>
                  </a:cubicBezTo>
                  <a:cubicBezTo>
                    <a:pt x="138" y="197"/>
                    <a:pt x="125" y="196"/>
                    <a:pt x="116" y="191"/>
                  </a:cubicBezTo>
                  <a:cubicBezTo>
                    <a:pt x="116" y="191"/>
                    <a:pt x="116" y="191"/>
                    <a:pt x="115" y="191"/>
                  </a:cubicBezTo>
                  <a:cubicBezTo>
                    <a:pt x="115" y="191"/>
                    <a:pt x="115" y="191"/>
                    <a:pt x="115" y="191"/>
                  </a:cubicBezTo>
                  <a:cubicBezTo>
                    <a:pt x="115" y="191"/>
                    <a:pt x="114" y="190"/>
                    <a:pt x="114" y="190"/>
                  </a:cubicBezTo>
                  <a:cubicBezTo>
                    <a:pt x="114" y="190"/>
                    <a:pt x="114" y="190"/>
                    <a:pt x="114" y="190"/>
                  </a:cubicBezTo>
                  <a:cubicBezTo>
                    <a:pt x="114" y="190"/>
                    <a:pt x="114" y="190"/>
                    <a:pt x="114" y="190"/>
                  </a:cubicBezTo>
                  <a:cubicBezTo>
                    <a:pt x="114" y="190"/>
                    <a:pt x="114" y="190"/>
                    <a:pt x="114" y="190"/>
                  </a:cubicBezTo>
                  <a:cubicBezTo>
                    <a:pt x="111" y="187"/>
                    <a:pt x="107" y="179"/>
                    <a:pt x="108" y="172"/>
                  </a:cubicBezTo>
                  <a:cubicBezTo>
                    <a:pt x="108" y="165"/>
                    <a:pt x="113" y="156"/>
                    <a:pt x="117" y="150"/>
                  </a:cubicBezTo>
                  <a:close/>
                  <a:moveTo>
                    <a:pt x="157" y="37"/>
                  </a:moveTo>
                  <a:cubicBezTo>
                    <a:pt x="158" y="37"/>
                    <a:pt x="158" y="37"/>
                    <a:pt x="158" y="37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8"/>
                    <a:pt x="158" y="28"/>
                  </a:cubicBezTo>
                  <a:cubicBezTo>
                    <a:pt x="164" y="13"/>
                    <a:pt x="191" y="19"/>
                    <a:pt x="190" y="46"/>
                  </a:cubicBezTo>
                  <a:cubicBezTo>
                    <a:pt x="189" y="62"/>
                    <a:pt x="176" y="87"/>
                    <a:pt x="136" y="124"/>
                  </a:cubicBezTo>
                  <a:cubicBezTo>
                    <a:pt x="148" y="105"/>
                    <a:pt x="155" y="79"/>
                    <a:pt x="157" y="37"/>
                  </a:cubicBezTo>
                  <a:close/>
                  <a:moveTo>
                    <a:pt x="8" y="46"/>
                  </a:moveTo>
                  <a:cubicBezTo>
                    <a:pt x="7" y="19"/>
                    <a:pt x="34" y="13"/>
                    <a:pt x="40" y="28"/>
                  </a:cubicBezTo>
                  <a:cubicBezTo>
                    <a:pt x="40" y="28"/>
                    <a:pt x="40" y="28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2" y="77"/>
                    <a:pt x="49" y="103"/>
                    <a:pt x="59" y="122"/>
                  </a:cubicBezTo>
                  <a:cubicBezTo>
                    <a:pt x="22" y="86"/>
                    <a:pt x="9" y="62"/>
                    <a:pt x="8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0A2C4575-A693-4F2E-9E56-9525C3166407}"/>
              </a:ext>
            </a:extLst>
          </p:cNvPr>
          <p:cNvGrpSpPr/>
          <p:nvPr/>
        </p:nvGrpSpPr>
        <p:grpSpPr>
          <a:xfrm>
            <a:off x="6869198" y="5343360"/>
            <a:ext cx="1291046" cy="807260"/>
            <a:chOff x="3211834" y="5171499"/>
            <a:chExt cx="1291046" cy="807260"/>
          </a:xfrm>
        </p:grpSpPr>
        <p:sp>
          <p:nvSpPr>
            <p:cNvPr id="13" name="Flowchart: Off-page Connector 46">
              <a:extLst>
                <a:ext uri="{FF2B5EF4-FFF2-40B4-BE49-F238E27FC236}">
                  <a16:creationId xmlns:a16="http://schemas.microsoft.com/office/drawing/2014/main" id="{DB55A62D-84B5-4710-ACE3-61B8F362AEB6}"/>
                </a:ext>
              </a:extLst>
            </p:cNvPr>
            <p:cNvSpPr/>
            <p:nvPr/>
          </p:nvSpPr>
          <p:spPr>
            <a:xfrm rot="16200000">
              <a:off x="3453727" y="4929606"/>
              <a:ext cx="807260" cy="1291046"/>
            </a:xfrm>
            <a:prstGeom prst="flowChartOffpageConnector">
              <a:avLst/>
            </a:prstGeom>
            <a:solidFill>
              <a:srgbClr val="F2B8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4F1DE42-5CBC-460C-973F-E5C65090D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728" y="5428363"/>
              <a:ext cx="317258" cy="317259"/>
            </a:xfrm>
            <a:custGeom>
              <a:avLst/>
              <a:gdLst>
                <a:gd name="T0" fmla="*/ 97 w 191"/>
                <a:gd name="T1" fmla="*/ 3 h 190"/>
                <a:gd name="T2" fmla="*/ 97 w 191"/>
                <a:gd name="T3" fmla="*/ 0 h 190"/>
                <a:gd name="T4" fmla="*/ 93 w 191"/>
                <a:gd name="T5" fmla="*/ 0 h 190"/>
                <a:gd name="T6" fmla="*/ 93 w 191"/>
                <a:gd name="T7" fmla="*/ 3 h 190"/>
                <a:gd name="T8" fmla="*/ 0 w 191"/>
                <a:gd name="T9" fmla="*/ 95 h 190"/>
                <a:gd name="T10" fmla="*/ 53 w 191"/>
                <a:gd name="T11" fmla="*/ 102 h 190"/>
                <a:gd name="T12" fmla="*/ 93 w 191"/>
                <a:gd name="T13" fmla="*/ 90 h 190"/>
                <a:gd name="T14" fmla="*/ 93 w 191"/>
                <a:gd name="T15" fmla="*/ 147 h 190"/>
                <a:gd name="T16" fmla="*/ 92 w 191"/>
                <a:gd name="T17" fmla="*/ 147 h 190"/>
                <a:gd name="T18" fmla="*/ 92 w 191"/>
                <a:gd name="T19" fmla="*/ 169 h 190"/>
                <a:gd name="T20" fmla="*/ 87 w 191"/>
                <a:gd name="T21" fmla="*/ 179 h 190"/>
                <a:gd name="T22" fmla="*/ 79 w 191"/>
                <a:gd name="T23" fmla="*/ 182 h 190"/>
                <a:gd name="T24" fmla="*/ 69 w 191"/>
                <a:gd name="T25" fmla="*/ 177 h 190"/>
                <a:gd name="T26" fmla="*/ 66 w 191"/>
                <a:gd name="T27" fmla="*/ 169 h 190"/>
                <a:gd name="T28" fmla="*/ 66 w 191"/>
                <a:gd name="T29" fmla="*/ 163 h 190"/>
                <a:gd name="T30" fmla="*/ 59 w 191"/>
                <a:gd name="T31" fmla="*/ 163 h 190"/>
                <a:gd name="T32" fmla="*/ 59 w 191"/>
                <a:gd name="T33" fmla="*/ 170 h 190"/>
                <a:gd name="T34" fmla="*/ 65 w 191"/>
                <a:gd name="T35" fmla="*/ 185 h 190"/>
                <a:gd name="T36" fmla="*/ 79 w 191"/>
                <a:gd name="T37" fmla="*/ 190 h 190"/>
                <a:gd name="T38" fmla="*/ 92 w 191"/>
                <a:gd name="T39" fmla="*/ 185 h 190"/>
                <a:gd name="T40" fmla="*/ 99 w 191"/>
                <a:gd name="T41" fmla="*/ 170 h 190"/>
                <a:gd name="T42" fmla="*/ 98 w 191"/>
                <a:gd name="T43" fmla="*/ 147 h 190"/>
                <a:gd name="T44" fmla="*/ 97 w 191"/>
                <a:gd name="T45" fmla="*/ 147 h 190"/>
                <a:gd name="T46" fmla="*/ 97 w 191"/>
                <a:gd name="T47" fmla="*/ 90 h 190"/>
                <a:gd name="T48" fmla="*/ 132 w 191"/>
                <a:gd name="T49" fmla="*/ 102 h 190"/>
                <a:gd name="T50" fmla="*/ 191 w 191"/>
                <a:gd name="T51" fmla="*/ 102 h 190"/>
                <a:gd name="T52" fmla="*/ 97 w 191"/>
                <a:gd name="T53" fmla="*/ 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190">
                  <a:moveTo>
                    <a:pt x="97" y="3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45" y="4"/>
                    <a:pt x="5" y="44"/>
                    <a:pt x="0" y="95"/>
                  </a:cubicBezTo>
                  <a:cubicBezTo>
                    <a:pt x="10" y="89"/>
                    <a:pt x="32" y="83"/>
                    <a:pt x="53" y="102"/>
                  </a:cubicBezTo>
                  <a:cubicBezTo>
                    <a:pt x="53" y="102"/>
                    <a:pt x="69" y="89"/>
                    <a:pt x="93" y="90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173"/>
                    <a:pt x="90" y="176"/>
                    <a:pt x="87" y="179"/>
                  </a:cubicBezTo>
                  <a:cubicBezTo>
                    <a:pt x="85" y="181"/>
                    <a:pt x="82" y="182"/>
                    <a:pt x="79" y="182"/>
                  </a:cubicBezTo>
                  <a:cubicBezTo>
                    <a:pt x="75" y="182"/>
                    <a:pt x="71" y="181"/>
                    <a:pt x="69" y="177"/>
                  </a:cubicBezTo>
                  <a:cubicBezTo>
                    <a:pt x="67" y="175"/>
                    <a:pt x="66" y="172"/>
                    <a:pt x="66" y="169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59" y="163"/>
                    <a:pt x="59" y="163"/>
                    <a:pt x="59" y="163"/>
                  </a:cubicBezTo>
                  <a:cubicBezTo>
                    <a:pt x="59" y="170"/>
                    <a:pt x="59" y="170"/>
                    <a:pt x="59" y="170"/>
                  </a:cubicBezTo>
                  <a:cubicBezTo>
                    <a:pt x="59" y="176"/>
                    <a:pt x="61" y="181"/>
                    <a:pt x="65" y="185"/>
                  </a:cubicBezTo>
                  <a:cubicBezTo>
                    <a:pt x="69" y="188"/>
                    <a:pt x="73" y="190"/>
                    <a:pt x="79" y="190"/>
                  </a:cubicBezTo>
                  <a:cubicBezTo>
                    <a:pt x="84" y="190"/>
                    <a:pt x="88" y="188"/>
                    <a:pt x="92" y="185"/>
                  </a:cubicBezTo>
                  <a:cubicBezTo>
                    <a:pt x="96" y="181"/>
                    <a:pt x="99" y="177"/>
                    <a:pt x="99" y="170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108" y="91"/>
                    <a:pt x="120" y="94"/>
                    <a:pt x="132" y="102"/>
                  </a:cubicBezTo>
                  <a:cubicBezTo>
                    <a:pt x="132" y="102"/>
                    <a:pt x="163" y="76"/>
                    <a:pt x="191" y="102"/>
                  </a:cubicBezTo>
                  <a:cubicBezTo>
                    <a:pt x="189" y="48"/>
                    <a:pt x="148" y="5"/>
                    <a:pt x="9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BC40367B-69A6-49CE-8E5E-5F6CF1919C98}"/>
              </a:ext>
            </a:extLst>
          </p:cNvPr>
          <p:cNvGrpSpPr/>
          <p:nvPr/>
        </p:nvGrpSpPr>
        <p:grpSpPr>
          <a:xfrm>
            <a:off x="6869198" y="3180664"/>
            <a:ext cx="1291046" cy="807260"/>
            <a:chOff x="3211834" y="3045747"/>
            <a:chExt cx="1291046" cy="807260"/>
          </a:xfrm>
        </p:grpSpPr>
        <p:sp>
          <p:nvSpPr>
            <p:cNvPr id="16" name="Flowchart: Off-page Connector 47">
              <a:extLst>
                <a:ext uri="{FF2B5EF4-FFF2-40B4-BE49-F238E27FC236}">
                  <a16:creationId xmlns:a16="http://schemas.microsoft.com/office/drawing/2014/main" id="{ED7174A2-4E1E-42B2-83D9-A086C40D70CE}"/>
                </a:ext>
              </a:extLst>
            </p:cNvPr>
            <p:cNvSpPr/>
            <p:nvPr/>
          </p:nvSpPr>
          <p:spPr>
            <a:xfrm rot="16200000">
              <a:off x="3453727" y="2803854"/>
              <a:ext cx="807260" cy="1291046"/>
            </a:xfrm>
            <a:prstGeom prst="flowChartOffpageConnector">
              <a:avLst/>
            </a:prstGeom>
            <a:solidFill>
              <a:srgbClr val="F6C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43">
              <a:extLst>
                <a:ext uri="{FF2B5EF4-FFF2-40B4-BE49-F238E27FC236}">
                  <a16:creationId xmlns:a16="http://schemas.microsoft.com/office/drawing/2014/main" id="{761AD707-6676-480A-A430-2867AA709222}"/>
                </a:ext>
              </a:extLst>
            </p:cNvPr>
            <p:cNvGrpSpPr/>
            <p:nvPr/>
          </p:nvGrpSpPr>
          <p:grpSpPr>
            <a:xfrm>
              <a:off x="3737077" y="3297799"/>
              <a:ext cx="240560" cy="285155"/>
              <a:chOff x="-3175" y="6350"/>
              <a:chExt cx="608013" cy="720725"/>
            </a:xfrm>
            <a:solidFill>
              <a:schemeClr val="bg1"/>
            </a:solidFill>
          </p:grpSpPr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96E06A25-3F03-4254-B837-70672280B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5" y="158750"/>
                <a:ext cx="608013" cy="568325"/>
              </a:xfrm>
              <a:custGeom>
                <a:avLst/>
                <a:gdLst>
                  <a:gd name="T0" fmla="*/ 119 w 159"/>
                  <a:gd name="T1" fmla="*/ 0 h 149"/>
                  <a:gd name="T2" fmla="*/ 122 w 159"/>
                  <a:gd name="T3" fmla="*/ 15 h 149"/>
                  <a:gd name="T4" fmla="*/ 121 w 159"/>
                  <a:gd name="T5" fmla="*/ 24 h 149"/>
                  <a:gd name="T6" fmla="*/ 141 w 159"/>
                  <a:gd name="T7" fmla="*/ 69 h 149"/>
                  <a:gd name="T8" fmla="*/ 80 w 159"/>
                  <a:gd name="T9" fmla="*/ 131 h 149"/>
                  <a:gd name="T10" fmla="*/ 19 w 159"/>
                  <a:gd name="T11" fmla="*/ 69 h 149"/>
                  <a:gd name="T12" fmla="*/ 39 w 159"/>
                  <a:gd name="T13" fmla="*/ 24 h 149"/>
                  <a:gd name="T14" fmla="*/ 38 w 159"/>
                  <a:gd name="T15" fmla="*/ 15 h 149"/>
                  <a:gd name="T16" fmla="*/ 41 w 159"/>
                  <a:gd name="T17" fmla="*/ 0 h 149"/>
                  <a:gd name="T18" fmla="*/ 0 w 159"/>
                  <a:gd name="T19" fmla="*/ 69 h 149"/>
                  <a:gd name="T20" fmla="*/ 80 w 159"/>
                  <a:gd name="T21" fmla="*/ 149 h 149"/>
                  <a:gd name="T22" fmla="*/ 159 w 159"/>
                  <a:gd name="T23" fmla="*/ 69 h 149"/>
                  <a:gd name="T24" fmla="*/ 119 w 159"/>
                  <a:gd name="T2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149">
                    <a:moveTo>
                      <a:pt x="119" y="0"/>
                    </a:moveTo>
                    <a:cubicBezTo>
                      <a:pt x="121" y="5"/>
                      <a:pt x="122" y="10"/>
                      <a:pt x="122" y="15"/>
                    </a:cubicBezTo>
                    <a:cubicBezTo>
                      <a:pt x="122" y="18"/>
                      <a:pt x="122" y="21"/>
                      <a:pt x="121" y="24"/>
                    </a:cubicBezTo>
                    <a:cubicBezTo>
                      <a:pt x="133" y="35"/>
                      <a:pt x="141" y="52"/>
                      <a:pt x="141" y="69"/>
                    </a:cubicBezTo>
                    <a:cubicBezTo>
                      <a:pt x="141" y="103"/>
                      <a:pt x="114" y="131"/>
                      <a:pt x="80" y="131"/>
                    </a:cubicBezTo>
                    <a:cubicBezTo>
                      <a:pt x="46" y="131"/>
                      <a:pt x="19" y="103"/>
                      <a:pt x="19" y="69"/>
                    </a:cubicBezTo>
                    <a:cubicBezTo>
                      <a:pt x="19" y="52"/>
                      <a:pt x="27" y="35"/>
                      <a:pt x="39" y="24"/>
                    </a:cubicBezTo>
                    <a:cubicBezTo>
                      <a:pt x="38" y="21"/>
                      <a:pt x="38" y="18"/>
                      <a:pt x="38" y="15"/>
                    </a:cubicBezTo>
                    <a:cubicBezTo>
                      <a:pt x="38" y="10"/>
                      <a:pt x="39" y="5"/>
                      <a:pt x="41" y="0"/>
                    </a:cubicBezTo>
                    <a:cubicBezTo>
                      <a:pt x="17" y="14"/>
                      <a:pt x="0" y="40"/>
                      <a:pt x="0" y="69"/>
                    </a:cubicBezTo>
                    <a:cubicBezTo>
                      <a:pt x="0" y="113"/>
                      <a:pt x="36" y="149"/>
                      <a:pt x="80" y="149"/>
                    </a:cubicBezTo>
                    <a:cubicBezTo>
                      <a:pt x="124" y="149"/>
                      <a:pt x="159" y="113"/>
                      <a:pt x="159" y="69"/>
                    </a:cubicBezTo>
                    <a:cubicBezTo>
                      <a:pt x="159" y="40"/>
                      <a:pt x="143" y="14"/>
                      <a:pt x="1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8838F326-20DF-4287-B74D-49718CC11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350" y="6350"/>
                <a:ext cx="84138" cy="458788"/>
              </a:xfrm>
              <a:custGeom>
                <a:avLst/>
                <a:gdLst>
                  <a:gd name="T0" fmla="*/ 11 w 22"/>
                  <a:gd name="T1" fmla="*/ 120 h 120"/>
                  <a:gd name="T2" fmla="*/ 22 w 22"/>
                  <a:gd name="T3" fmla="*/ 109 h 120"/>
                  <a:gd name="T4" fmla="*/ 22 w 22"/>
                  <a:gd name="T5" fmla="*/ 11 h 120"/>
                  <a:gd name="T6" fmla="*/ 11 w 22"/>
                  <a:gd name="T7" fmla="*/ 0 h 120"/>
                  <a:gd name="T8" fmla="*/ 0 w 22"/>
                  <a:gd name="T9" fmla="*/ 11 h 120"/>
                  <a:gd name="T10" fmla="*/ 0 w 22"/>
                  <a:gd name="T11" fmla="*/ 109 h 120"/>
                  <a:gd name="T12" fmla="*/ 11 w 22"/>
                  <a:gd name="T1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0">
                    <a:moveTo>
                      <a:pt x="11" y="120"/>
                    </a:moveTo>
                    <a:cubicBezTo>
                      <a:pt x="17" y="120"/>
                      <a:pt x="22" y="115"/>
                      <a:pt x="22" y="109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5"/>
                      <a:pt x="5" y="120"/>
                      <a:pt x="11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527D1347-3153-42CE-8A5A-39A7E52FD113}"/>
              </a:ext>
            </a:extLst>
          </p:cNvPr>
          <p:cNvGrpSpPr/>
          <p:nvPr/>
        </p:nvGrpSpPr>
        <p:grpSpPr>
          <a:xfrm>
            <a:off x="6869198" y="4246556"/>
            <a:ext cx="1291046" cy="807260"/>
            <a:chOff x="3211834" y="4111639"/>
            <a:chExt cx="1291046" cy="807260"/>
          </a:xfrm>
        </p:grpSpPr>
        <p:sp>
          <p:nvSpPr>
            <p:cNvPr id="21" name="Flowchart: Off-page Connector 1">
              <a:extLst>
                <a:ext uri="{FF2B5EF4-FFF2-40B4-BE49-F238E27FC236}">
                  <a16:creationId xmlns:a16="http://schemas.microsoft.com/office/drawing/2014/main" id="{AB444EAD-597E-4043-9EC2-7DF4FA9C73B3}"/>
                </a:ext>
              </a:extLst>
            </p:cNvPr>
            <p:cNvSpPr/>
            <p:nvPr/>
          </p:nvSpPr>
          <p:spPr>
            <a:xfrm rot="16200000">
              <a:off x="3453727" y="3869746"/>
              <a:ext cx="807260" cy="1291046"/>
            </a:xfrm>
            <a:prstGeom prst="flowChartOffpage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48">
              <a:extLst>
                <a:ext uri="{FF2B5EF4-FFF2-40B4-BE49-F238E27FC236}">
                  <a16:creationId xmlns:a16="http://schemas.microsoft.com/office/drawing/2014/main" id="{2FC80839-8B46-4152-B31A-003F19ED143F}"/>
                </a:ext>
              </a:extLst>
            </p:cNvPr>
            <p:cNvGrpSpPr/>
            <p:nvPr/>
          </p:nvGrpSpPr>
          <p:grpSpPr>
            <a:xfrm>
              <a:off x="3708563" y="4351242"/>
              <a:ext cx="297588" cy="328055"/>
              <a:chOff x="1744766" y="1128578"/>
              <a:chExt cx="666750" cy="735013"/>
            </a:xfrm>
            <a:solidFill>
              <a:schemeClr val="bg1"/>
            </a:solidFill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AAC62F5C-B4CC-49F3-BD6F-08D1F2D85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585" y="1211922"/>
                <a:ext cx="519113" cy="568325"/>
              </a:xfrm>
              <a:custGeom>
                <a:avLst/>
                <a:gdLst>
                  <a:gd name="T0" fmla="*/ 68 w 136"/>
                  <a:gd name="T1" fmla="*/ 0 h 149"/>
                  <a:gd name="T2" fmla="*/ 0 w 136"/>
                  <a:gd name="T3" fmla="*/ 42 h 149"/>
                  <a:gd name="T4" fmla="*/ 67 w 136"/>
                  <a:gd name="T5" fmla="*/ 149 h 149"/>
                  <a:gd name="T6" fmla="*/ 136 w 136"/>
                  <a:gd name="T7" fmla="*/ 40 h 149"/>
                  <a:gd name="T8" fmla="*/ 68 w 136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49">
                    <a:moveTo>
                      <a:pt x="68" y="0"/>
                    </a:moveTo>
                    <a:cubicBezTo>
                      <a:pt x="54" y="13"/>
                      <a:pt x="28" y="33"/>
                      <a:pt x="0" y="42"/>
                    </a:cubicBezTo>
                    <a:cubicBezTo>
                      <a:pt x="3" y="63"/>
                      <a:pt x="17" y="108"/>
                      <a:pt x="67" y="149"/>
                    </a:cubicBezTo>
                    <a:cubicBezTo>
                      <a:pt x="84" y="136"/>
                      <a:pt x="125" y="100"/>
                      <a:pt x="136" y="40"/>
                    </a:cubicBezTo>
                    <a:cubicBezTo>
                      <a:pt x="119" y="33"/>
                      <a:pt x="91" y="19"/>
                      <a:pt x="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8ABBE017-8EB9-4B44-BDCF-299F3472A8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766" y="1128578"/>
                <a:ext cx="666750" cy="735013"/>
              </a:xfrm>
              <a:custGeom>
                <a:avLst/>
                <a:gdLst>
                  <a:gd name="T0" fmla="*/ 88 w 175"/>
                  <a:gd name="T1" fmla="*/ 0 h 193"/>
                  <a:gd name="T2" fmla="*/ 1 w 175"/>
                  <a:gd name="T3" fmla="*/ 52 h 193"/>
                  <a:gd name="T4" fmla="*/ 86 w 175"/>
                  <a:gd name="T5" fmla="*/ 193 h 193"/>
                  <a:gd name="T6" fmla="*/ 175 w 175"/>
                  <a:gd name="T7" fmla="*/ 52 h 193"/>
                  <a:gd name="T8" fmla="*/ 88 w 175"/>
                  <a:gd name="T9" fmla="*/ 0 h 193"/>
                  <a:gd name="T10" fmla="*/ 87 w 175"/>
                  <a:gd name="T11" fmla="*/ 179 h 193"/>
                  <a:gd name="T12" fmla="*/ 13 w 175"/>
                  <a:gd name="T13" fmla="*/ 59 h 193"/>
                  <a:gd name="T14" fmla="*/ 88 w 175"/>
                  <a:gd name="T15" fmla="*/ 14 h 193"/>
                  <a:gd name="T16" fmla="*/ 163 w 175"/>
                  <a:gd name="T17" fmla="*/ 58 h 193"/>
                  <a:gd name="T18" fmla="*/ 87 w 175"/>
                  <a:gd name="T19" fmla="*/ 17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93">
                    <a:moveTo>
                      <a:pt x="88" y="0"/>
                    </a:moveTo>
                    <a:cubicBezTo>
                      <a:pt x="88" y="0"/>
                      <a:pt x="46" y="44"/>
                      <a:pt x="1" y="52"/>
                    </a:cubicBezTo>
                    <a:cubicBezTo>
                      <a:pt x="1" y="52"/>
                      <a:pt x="0" y="129"/>
                      <a:pt x="86" y="193"/>
                    </a:cubicBezTo>
                    <a:cubicBezTo>
                      <a:pt x="86" y="193"/>
                      <a:pt x="164" y="149"/>
                      <a:pt x="175" y="52"/>
                    </a:cubicBezTo>
                    <a:cubicBezTo>
                      <a:pt x="175" y="52"/>
                      <a:pt x="119" y="33"/>
                      <a:pt x="88" y="0"/>
                    </a:cubicBezTo>
                    <a:close/>
                    <a:moveTo>
                      <a:pt x="87" y="179"/>
                    </a:moveTo>
                    <a:cubicBezTo>
                      <a:pt x="28" y="132"/>
                      <a:pt x="15" y="80"/>
                      <a:pt x="13" y="59"/>
                    </a:cubicBezTo>
                    <a:cubicBezTo>
                      <a:pt x="46" y="51"/>
                      <a:pt x="75" y="27"/>
                      <a:pt x="88" y="14"/>
                    </a:cubicBezTo>
                    <a:cubicBezTo>
                      <a:pt x="113" y="37"/>
                      <a:pt x="147" y="52"/>
                      <a:pt x="163" y="58"/>
                    </a:cubicBezTo>
                    <a:cubicBezTo>
                      <a:pt x="152" y="128"/>
                      <a:pt x="104" y="167"/>
                      <a:pt x="87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83">
            <a:extLst>
              <a:ext uri="{FF2B5EF4-FFF2-40B4-BE49-F238E27FC236}">
                <a16:creationId xmlns:a16="http://schemas.microsoft.com/office/drawing/2014/main" id="{1A5FA756-784D-45CD-9FB3-7CE1074E481B}"/>
              </a:ext>
            </a:extLst>
          </p:cNvPr>
          <p:cNvGrpSpPr/>
          <p:nvPr/>
        </p:nvGrpSpPr>
        <p:grpSpPr>
          <a:xfrm>
            <a:off x="6343955" y="2260387"/>
            <a:ext cx="328971" cy="493911"/>
            <a:chOff x="2094998" y="2034687"/>
            <a:chExt cx="328971" cy="493911"/>
          </a:xfrm>
        </p:grpSpPr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0954AA0-2827-46A3-9449-C0A41F0E1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656" y="2034687"/>
              <a:ext cx="253313" cy="493911"/>
            </a:xfrm>
            <a:custGeom>
              <a:avLst/>
              <a:gdLst>
                <a:gd name="T0" fmla="*/ 0 w 106"/>
                <a:gd name="T1" fmla="*/ 0 h 211"/>
                <a:gd name="T2" fmla="*/ 0 w 106"/>
                <a:gd name="T3" fmla="*/ 21 h 211"/>
                <a:gd name="T4" fmla="*/ 84 w 106"/>
                <a:gd name="T5" fmla="*/ 105 h 211"/>
                <a:gd name="T6" fmla="*/ 0 w 106"/>
                <a:gd name="T7" fmla="*/ 189 h 211"/>
                <a:gd name="T8" fmla="*/ 0 w 106"/>
                <a:gd name="T9" fmla="*/ 211 h 211"/>
                <a:gd name="T10" fmla="*/ 106 w 106"/>
                <a:gd name="T11" fmla="*/ 105 h 211"/>
                <a:gd name="T12" fmla="*/ 0 w 10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7" y="21"/>
                    <a:pt x="84" y="59"/>
                    <a:pt x="84" y="105"/>
                  </a:cubicBezTo>
                  <a:cubicBezTo>
                    <a:pt x="84" y="152"/>
                    <a:pt x="47" y="189"/>
                    <a:pt x="0" y="189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59" y="211"/>
                    <a:pt x="106" y="164"/>
                    <a:pt x="106" y="105"/>
                  </a:cubicBezTo>
                  <a:cubicBezTo>
                    <a:pt x="106" y="47"/>
                    <a:pt x="59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Box 76">
              <a:extLst>
                <a:ext uri="{FF2B5EF4-FFF2-40B4-BE49-F238E27FC236}">
                  <a16:creationId xmlns:a16="http://schemas.microsoft.com/office/drawing/2014/main" id="{D41B5B90-0845-41FF-992E-DB2EA8000E80}"/>
                </a:ext>
              </a:extLst>
            </p:cNvPr>
            <p:cNvSpPr txBox="1"/>
            <p:nvPr/>
          </p:nvSpPr>
          <p:spPr>
            <a:xfrm>
              <a:off x="2094998" y="2181437"/>
              <a:ext cx="1513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 Medium" panose="020B0603030202020304" pitchFamily="34" charset="0"/>
                  <a:ea typeface="Roboto Lt" pitchFamily="2" charset="0"/>
                  <a:cs typeface="Clear Sans Medium" panose="020B0603030202020304" pitchFamily="34" charset="0"/>
                </a:rPr>
                <a:t>1</a:t>
              </a:r>
            </a:p>
          </p:txBody>
        </p:sp>
      </p:grpSp>
      <p:grpSp>
        <p:nvGrpSpPr>
          <p:cNvPr id="28" name="Group 84">
            <a:extLst>
              <a:ext uri="{FF2B5EF4-FFF2-40B4-BE49-F238E27FC236}">
                <a16:creationId xmlns:a16="http://schemas.microsoft.com/office/drawing/2014/main" id="{7F782A27-9F5F-4198-8CDF-321D567D2D17}"/>
              </a:ext>
            </a:extLst>
          </p:cNvPr>
          <p:cNvGrpSpPr/>
          <p:nvPr/>
        </p:nvGrpSpPr>
        <p:grpSpPr>
          <a:xfrm>
            <a:off x="6343955" y="3357146"/>
            <a:ext cx="328971" cy="493911"/>
            <a:chOff x="2094998" y="2922508"/>
            <a:chExt cx="328971" cy="493911"/>
          </a:xfrm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88D3ACA-A67D-4665-B995-56C8A488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656" y="2922508"/>
              <a:ext cx="253313" cy="493911"/>
            </a:xfrm>
            <a:custGeom>
              <a:avLst/>
              <a:gdLst>
                <a:gd name="T0" fmla="*/ 0 w 106"/>
                <a:gd name="T1" fmla="*/ 0 h 211"/>
                <a:gd name="T2" fmla="*/ 0 w 106"/>
                <a:gd name="T3" fmla="*/ 21 h 211"/>
                <a:gd name="T4" fmla="*/ 84 w 106"/>
                <a:gd name="T5" fmla="*/ 105 h 211"/>
                <a:gd name="T6" fmla="*/ 0 w 106"/>
                <a:gd name="T7" fmla="*/ 189 h 211"/>
                <a:gd name="T8" fmla="*/ 0 w 106"/>
                <a:gd name="T9" fmla="*/ 211 h 211"/>
                <a:gd name="T10" fmla="*/ 106 w 106"/>
                <a:gd name="T11" fmla="*/ 105 h 211"/>
                <a:gd name="T12" fmla="*/ 0 w 10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7" y="21"/>
                    <a:pt x="84" y="59"/>
                    <a:pt x="84" y="105"/>
                  </a:cubicBezTo>
                  <a:cubicBezTo>
                    <a:pt x="84" y="152"/>
                    <a:pt x="47" y="189"/>
                    <a:pt x="0" y="189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59" y="211"/>
                    <a:pt x="106" y="164"/>
                    <a:pt x="106" y="105"/>
                  </a:cubicBezTo>
                  <a:cubicBezTo>
                    <a:pt x="106" y="47"/>
                    <a:pt x="59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Box 78">
              <a:extLst>
                <a:ext uri="{FF2B5EF4-FFF2-40B4-BE49-F238E27FC236}">
                  <a16:creationId xmlns:a16="http://schemas.microsoft.com/office/drawing/2014/main" id="{BC6E60A4-4204-4CCA-9D6F-3011A46C0044}"/>
                </a:ext>
              </a:extLst>
            </p:cNvPr>
            <p:cNvSpPr txBox="1"/>
            <p:nvPr/>
          </p:nvSpPr>
          <p:spPr>
            <a:xfrm>
              <a:off x="2094998" y="3069258"/>
              <a:ext cx="1513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 Medium" panose="020B0603030202020304" pitchFamily="34" charset="0"/>
                  <a:ea typeface="Roboto Lt" pitchFamily="2" charset="0"/>
                  <a:cs typeface="Clear Sans Medium" panose="020B0603030202020304" pitchFamily="34" charset="0"/>
                </a:rPr>
                <a:t>2</a:t>
              </a:r>
            </a:p>
          </p:txBody>
        </p:sp>
      </p:grpSp>
      <p:grpSp>
        <p:nvGrpSpPr>
          <p:cNvPr id="31" name="Group 85">
            <a:extLst>
              <a:ext uri="{FF2B5EF4-FFF2-40B4-BE49-F238E27FC236}">
                <a16:creationId xmlns:a16="http://schemas.microsoft.com/office/drawing/2014/main" id="{C79D03F6-BE20-424B-9C9B-F2FACB76F853}"/>
              </a:ext>
            </a:extLst>
          </p:cNvPr>
          <p:cNvGrpSpPr/>
          <p:nvPr/>
        </p:nvGrpSpPr>
        <p:grpSpPr>
          <a:xfrm>
            <a:off x="6343955" y="4399650"/>
            <a:ext cx="328971" cy="493911"/>
            <a:chOff x="2094998" y="3796342"/>
            <a:chExt cx="328971" cy="493911"/>
          </a:xfrm>
        </p:grpSpPr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80008144-2081-4B71-81C0-83113ED2C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656" y="3796342"/>
              <a:ext cx="253313" cy="493911"/>
            </a:xfrm>
            <a:custGeom>
              <a:avLst/>
              <a:gdLst>
                <a:gd name="T0" fmla="*/ 0 w 106"/>
                <a:gd name="T1" fmla="*/ 0 h 211"/>
                <a:gd name="T2" fmla="*/ 0 w 106"/>
                <a:gd name="T3" fmla="*/ 21 h 211"/>
                <a:gd name="T4" fmla="*/ 84 w 106"/>
                <a:gd name="T5" fmla="*/ 105 h 211"/>
                <a:gd name="T6" fmla="*/ 0 w 106"/>
                <a:gd name="T7" fmla="*/ 189 h 211"/>
                <a:gd name="T8" fmla="*/ 0 w 106"/>
                <a:gd name="T9" fmla="*/ 211 h 211"/>
                <a:gd name="T10" fmla="*/ 106 w 106"/>
                <a:gd name="T11" fmla="*/ 105 h 211"/>
                <a:gd name="T12" fmla="*/ 0 w 10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7" y="21"/>
                    <a:pt x="84" y="59"/>
                    <a:pt x="84" y="105"/>
                  </a:cubicBezTo>
                  <a:cubicBezTo>
                    <a:pt x="84" y="152"/>
                    <a:pt x="47" y="189"/>
                    <a:pt x="0" y="189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59" y="211"/>
                    <a:pt x="106" y="164"/>
                    <a:pt x="106" y="105"/>
                  </a:cubicBezTo>
                  <a:cubicBezTo>
                    <a:pt x="106" y="47"/>
                    <a:pt x="59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Box 80">
              <a:extLst>
                <a:ext uri="{FF2B5EF4-FFF2-40B4-BE49-F238E27FC236}">
                  <a16:creationId xmlns:a16="http://schemas.microsoft.com/office/drawing/2014/main" id="{40DF6652-FF31-4BDC-9B75-E4B671AD7B06}"/>
                </a:ext>
              </a:extLst>
            </p:cNvPr>
            <p:cNvSpPr txBox="1"/>
            <p:nvPr/>
          </p:nvSpPr>
          <p:spPr>
            <a:xfrm>
              <a:off x="2094998" y="3943092"/>
              <a:ext cx="1513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 Medium" panose="020B0603030202020304" pitchFamily="34" charset="0"/>
                  <a:ea typeface="Roboto Lt" pitchFamily="2" charset="0"/>
                  <a:cs typeface="Clear Sans Medium" panose="020B0603030202020304" pitchFamily="34" charset="0"/>
                </a:rPr>
                <a:t>3</a:t>
              </a:r>
            </a:p>
          </p:txBody>
        </p:sp>
      </p:grpSp>
      <p:grpSp>
        <p:nvGrpSpPr>
          <p:cNvPr id="34" name="Group 86">
            <a:extLst>
              <a:ext uri="{FF2B5EF4-FFF2-40B4-BE49-F238E27FC236}">
                <a16:creationId xmlns:a16="http://schemas.microsoft.com/office/drawing/2014/main" id="{ABDB45EA-38A6-437F-9712-523E16E057C5}"/>
              </a:ext>
            </a:extLst>
          </p:cNvPr>
          <p:cNvGrpSpPr/>
          <p:nvPr/>
        </p:nvGrpSpPr>
        <p:grpSpPr>
          <a:xfrm>
            <a:off x="6343955" y="5470963"/>
            <a:ext cx="328971" cy="493911"/>
            <a:chOff x="2094998" y="4688913"/>
            <a:chExt cx="328971" cy="493911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B70CF535-E51E-46F7-9C29-D2350BA08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656" y="4688913"/>
              <a:ext cx="253313" cy="493911"/>
            </a:xfrm>
            <a:custGeom>
              <a:avLst/>
              <a:gdLst>
                <a:gd name="T0" fmla="*/ 0 w 106"/>
                <a:gd name="T1" fmla="*/ 0 h 211"/>
                <a:gd name="T2" fmla="*/ 0 w 106"/>
                <a:gd name="T3" fmla="*/ 21 h 211"/>
                <a:gd name="T4" fmla="*/ 84 w 106"/>
                <a:gd name="T5" fmla="*/ 105 h 211"/>
                <a:gd name="T6" fmla="*/ 0 w 106"/>
                <a:gd name="T7" fmla="*/ 189 h 211"/>
                <a:gd name="T8" fmla="*/ 0 w 106"/>
                <a:gd name="T9" fmla="*/ 211 h 211"/>
                <a:gd name="T10" fmla="*/ 106 w 106"/>
                <a:gd name="T11" fmla="*/ 105 h 211"/>
                <a:gd name="T12" fmla="*/ 0 w 10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1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7" y="21"/>
                    <a:pt x="84" y="59"/>
                    <a:pt x="84" y="105"/>
                  </a:cubicBezTo>
                  <a:cubicBezTo>
                    <a:pt x="84" y="152"/>
                    <a:pt x="47" y="189"/>
                    <a:pt x="0" y="189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59" y="211"/>
                    <a:pt x="106" y="164"/>
                    <a:pt x="106" y="105"/>
                  </a:cubicBezTo>
                  <a:cubicBezTo>
                    <a:pt x="106" y="47"/>
                    <a:pt x="59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CA86C1CE-6A76-42A8-8AAB-1144EE1E934B}"/>
                </a:ext>
              </a:extLst>
            </p:cNvPr>
            <p:cNvSpPr txBox="1"/>
            <p:nvPr/>
          </p:nvSpPr>
          <p:spPr>
            <a:xfrm>
              <a:off x="2094998" y="4835663"/>
              <a:ext cx="1513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 Medium" panose="020B0603030202020304" pitchFamily="34" charset="0"/>
                  <a:ea typeface="Roboto Lt" pitchFamily="2" charset="0"/>
                  <a:cs typeface="Clear Sans Medium" panose="020B0603030202020304" pitchFamily="34" charset="0"/>
                </a:rPr>
                <a:t>4</a:t>
              </a:r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18E24086-8446-49F9-A994-92FFCA9491D1}"/>
              </a:ext>
            </a:extLst>
          </p:cNvPr>
          <p:cNvGrpSpPr/>
          <p:nvPr/>
        </p:nvGrpSpPr>
        <p:grpSpPr>
          <a:xfrm>
            <a:off x="8387574" y="2074733"/>
            <a:ext cx="3136002" cy="832660"/>
            <a:chOff x="4730210" y="1939816"/>
            <a:chExt cx="3136002" cy="832660"/>
          </a:xfrm>
        </p:grpSpPr>
        <p:cxnSp>
          <p:nvCxnSpPr>
            <p:cNvPr id="39" name="Straight Connector 58">
              <a:extLst>
                <a:ext uri="{FF2B5EF4-FFF2-40B4-BE49-F238E27FC236}">
                  <a16:creationId xmlns:a16="http://schemas.microsoft.com/office/drawing/2014/main" id="{260310D5-D5D0-4C12-9898-17C6C2520040}"/>
                </a:ext>
              </a:extLst>
            </p:cNvPr>
            <p:cNvCxnSpPr/>
            <p:nvPr/>
          </p:nvCxnSpPr>
          <p:spPr>
            <a:xfrm>
              <a:off x="4730210" y="1972376"/>
              <a:ext cx="0" cy="800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9">
              <a:extLst>
                <a:ext uri="{FF2B5EF4-FFF2-40B4-BE49-F238E27FC236}">
                  <a16:creationId xmlns:a16="http://schemas.microsoft.com/office/drawing/2014/main" id="{9B133B85-497F-4138-A8E9-3E0E74F7C59D}"/>
                </a:ext>
              </a:extLst>
            </p:cNvPr>
            <p:cNvSpPr txBox="1"/>
            <p:nvPr/>
          </p:nvSpPr>
          <p:spPr>
            <a:xfrm>
              <a:off x="4957542" y="2298270"/>
              <a:ext cx="290867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_tradnl" sz="1000" dirty="0" smtClean="0">
                  <a:solidFill>
                    <a:srgbClr val="7F7F7F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Arquitectura Cliente Servidor</a:t>
              </a:r>
              <a:endParaRPr lang="es-ES_tradnl" sz="1000" dirty="0">
                <a:solidFill>
                  <a:srgbClr val="7F7F7F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60">
              <a:extLst>
                <a:ext uri="{FF2B5EF4-FFF2-40B4-BE49-F238E27FC236}">
                  <a16:creationId xmlns:a16="http://schemas.microsoft.com/office/drawing/2014/main" id="{65A2AE1B-91BD-4AFE-973B-E41A5FB2E454}"/>
                </a:ext>
              </a:extLst>
            </p:cNvPr>
            <p:cNvCxnSpPr/>
            <p:nvPr/>
          </p:nvCxnSpPr>
          <p:spPr>
            <a:xfrm>
              <a:off x="4971320" y="2222327"/>
              <a:ext cx="34558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1">
              <a:extLst>
                <a:ext uri="{FF2B5EF4-FFF2-40B4-BE49-F238E27FC236}">
                  <a16:creationId xmlns:a16="http://schemas.microsoft.com/office/drawing/2014/main" id="{B998B553-B73F-4A49-8DD4-2CC9F2077610}"/>
                </a:ext>
              </a:extLst>
            </p:cNvPr>
            <p:cNvSpPr txBox="1"/>
            <p:nvPr/>
          </p:nvSpPr>
          <p:spPr>
            <a:xfrm>
              <a:off x="4957541" y="1939816"/>
              <a:ext cx="25610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_tradnl" sz="1200" b="1" dirty="0" smtClean="0">
                  <a:solidFill>
                    <a:schemeClr val="accent6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FrontEnd </a:t>
              </a:r>
              <a:r>
                <a:rPr lang="es-ES_tradnl" sz="1200" b="1" dirty="0">
                  <a:solidFill>
                    <a:schemeClr val="accent6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BackEnd</a:t>
              </a:r>
              <a:endParaRPr lang="es-ES_tradnl" sz="1200" b="1" dirty="0">
                <a:solidFill>
                  <a:schemeClr val="accent6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11">
            <a:extLst>
              <a:ext uri="{FF2B5EF4-FFF2-40B4-BE49-F238E27FC236}">
                <a16:creationId xmlns:a16="http://schemas.microsoft.com/office/drawing/2014/main" id="{3334DFB7-5F72-4F8C-A489-53E20DCDE36E}"/>
              </a:ext>
            </a:extLst>
          </p:cNvPr>
          <p:cNvGrpSpPr/>
          <p:nvPr/>
        </p:nvGrpSpPr>
        <p:grpSpPr>
          <a:xfrm>
            <a:off x="8387574" y="3150163"/>
            <a:ext cx="3136002" cy="832660"/>
            <a:chOff x="4730210" y="3015246"/>
            <a:chExt cx="3136002" cy="832660"/>
          </a:xfrm>
        </p:grpSpPr>
        <p:cxnSp>
          <p:nvCxnSpPr>
            <p:cNvPr id="44" name="Straight Connector 62">
              <a:extLst>
                <a:ext uri="{FF2B5EF4-FFF2-40B4-BE49-F238E27FC236}">
                  <a16:creationId xmlns:a16="http://schemas.microsoft.com/office/drawing/2014/main" id="{41DD62F6-5635-41B5-8A11-C0D9DE82BBC8}"/>
                </a:ext>
              </a:extLst>
            </p:cNvPr>
            <p:cNvCxnSpPr/>
            <p:nvPr/>
          </p:nvCxnSpPr>
          <p:spPr>
            <a:xfrm>
              <a:off x="4730210" y="3047806"/>
              <a:ext cx="0" cy="800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63">
              <a:extLst>
                <a:ext uri="{FF2B5EF4-FFF2-40B4-BE49-F238E27FC236}">
                  <a16:creationId xmlns:a16="http://schemas.microsoft.com/office/drawing/2014/main" id="{2BA6AA6B-2F0C-4559-AD2D-2BA69CB7C8B9}"/>
                </a:ext>
              </a:extLst>
            </p:cNvPr>
            <p:cNvSpPr txBox="1"/>
            <p:nvPr/>
          </p:nvSpPr>
          <p:spPr>
            <a:xfrm>
              <a:off x="4957542" y="3402276"/>
              <a:ext cx="290867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_tradnl" sz="1000" dirty="0" err="1" smtClean="0">
                  <a:solidFill>
                    <a:srgbClr val="7F7F7F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Html</a:t>
              </a:r>
              <a:r>
                <a:rPr lang="es-ES_tradnl" sz="1000" dirty="0" smtClean="0">
                  <a:solidFill>
                    <a:srgbClr val="7F7F7F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, CSS, JavaScript, PHP</a:t>
              </a:r>
              <a:endParaRPr lang="es-ES_tradnl" sz="1000" dirty="0">
                <a:solidFill>
                  <a:srgbClr val="7F7F7F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Connector 64">
              <a:extLst>
                <a:ext uri="{FF2B5EF4-FFF2-40B4-BE49-F238E27FC236}">
                  <a16:creationId xmlns:a16="http://schemas.microsoft.com/office/drawing/2014/main" id="{D0D2DEFE-EAF4-446E-8A77-E86AE298DB41}"/>
                </a:ext>
              </a:extLst>
            </p:cNvPr>
            <p:cNvCxnSpPr/>
            <p:nvPr/>
          </p:nvCxnSpPr>
          <p:spPr>
            <a:xfrm>
              <a:off x="4971320" y="3297757"/>
              <a:ext cx="34558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65">
              <a:extLst>
                <a:ext uri="{FF2B5EF4-FFF2-40B4-BE49-F238E27FC236}">
                  <a16:creationId xmlns:a16="http://schemas.microsoft.com/office/drawing/2014/main" id="{F981156F-1B63-4358-A25E-C9EF6AA56F74}"/>
                </a:ext>
              </a:extLst>
            </p:cNvPr>
            <p:cNvSpPr txBox="1"/>
            <p:nvPr/>
          </p:nvSpPr>
          <p:spPr>
            <a:xfrm>
              <a:off x="4957541" y="3015246"/>
              <a:ext cx="247796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_tradnl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Tecnologías</a:t>
              </a:r>
              <a:endParaRPr lang="es-ES_tradnl" sz="1200" b="1" dirty="0">
                <a:solidFill>
                  <a:schemeClr val="accent1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D420CC11-7DA1-4F4D-A75D-947EB5D56E3E}"/>
              </a:ext>
            </a:extLst>
          </p:cNvPr>
          <p:cNvGrpSpPr/>
          <p:nvPr/>
        </p:nvGrpSpPr>
        <p:grpSpPr>
          <a:xfrm>
            <a:off x="8387574" y="4221156"/>
            <a:ext cx="3053578" cy="832660"/>
            <a:chOff x="4730210" y="4086239"/>
            <a:chExt cx="3053578" cy="832660"/>
          </a:xfrm>
        </p:grpSpPr>
        <p:cxnSp>
          <p:nvCxnSpPr>
            <p:cNvPr id="49" name="Straight Connector 66">
              <a:extLst>
                <a:ext uri="{FF2B5EF4-FFF2-40B4-BE49-F238E27FC236}">
                  <a16:creationId xmlns:a16="http://schemas.microsoft.com/office/drawing/2014/main" id="{E7CF07DC-9DF9-4A8E-AEF9-1AA44E800DFB}"/>
                </a:ext>
              </a:extLst>
            </p:cNvPr>
            <p:cNvCxnSpPr/>
            <p:nvPr/>
          </p:nvCxnSpPr>
          <p:spPr>
            <a:xfrm>
              <a:off x="4730210" y="4118799"/>
              <a:ext cx="0" cy="800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6D2E9E69-FC7B-4FC6-AC4F-564A3FD835B0}"/>
                </a:ext>
              </a:extLst>
            </p:cNvPr>
            <p:cNvSpPr txBox="1"/>
            <p:nvPr/>
          </p:nvSpPr>
          <p:spPr>
            <a:xfrm>
              <a:off x="4957542" y="4473269"/>
              <a:ext cx="28262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_tradnl" sz="1000" dirty="0" smtClean="0">
                  <a:solidFill>
                    <a:srgbClr val="7F7F7F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Página Web</a:t>
              </a:r>
            </a:p>
            <a:p>
              <a:r>
                <a:rPr lang="es-ES_tradnl" sz="1000" dirty="0" smtClean="0">
                  <a:solidFill>
                    <a:srgbClr val="7F7F7F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Tienda Deportiva Aerodynamic Athlete</a:t>
              </a:r>
              <a:endParaRPr lang="es-ES_tradnl" sz="1000" dirty="0">
                <a:solidFill>
                  <a:srgbClr val="7F7F7F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68">
              <a:extLst>
                <a:ext uri="{FF2B5EF4-FFF2-40B4-BE49-F238E27FC236}">
                  <a16:creationId xmlns:a16="http://schemas.microsoft.com/office/drawing/2014/main" id="{EE5A69CA-F32F-4913-8AFD-6294A87C706D}"/>
                </a:ext>
              </a:extLst>
            </p:cNvPr>
            <p:cNvCxnSpPr/>
            <p:nvPr/>
          </p:nvCxnSpPr>
          <p:spPr>
            <a:xfrm>
              <a:off x="4971320" y="4368750"/>
              <a:ext cx="34558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B51F56C8-F4DD-46C0-9634-B2BA7CFDBB97}"/>
                </a:ext>
              </a:extLst>
            </p:cNvPr>
            <p:cNvSpPr txBox="1"/>
            <p:nvPr/>
          </p:nvSpPr>
          <p:spPr>
            <a:xfrm>
              <a:off x="4957541" y="4086239"/>
              <a:ext cx="234388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_tradnl" sz="1200" b="1" dirty="0" smtClean="0">
                  <a:solidFill>
                    <a:schemeClr val="accent4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Problemática</a:t>
              </a:r>
              <a:endParaRPr lang="es-ES_tradnl" sz="1200" b="1" dirty="0">
                <a:solidFill>
                  <a:schemeClr val="accent4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13">
            <a:extLst>
              <a:ext uri="{FF2B5EF4-FFF2-40B4-BE49-F238E27FC236}">
                <a16:creationId xmlns:a16="http://schemas.microsoft.com/office/drawing/2014/main" id="{3BACCFA7-A051-44F6-9F95-9235AF051A84}"/>
              </a:ext>
            </a:extLst>
          </p:cNvPr>
          <p:cNvGrpSpPr/>
          <p:nvPr/>
        </p:nvGrpSpPr>
        <p:grpSpPr>
          <a:xfrm>
            <a:off x="8387574" y="5292931"/>
            <a:ext cx="3053578" cy="832660"/>
            <a:chOff x="4730210" y="5158014"/>
            <a:chExt cx="3053578" cy="832660"/>
          </a:xfrm>
        </p:grpSpPr>
        <p:cxnSp>
          <p:nvCxnSpPr>
            <p:cNvPr id="54" name="Straight Connector 70">
              <a:extLst>
                <a:ext uri="{FF2B5EF4-FFF2-40B4-BE49-F238E27FC236}">
                  <a16:creationId xmlns:a16="http://schemas.microsoft.com/office/drawing/2014/main" id="{4D7B4D2E-403A-43C8-A4B7-F8A3CFA3167F}"/>
                </a:ext>
              </a:extLst>
            </p:cNvPr>
            <p:cNvCxnSpPr/>
            <p:nvPr/>
          </p:nvCxnSpPr>
          <p:spPr>
            <a:xfrm>
              <a:off x="4730210" y="5190574"/>
              <a:ext cx="0" cy="800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71">
              <a:extLst>
                <a:ext uri="{FF2B5EF4-FFF2-40B4-BE49-F238E27FC236}">
                  <a16:creationId xmlns:a16="http://schemas.microsoft.com/office/drawing/2014/main" id="{997F94DC-3A76-4FF9-AF2D-68DC59588C96}"/>
                </a:ext>
              </a:extLst>
            </p:cNvPr>
            <p:cNvSpPr txBox="1"/>
            <p:nvPr/>
          </p:nvSpPr>
          <p:spPr>
            <a:xfrm>
              <a:off x="4957542" y="5545044"/>
              <a:ext cx="282624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_tradnl" sz="1000" dirty="0" smtClean="0">
                  <a:solidFill>
                    <a:srgbClr val="7F7F7F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Línea Deportiva</a:t>
              </a:r>
              <a:endParaRPr lang="es-ES_tradnl" sz="1000" dirty="0">
                <a:solidFill>
                  <a:srgbClr val="7F7F7F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72">
              <a:extLst>
                <a:ext uri="{FF2B5EF4-FFF2-40B4-BE49-F238E27FC236}">
                  <a16:creationId xmlns:a16="http://schemas.microsoft.com/office/drawing/2014/main" id="{5C5273FA-C467-4A8A-AC7B-7033E4B1E578}"/>
                </a:ext>
              </a:extLst>
            </p:cNvPr>
            <p:cNvCxnSpPr/>
            <p:nvPr/>
          </p:nvCxnSpPr>
          <p:spPr>
            <a:xfrm>
              <a:off x="4971320" y="5440525"/>
              <a:ext cx="34558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73">
              <a:extLst>
                <a:ext uri="{FF2B5EF4-FFF2-40B4-BE49-F238E27FC236}">
                  <a16:creationId xmlns:a16="http://schemas.microsoft.com/office/drawing/2014/main" id="{452C24EB-03C4-4B53-81CF-DD2762580399}"/>
                </a:ext>
              </a:extLst>
            </p:cNvPr>
            <p:cNvSpPr txBox="1"/>
            <p:nvPr/>
          </p:nvSpPr>
          <p:spPr>
            <a:xfrm>
              <a:off x="4957541" y="5158014"/>
              <a:ext cx="241331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_tradnl" sz="1200" b="1" dirty="0" smtClean="0">
                  <a:solidFill>
                    <a:srgbClr val="F2B80D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rPr>
                <a:t>Productos</a:t>
              </a:r>
              <a:endParaRPr lang="es-ES_tradnl" sz="1200" b="1" dirty="0">
                <a:solidFill>
                  <a:srgbClr val="F2B80D"/>
                </a:solidFill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5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3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Informar y Planificar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Fase 2: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Prototipo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y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Cotización</a:t>
            </a:r>
            <a:endParaRPr lang="es-CO" sz="3000" dirty="0">
              <a:solidFill>
                <a:schemeClr val="bg1"/>
              </a:solidFill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BE6C85CA-62F5-407A-8A42-CD194B63B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8154" y="1193071"/>
            <a:ext cx="7246275" cy="477554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</p:pic>
      <p:grpSp>
        <p:nvGrpSpPr>
          <p:cNvPr id="3" name="Grupo 2"/>
          <p:cNvGrpSpPr/>
          <p:nvPr/>
        </p:nvGrpSpPr>
        <p:grpSpPr>
          <a:xfrm>
            <a:off x="7000070" y="1193071"/>
            <a:ext cx="5372838" cy="3812066"/>
            <a:chOff x="7084291" y="2974109"/>
            <a:chExt cx="5372838" cy="2152073"/>
          </a:xfrm>
        </p:grpSpPr>
        <p:sp>
          <p:nvSpPr>
            <p:cNvPr id="61" name="AutoShape 22">
              <a:extLst>
                <a:ext uri="{FF2B5EF4-FFF2-40B4-BE49-F238E27FC236}">
                  <a16:creationId xmlns:a16="http://schemas.microsoft.com/office/drawing/2014/main" id="{18B8B9BF-0B23-4A53-875D-8D35E28B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291" y="2974109"/>
              <a:ext cx="5107709" cy="21520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r>
                <a:rPr lang="es-CO" altLang="es-CO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</a:t>
              </a:r>
            </a:p>
          </p:txBody>
        </p:sp>
        <p:sp>
          <p:nvSpPr>
            <p:cNvPr id="70" name="Rectangle 43">
              <a:extLst>
                <a:ext uri="{FF2B5EF4-FFF2-40B4-BE49-F238E27FC236}">
                  <a16:creationId xmlns:a16="http://schemas.microsoft.com/office/drawing/2014/main" id="{8869193F-EAA9-4887-8B9B-56F29823C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300" y="3429000"/>
              <a:ext cx="4887829" cy="1287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marL="285750" indent="-285750" algn="l">
                <a:spcBef>
                  <a:spcPts val="2000"/>
                </a:spcBef>
                <a:buFontTx/>
                <a:buChar char="-"/>
              </a:pPr>
              <a:r>
                <a:rPr lang="es-CO" altLang="es-CO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Nunito Sans Regular" charset="0"/>
                  <a:cs typeface="Arial" panose="020B0604020202020204" pitchFamily="34" charset="0"/>
                  <a:sym typeface="Nunito Sans Regular" charset="0"/>
                </a:rPr>
                <a:t>Prototipo Navegable</a:t>
              </a:r>
              <a:endParaRPr lang="es-CO" altLang="es-CO" sz="18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endParaRPr>
            </a:p>
            <a:p>
              <a:pPr marL="285750" indent="-285750" algn="l">
                <a:spcBef>
                  <a:spcPts val="2000"/>
                </a:spcBef>
                <a:buFontTx/>
                <a:buChar char="-"/>
              </a:pPr>
              <a:r>
                <a:rPr lang="es-CO" altLang="es-CO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Nunito Sans Regular" charset="0"/>
                  <a:cs typeface="Arial" panose="020B0604020202020204" pitchFamily="34" charset="0"/>
                  <a:sym typeface="Nunito Sans Regular" charset="0"/>
                </a:rPr>
                <a:t>Herramienta </a:t>
              </a:r>
              <a:r>
                <a:rPr lang="es-CO" altLang="es-CO" sz="1800" dirty="0" err="1" smtClean="0">
                  <a:solidFill>
                    <a:srgbClr val="FFFFFF"/>
                  </a:solidFill>
                  <a:latin typeface="Arial" panose="020B0604020202020204" pitchFamily="34" charset="0"/>
                  <a:ea typeface="Nunito Sans Regular" charset="0"/>
                  <a:cs typeface="Arial" panose="020B0604020202020204" pitchFamily="34" charset="0"/>
                  <a:sym typeface="Nunito Sans Regular" charset="0"/>
                </a:rPr>
                <a:t>Balsamiq</a:t>
              </a:r>
              <a:endParaRPr lang="es-CO" altLang="es-CO" sz="18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endParaRPr>
            </a:p>
            <a:p>
              <a:pPr marL="285750" indent="-285750" algn="l">
                <a:spcBef>
                  <a:spcPts val="2000"/>
                </a:spcBef>
                <a:buFontTx/>
                <a:buChar char="-"/>
              </a:pPr>
              <a:r>
                <a:rPr lang="es-CO" altLang="es-CO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Nunito Sans Regular" charset="0"/>
                  <a:cs typeface="Arial" panose="020B0604020202020204" pitchFamily="34" charset="0"/>
                  <a:sym typeface="Nunito Sans Regular" charset="0"/>
                </a:rPr>
                <a:t>Cotización – Script PHP</a:t>
              </a:r>
              <a:endParaRPr lang="es-CO" altLang="es-CO" sz="18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endParaRPr>
            </a:p>
            <a:p>
              <a:pPr marL="285750" indent="-285750" algn="l">
                <a:spcBef>
                  <a:spcPts val="2000"/>
                </a:spcBef>
                <a:buFontTx/>
                <a:buChar char="-"/>
              </a:pPr>
              <a:r>
                <a:rPr lang="es-CO" altLang="es-CO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Nunito Sans Regular" charset="0"/>
                  <a:cs typeface="Arial" panose="020B0604020202020204" pitchFamily="34" charset="0"/>
                  <a:sym typeface="Nunito Sans Regular" charset="0"/>
                </a:rPr>
                <a:t>Empaquetador </a:t>
              </a:r>
              <a:r>
                <a:rPr lang="es-CO" altLang="es-CO" sz="1800" dirty="0" err="1" smtClean="0">
                  <a:solidFill>
                    <a:srgbClr val="FFFFFF"/>
                  </a:solidFill>
                  <a:latin typeface="Arial" panose="020B0604020202020204" pitchFamily="34" charset="0"/>
                  <a:ea typeface="Nunito Sans Regular" charset="0"/>
                  <a:cs typeface="Arial" panose="020B0604020202020204" pitchFamily="34" charset="0"/>
                  <a:sym typeface="Nunito Sans Regular" charset="0"/>
                </a:rPr>
                <a:t>WampServer</a:t>
              </a:r>
              <a:endParaRPr lang="es-CO" altLang="es-CO" sz="18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1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Decidir y Realizar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Fase 3: Arreglos y POO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8" name="AutoShape 22">
            <a:extLst>
              <a:ext uri="{FF2B5EF4-FFF2-40B4-BE49-F238E27FC236}">
                <a16:creationId xmlns:a16="http://schemas.microsoft.com/office/drawing/2014/main" id="{588E6362-3121-444A-80BF-C839257EE330}"/>
              </a:ext>
            </a:extLst>
          </p:cNvPr>
          <p:cNvSpPr>
            <a:spLocks/>
          </p:cNvSpPr>
          <p:nvPr/>
        </p:nvSpPr>
        <p:spPr bwMode="auto">
          <a:xfrm>
            <a:off x="4207145" y="2292309"/>
            <a:ext cx="8399402" cy="36890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D8C00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AutoShape 46">
            <a:extLst>
              <a:ext uri="{FF2B5EF4-FFF2-40B4-BE49-F238E27FC236}">
                <a16:creationId xmlns:a16="http://schemas.microsoft.com/office/drawing/2014/main" id="{5B290889-58E0-45D5-869B-07435B51E087}"/>
              </a:ext>
            </a:extLst>
          </p:cNvPr>
          <p:cNvSpPr>
            <a:spLocks/>
          </p:cNvSpPr>
          <p:nvPr/>
        </p:nvSpPr>
        <p:spPr bwMode="auto">
          <a:xfrm>
            <a:off x="3886200" y="5336979"/>
            <a:ext cx="975563" cy="11261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5400"/>
                </a:moveTo>
                <a:lnTo>
                  <a:pt x="10800" y="0"/>
                </a:ln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cubicBezTo>
                  <a:pt x="0" y="16200"/>
                  <a:pt x="0" y="5400"/>
                  <a:pt x="0" y="54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AutoShape 47">
            <a:extLst>
              <a:ext uri="{FF2B5EF4-FFF2-40B4-BE49-F238E27FC236}">
                <a16:creationId xmlns:a16="http://schemas.microsoft.com/office/drawing/2014/main" id="{B9C0FBA0-0B3B-4879-88D1-729DC9B96D70}"/>
              </a:ext>
            </a:extLst>
          </p:cNvPr>
          <p:cNvSpPr>
            <a:spLocks/>
          </p:cNvSpPr>
          <p:nvPr/>
        </p:nvSpPr>
        <p:spPr bwMode="auto">
          <a:xfrm>
            <a:off x="4207145" y="5690927"/>
            <a:ext cx="321936" cy="439004"/>
          </a:xfrm>
          <a:custGeom>
            <a:avLst/>
            <a:gdLst>
              <a:gd name="T0" fmla="*/ 10800 w 21600"/>
              <a:gd name="T1" fmla="+- 0 10800 101"/>
              <a:gd name="T2" fmla="*/ 10800 h 21398"/>
              <a:gd name="T3" fmla="*/ 10800 w 21600"/>
              <a:gd name="T4" fmla="+- 0 10800 101"/>
              <a:gd name="T5" fmla="*/ 10800 h 21398"/>
              <a:gd name="T6" fmla="*/ 10800 w 21600"/>
              <a:gd name="T7" fmla="+- 0 10800 101"/>
              <a:gd name="T8" fmla="*/ 10800 h 21398"/>
              <a:gd name="T9" fmla="*/ 10800 w 21600"/>
              <a:gd name="T10" fmla="+- 0 10800 101"/>
              <a:gd name="T11" fmla="*/ 10800 h 21398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98">
                <a:moveTo>
                  <a:pt x="2699" y="12125"/>
                </a:moveTo>
                <a:lnTo>
                  <a:pt x="10800" y="12125"/>
                </a:lnTo>
                <a:cubicBezTo>
                  <a:pt x="11342" y="12125"/>
                  <a:pt x="11782" y="12445"/>
                  <a:pt x="11782" y="12839"/>
                </a:cubicBezTo>
                <a:lnTo>
                  <a:pt x="11782" y="18065"/>
                </a:lnTo>
                <a:lnTo>
                  <a:pt x="18901" y="9273"/>
                </a:lnTo>
                <a:lnTo>
                  <a:pt x="10800" y="9273"/>
                </a:lnTo>
                <a:cubicBezTo>
                  <a:pt x="10258" y="9273"/>
                  <a:pt x="9818" y="8953"/>
                  <a:pt x="9818" y="8559"/>
                </a:cubicBezTo>
                <a:lnTo>
                  <a:pt x="9818" y="3333"/>
                </a:lnTo>
                <a:cubicBezTo>
                  <a:pt x="9818" y="3333"/>
                  <a:pt x="2699" y="12125"/>
                  <a:pt x="2699" y="12125"/>
                </a:cubicBezTo>
                <a:close/>
                <a:moveTo>
                  <a:pt x="9818" y="20684"/>
                </a:moveTo>
                <a:lnTo>
                  <a:pt x="9818" y="13552"/>
                </a:lnTo>
                <a:lnTo>
                  <a:pt x="982" y="13552"/>
                </a:lnTo>
                <a:cubicBezTo>
                  <a:pt x="440" y="13552"/>
                  <a:pt x="0" y="13233"/>
                  <a:pt x="0" y="12839"/>
                </a:cubicBezTo>
                <a:cubicBezTo>
                  <a:pt x="0" y="12712"/>
                  <a:pt x="47" y="12587"/>
                  <a:pt x="136" y="12477"/>
                </a:cubicBezTo>
                <a:lnTo>
                  <a:pt x="9954" y="352"/>
                </a:lnTo>
                <a:cubicBezTo>
                  <a:pt x="10229" y="12"/>
                  <a:pt x="10830" y="-101"/>
                  <a:pt x="11298" y="99"/>
                </a:cubicBezTo>
                <a:cubicBezTo>
                  <a:pt x="11598" y="227"/>
                  <a:pt x="11782" y="461"/>
                  <a:pt x="11782" y="714"/>
                </a:cubicBezTo>
                <a:lnTo>
                  <a:pt x="11782" y="7846"/>
                </a:lnTo>
                <a:lnTo>
                  <a:pt x="20618" y="7846"/>
                </a:lnTo>
                <a:cubicBezTo>
                  <a:pt x="21160" y="7846"/>
                  <a:pt x="21600" y="8165"/>
                  <a:pt x="21600" y="8559"/>
                </a:cubicBezTo>
                <a:cubicBezTo>
                  <a:pt x="21600" y="8686"/>
                  <a:pt x="21553" y="8811"/>
                  <a:pt x="21464" y="8921"/>
                </a:cubicBezTo>
                <a:lnTo>
                  <a:pt x="11646" y="21046"/>
                </a:lnTo>
                <a:cubicBezTo>
                  <a:pt x="11371" y="21386"/>
                  <a:pt x="10770" y="21499"/>
                  <a:pt x="10302" y="21299"/>
                </a:cubicBezTo>
                <a:cubicBezTo>
                  <a:pt x="10002" y="21171"/>
                  <a:pt x="9818" y="20937"/>
                  <a:pt x="9818" y="206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>
              <a:solidFill>
                <a:schemeClr val="accent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51AF011E-82F8-4E5F-AD67-A7899393C08F}"/>
              </a:ext>
            </a:extLst>
          </p:cNvPr>
          <p:cNvSpPr>
            <a:spLocks/>
          </p:cNvSpPr>
          <p:nvPr/>
        </p:nvSpPr>
        <p:spPr bwMode="auto">
          <a:xfrm>
            <a:off x="11661980" y="2084950"/>
            <a:ext cx="1489364" cy="36890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708900-AA73-4615-9D37-905F6974A558}"/>
              </a:ext>
            </a:extLst>
          </p:cNvPr>
          <p:cNvGrpSpPr>
            <a:grpSpLocks/>
          </p:cNvGrpSpPr>
          <p:nvPr/>
        </p:nvGrpSpPr>
        <p:grpSpPr bwMode="auto">
          <a:xfrm>
            <a:off x="6123420" y="2691175"/>
            <a:ext cx="630444" cy="622995"/>
            <a:chOff x="0" y="0"/>
            <a:chExt cx="1074818" cy="1061985"/>
          </a:xfrm>
        </p:grpSpPr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0A35783B-EF44-4DCC-BDF0-1749543D7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99E68158-3541-4B6A-A67F-425D15B54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0E64F95E-C46C-4821-AD93-D5C999666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6B728D18-70B3-44C2-AA5B-F6BF22F2F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" name="AutoShape 49">
            <a:extLst>
              <a:ext uri="{FF2B5EF4-FFF2-40B4-BE49-F238E27FC236}">
                <a16:creationId xmlns:a16="http://schemas.microsoft.com/office/drawing/2014/main" id="{CE960EE9-70D3-4F59-9F72-FD62684002B6}"/>
              </a:ext>
            </a:extLst>
          </p:cNvPr>
          <p:cNvSpPr>
            <a:spLocks/>
          </p:cNvSpPr>
          <p:nvPr/>
        </p:nvSpPr>
        <p:spPr bwMode="auto">
          <a:xfrm>
            <a:off x="6252398" y="2858468"/>
            <a:ext cx="364497" cy="315022"/>
          </a:xfrm>
          <a:custGeom>
            <a:avLst/>
            <a:gdLst>
              <a:gd name="T0" fmla="*/ 10763 w 21526"/>
              <a:gd name="T1" fmla="*/ 10800 h 21600"/>
              <a:gd name="T2" fmla="*/ 10763 w 21526"/>
              <a:gd name="T3" fmla="*/ 10800 h 21600"/>
              <a:gd name="T4" fmla="*/ 10763 w 21526"/>
              <a:gd name="T5" fmla="*/ 10800 h 21600"/>
              <a:gd name="T6" fmla="*/ 10763 w 2152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26" h="21600">
                <a:moveTo>
                  <a:pt x="21308" y="10556"/>
                </a:moveTo>
                <a:lnTo>
                  <a:pt x="18439" y="13879"/>
                </a:lnTo>
                <a:cubicBezTo>
                  <a:pt x="18159" y="14204"/>
                  <a:pt x="17705" y="14204"/>
                  <a:pt x="17424" y="13879"/>
                </a:cubicBezTo>
                <a:lnTo>
                  <a:pt x="14555" y="10556"/>
                </a:lnTo>
                <a:cubicBezTo>
                  <a:pt x="14271" y="10238"/>
                  <a:pt x="14263" y="9712"/>
                  <a:pt x="14538" y="9382"/>
                </a:cubicBezTo>
                <a:cubicBezTo>
                  <a:pt x="14813" y="9052"/>
                  <a:pt x="15267" y="9042"/>
                  <a:pt x="15552" y="9361"/>
                </a:cubicBezTo>
                <a:cubicBezTo>
                  <a:pt x="15558" y="9368"/>
                  <a:pt x="15564" y="9375"/>
                  <a:pt x="15570" y="9382"/>
                </a:cubicBezTo>
                <a:lnTo>
                  <a:pt x="17214" y="11287"/>
                </a:lnTo>
                <a:lnTo>
                  <a:pt x="17214" y="10800"/>
                </a:lnTo>
                <a:cubicBezTo>
                  <a:pt x="17214" y="5753"/>
                  <a:pt x="13682" y="1662"/>
                  <a:pt x="9324" y="1662"/>
                </a:cubicBezTo>
                <a:cubicBezTo>
                  <a:pt x="4967" y="1662"/>
                  <a:pt x="1435" y="5753"/>
                  <a:pt x="1435" y="10800"/>
                </a:cubicBezTo>
                <a:cubicBezTo>
                  <a:pt x="1435" y="15847"/>
                  <a:pt x="4967" y="19938"/>
                  <a:pt x="9324" y="19938"/>
                </a:cubicBezTo>
                <a:cubicBezTo>
                  <a:pt x="9720" y="19938"/>
                  <a:pt x="10042" y="20310"/>
                  <a:pt x="10042" y="20769"/>
                </a:cubicBezTo>
                <a:cubicBezTo>
                  <a:pt x="10042" y="21228"/>
                  <a:pt x="9720" y="21600"/>
                  <a:pt x="9324" y="21600"/>
                </a:cubicBezTo>
                <a:cubicBezTo>
                  <a:pt x="4175" y="21600"/>
                  <a:pt x="0" y="16765"/>
                  <a:pt x="0" y="10800"/>
                </a:cubicBezTo>
                <a:cubicBezTo>
                  <a:pt x="0" y="4835"/>
                  <a:pt x="4175" y="0"/>
                  <a:pt x="9324" y="0"/>
                </a:cubicBezTo>
                <a:cubicBezTo>
                  <a:pt x="14474" y="0"/>
                  <a:pt x="18649" y="4835"/>
                  <a:pt x="18649" y="10800"/>
                </a:cubicBezTo>
                <a:lnTo>
                  <a:pt x="18649" y="11287"/>
                </a:lnTo>
                <a:lnTo>
                  <a:pt x="20293" y="9382"/>
                </a:lnTo>
                <a:cubicBezTo>
                  <a:pt x="20568" y="9052"/>
                  <a:pt x="21022" y="9043"/>
                  <a:pt x="21307" y="9362"/>
                </a:cubicBezTo>
                <a:cubicBezTo>
                  <a:pt x="21592" y="9680"/>
                  <a:pt x="21600" y="10206"/>
                  <a:pt x="21325" y="10536"/>
                </a:cubicBezTo>
                <a:cubicBezTo>
                  <a:pt x="21319" y="10543"/>
                  <a:pt x="21313" y="10550"/>
                  <a:pt x="21307" y="10557"/>
                </a:cubicBezTo>
                <a:cubicBezTo>
                  <a:pt x="21307" y="10557"/>
                  <a:pt x="21308" y="10556"/>
                  <a:pt x="21308" y="10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Rectangle 57">
            <a:extLst>
              <a:ext uri="{FF2B5EF4-FFF2-40B4-BE49-F238E27FC236}">
                <a16:creationId xmlns:a16="http://schemas.microsoft.com/office/drawing/2014/main" id="{2E490DAD-8127-477F-BBDE-D138BD871697}"/>
              </a:ext>
            </a:extLst>
          </p:cNvPr>
          <p:cNvSpPr>
            <a:spLocks/>
          </p:cNvSpPr>
          <p:nvPr/>
        </p:nvSpPr>
        <p:spPr bwMode="auto">
          <a:xfrm>
            <a:off x="7051298" y="2610403"/>
            <a:ext cx="3940175" cy="29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s-CO" altLang="es-CO" sz="20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Arreglos (Indexados, Asociativos, </a:t>
            </a:r>
            <a:r>
              <a:rPr lang="es-CO" altLang="es-CO" sz="2000" dirty="0" err="1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Multidimencionales</a:t>
            </a:r>
            <a:r>
              <a:rPr lang="es-CO" altLang="es-CO" sz="20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)</a:t>
            </a:r>
            <a:endParaRPr lang="es-CO" altLang="es-CO" sz="2000" dirty="0" smtClean="0">
              <a:solidFill>
                <a:srgbClr val="FFFFFF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  <a:p>
            <a:pPr marL="342900" indent="-342900" algn="l">
              <a:buFontTx/>
              <a:buChar char="-"/>
            </a:pPr>
            <a:endParaRPr lang="es-CO" altLang="es-CO" sz="2000" dirty="0" smtClean="0">
              <a:solidFill>
                <a:srgbClr val="FFFFFF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  <a:p>
            <a:pPr marL="342900" indent="-342900" algn="l">
              <a:buFontTx/>
              <a:buChar char="-"/>
            </a:pPr>
            <a:r>
              <a:rPr lang="es-CO" altLang="es-CO" sz="20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Programación Orienta a Objetos (Clases</a:t>
            </a:r>
            <a:r>
              <a:rPr lang="es-CO" altLang="es-CO" sz="20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)</a:t>
            </a:r>
          </a:p>
          <a:p>
            <a:pPr marL="342900" indent="-342900" algn="l">
              <a:buFontTx/>
              <a:buChar char="-"/>
            </a:pPr>
            <a:endParaRPr lang="es-CO" altLang="es-CO" sz="2000" dirty="0" smtClean="0">
              <a:solidFill>
                <a:srgbClr val="FFFFFF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  <a:p>
            <a:pPr marL="342900" indent="-342900" algn="l">
              <a:buFontTx/>
              <a:buChar char="-"/>
            </a:pPr>
            <a:r>
              <a:rPr lang="es-CO" altLang="es-CO" sz="20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Interfaz con Dos </a:t>
            </a:r>
            <a:r>
              <a:rPr lang="es-CO" altLang="es-CO" sz="20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Formularios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5EC6A556-8D43-4FCC-B3DB-653CDA457A5E}"/>
              </a:ext>
            </a:extLst>
          </p:cNvPr>
          <p:cNvGrpSpPr>
            <a:grpSpLocks/>
          </p:cNvGrpSpPr>
          <p:nvPr/>
        </p:nvGrpSpPr>
        <p:grpSpPr bwMode="auto">
          <a:xfrm>
            <a:off x="6121072" y="3603223"/>
            <a:ext cx="630444" cy="622995"/>
            <a:chOff x="0" y="0"/>
            <a:chExt cx="1074818" cy="1061985"/>
          </a:xfrm>
        </p:grpSpPr>
        <p:sp>
          <p:nvSpPr>
            <p:cNvPr id="31" name="AutoShape 21">
              <a:extLst>
                <a:ext uri="{FF2B5EF4-FFF2-40B4-BE49-F238E27FC236}">
                  <a16:creationId xmlns:a16="http://schemas.microsoft.com/office/drawing/2014/main" id="{647E64EC-BD9D-4BDF-9A34-06FD5962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" name="AutoShape 22">
              <a:extLst>
                <a:ext uri="{FF2B5EF4-FFF2-40B4-BE49-F238E27FC236}">
                  <a16:creationId xmlns:a16="http://schemas.microsoft.com/office/drawing/2014/main" id="{5E37F363-4CF5-4BBB-8DF9-4E286576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5344D4B9-A578-4581-A2A6-55CEB0EA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4" name="AutoShape 24">
              <a:extLst>
                <a:ext uri="{FF2B5EF4-FFF2-40B4-BE49-F238E27FC236}">
                  <a16:creationId xmlns:a16="http://schemas.microsoft.com/office/drawing/2014/main" id="{007DF8D1-01D3-4C25-8ED1-752FCBD13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5" name="AutoShape 49">
            <a:extLst>
              <a:ext uri="{FF2B5EF4-FFF2-40B4-BE49-F238E27FC236}">
                <a16:creationId xmlns:a16="http://schemas.microsoft.com/office/drawing/2014/main" id="{63AF9A15-FDE2-4A4D-B82E-050A5DA06D05}"/>
              </a:ext>
            </a:extLst>
          </p:cNvPr>
          <p:cNvSpPr>
            <a:spLocks/>
          </p:cNvSpPr>
          <p:nvPr/>
        </p:nvSpPr>
        <p:spPr bwMode="auto">
          <a:xfrm>
            <a:off x="6250050" y="3770516"/>
            <a:ext cx="364497" cy="315022"/>
          </a:xfrm>
          <a:custGeom>
            <a:avLst/>
            <a:gdLst>
              <a:gd name="T0" fmla="*/ 10763 w 21526"/>
              <a:gd name="T1" fmla="*/ 10800 h 21600"/>
              <a:gd name="T2" fmla="*/ 10763 w 21526"/>
              <a:gd name="T3" fmla="*/ 10800 h 21600"/>
              <a:gd name="T4" fmla="*/ 10763 w 21526"/>
              <a:gd name="T5" fmla="*/ 10800 h 21600"/>
              <a:gd name="T6" fmla="*/ 10763 w 2152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26" h="21600">
                <a:moveTo>
                  <a:pt x="21308" y="10556"/>
                </a:moveTo>
                <a:lnTo>
                  <a:pt x="18439" y="13879"/>
                </a:lnTo>
                <a:cubicBezTo>
                  <a:pt x="18159" y="14204"/>
                  <a:pt x="17705" y="14204"/>
                  <a:pt x="17424" y="13879"/>
                </a:cubicBezTo>
                <a:lnTo>
                  <a:pt x="14555" y="10556"/>
                </a:lnTo>
                <a:cubicBezTo>
                  <a:pt x="14271" y="10238"/>
                  <a:pt x="14263" y="9712"/>
                  <a:pt x="14538" y="9382"/>
                </a:cubicBezTo>
                <a:cubicBezTo>
                  <a:pt x="14813" y="9052"/>
                  <a:pt x="15267" y="9042"/>
                  <a:pt x="15552" y="9361"/>
                </a:cubicBezTo>
                <a:cubicBezTo>
                  <a:pt x="15558" y="9368"/>
                  <a:pt x="15564" y="9375"/>
                  <a:pt x="15570" y="9382"/>
                </a:cubicBezTo>
                <a:lnTo>
                  <a:pt x="17214" y="11287"/>
                </a:lnTo>
                <a:lnTo>
                  <a:pt x="17214" y="10800"/>
                </a:lnTo>
                <a:cubicBezTo>
                  <a:pt x="17214" y="5753"/>
                  <a:pt x="13682" y="1662"/>
                  <a:pt x="9324" y="1662"/>
                </a:cubicBezTo>
                <a:cubicBezTo>
                  <a:pt x="4967" y="1662"/>
                  <a:pt x="1435" y="5753"/>
                  <a:pt x="1435" y="10800"/>
                </a:cubicBezTo>
                <a:cubicBezTo>
                  <a:pt x="1435" y="15847"/>
                  <a:pt x="4967" y="19938"/>
                  <a:pt x="9324" y="19938"/>
                </a:cubicBezTo>
                <a:cubicBezTo>
                  <a:pt x="9720" y="19938"/>
                  <a:pt x="10042" y="20310"/>
                  <a:pt x="10042" y="20769"/>
                </a:cubicBezTo>
                <a:cubicBezTo>
                  <a:pt x="10042" y="21228"/>
                  <a:pt x="9720" y="21600"/>
                  <a:pt x="9324" y="21600"/>
                </a:cubicBezTo>
                <a:cubicBezTo>
                  <a:pt x="4175" y="21600"/>
                  <a:pt x="0" y="16765"/>
                  <a:pt x="0" y="10800"/>
                </a:cubicBezTo>
                <a:cubicBezTo>
                  <a:pt x="0" y="4835"/>
                  <a:pt x="4175" y="0"/>
                  <a:pt x="9324" y="0"/>
                </a:cubicBezTo>
                <a:cubicBezTo>
                  <a:pt x="14474" y="0"/>
                  <a:pt x="18649" y="4835"/>
                  <a:pt x="18649" y="10800"/>
                </a:cubicBezTo>
                <a:lnTo>
                  <a:pt x="18649" y="11287"/>
                </a:lnTo>
                <a:lnTo>
                  <a:pt x="20293" y="9382"/>
                </a:lnTo>
                <a:cubicBezTo>
                  <a:pt x="20568" y="9052"/>
                  <a:pt x="21022" y="9043"/>
                  <a:pt x="21307" y="9362"/>
                </a:cubicBezTo>
                <a:cubicBezTo>
                  <a:pt x="21592" y="9680"/>
                  <a:pt x="21600" y="10206"/>
                  <a:pt x="21325" y="10536"/>
                </a:cubicBezTo>
                <a:cubicBezTo>
                  <a:pt x="21319" y="10543"/>
                  <a:pt x="21313" y="10550"/>
                  <a:pt x="21307" y="10557"/>
                </a:cubicBezTo>
                <a:cubicBezTo>
                  <a:pt x="21307" y="10557"/>
                  <a:pt x="21308" y="10556"/>
                  <a:pt x="21308" y="10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46B32D2E-2D6F-4F53-B253-5FF8914464EC}"/>
              </a:ext>
            </a:extLst>
          </p:cNvPr>
          <p:cNvGrpSpPr>
            <a:grpSpLocks/>
          </p:cNvGrpSpPr>
          <p:nvPr/>
        </p:nvGrpSpPr>
        <p:grpSpPr bwMode="auto">
          <a:xfrm>
            <a:off x="6121073" y="4573906"/>
            <a:ext cx="630444" cy="622995"/>
            <a:chOff x="0" y="0"/>
            <a:chExt cx="1074818" cy="1061985"/>
          </a:xfrm>
        </p:grpSpPr>
        <p:sp>
          <p:nvSpPr>
            <p:cNvPr id="37" name="AutoShape 21">
              <a:extLst>
                <a:ext uri="{FF2B5EF4-FFF2-40B4-BE49-F238E27FC236}">
                  <a16:creationId xmlns:a16="http://schemas.microsoft.com/office/drawing/2014/main" id="{0F3CD931-F808-493C-93BB-8630F8E7F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" name="AutoShape 22">
              <a:extLst>
                <a:ext uri="{FF2B5EF4-FFF2-40B4-BE49-F238E27FC236}">
                  <a16:creationId xmlns:a16="http://schemas.microsoft.com/office/drawing/2014/main" id="{AB8758B5-48CE-4755-8D84-F0E16D777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" name="AutoShape 23">
              <a:extLst>
                <a:ext uri="{FF2B5EF4-FFF2-40B4-BE49-F238E27FC236}">
                  <a16:creationId xmlns:a16="http://schemas.microsoft.com/office/drawing/2014/main" id="{8AED3F84-56FF-45E1-87F7-FF3B06F4A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" name="AutoShape 24">
              <a:extLst>
                <a:ext uri="{FF2B5EF4-FFF2-40B4-BE49-F238E27FC236}">
                  <a16:creationId xmlns:a16="http://schemas.microsoft.com/office/drawing/2014/main" id="{53DA242A-F6B5-4579-AFA7-A0B6C874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50800" cap="flat" cmpd="sng">
              <a:solidFill>
                <a:srgbClr val="FFFF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1" name="AutoShape 49">
            <a:extLst>
              <a:ext uri="{FF2B5EF4-FFF2-40B4-BE49-F238E27FC236}">
                <a16:creationId xmlns:a16="http://schemas.microsoft.com/office/drawing/2014/main" id="{F9484FE4-EE67-4994-8AD5-27E1BBC93952}"/>
              </a:ext>
            </a:extLst>
          </p:cNvPr>
          <p:cNvSpPr>
            <a:spLocks/>
          </p:cNvSpPr>
          <p:nvPr/>
        </p:nvSpPr>
        <p:spPr bwMode="auto">
          <a:xfrm>
            <a:off x="6250051" y="4741199"/>
            <a:ext cx="364497" cy="315022"/>
          </a:xfrm>
          <a:custGeom>
            <a:avLst/>
            <a:gdLst>
              <a:gd name="T0" fmla="*/ 10763 w 21526"/>
              <a:gd name="T1" fmla="*/ 10800 h 21600"/>
              <a:gd name="T2" fmla="*/ 10763 w 21526"/>
              <a:gd name="T3" fmla="*/ 10800 h 21600"/>
              <a:gd name="T4" fmla="*/ 10763 w 21526"/>
              <a:gd name="T5" fmla="*/ 10800 h 21600"/>
              <a:gd name="T6" fmla="*/ 10763 w 2152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26" h="21600">
                <a:moveTo>
                  <a:pt x="21308" y="10556"/>
                </a:moveTo>
                <a:lnTo>
                  <a:pt x="18439" y="13879"/>
                </a:lnTo>
                <a:cubicBezTo>
                  <a:pt x="18159" y="14204"/>
                  <a:pt x="17705" y="14204"/>
                  <a:pt x="17424" y="13879"/>
                </a:cubicBezTo>
                <a:lnTo>
                  <a:pt x="14555" y="10556"/>
                </a:lnTo>
                <a:cubicBezTo>
                  <a:pt x="14271" y="10238"/>
                  <a:pt x="14263" y="9712"/>
                  <a:pt x="14538" y="9382"/>
                </a:cubicBezTo>
                <a:cubicBezTo>
                  <a:pt x="14813" y="9052"/>
                  <a:pt x="15267" y="9042"/>
                  <a:pt x="15552" y="9361"/>
                </a:cubicBezTo>
                <a:cubicBezTo>
                  <a:pt x="15558" y="9368"/>
                  <a:pt x="15564" y="9375"/>
                  <a:pt x="15570" y="9382"/>
                </a:cubicBezTo>
                <a:lnTo>
                  <a:pt x="17214" y="11287"/>
                </a:lnTo>
                <a:lnTo>
                  <a:pt x="17214" y="10800"/>
                </a:lnTo>
                <a:cubicBezTo>
                  <a:pt x="17214" y="5753"/>
                  <a:pt x="13682" y="1662"/>
                  <a:pt x="9324" y="1662"/>
                </a:cubicBezTo>
                <a:cubicBezTo>
                  <a:pt x="4967" y="1662"/>
                  <a:pt x="1435" y="5753"/>
                  <a:pt x="1435" y="10800"/>
                </a:cubicBezTo>
                <a:cubicBezTo>
                  <a:pt x="1435" y="15847"/>
                  <a:pt x="4967" y="19938"/>
                  <a:pt x="9324" y="19938"/>
                </a:cubicBezTo>
                <a:cubicBezTo>
                  <a:pt x="9720" y="19938"/>
                  <a:pt x="10042" y="20310"/>
                  <a:pt x="10042" y="20769"/>
                </a:cubicBezTo>
                <a:cubicBezTo>
                  <a:pt x="10042" y="21228"/>
                  <a:pt x="9720" y="21600"/>
                  <a:pt x="9324" y="21600"/>
                </a:cubicBezTo>
                <a:cubicBezTo>
                  <a:pt x="4175" y="21600"/>
                  <a:pt x="0" y="16765"/>
                  <a:pt x="0" y="10800"/>
                </a:cubicBezTo>
                <a:cubicBezTo>
                  <a:pt x="0" y="4835"/>
                  <a:pt x="4175" y="0"/>
                  <a:pt x="9324" y="0"/>
                </a:cubicBezTo>
                <a:cubicBezTo>
                  <a:pt x="14474" y="0"/>
                  <a:pt x="18649" y="4835"/>
                  <a:pt x="18649" y="10800"/>
                </a:cubicBezTo>
                <a:lnTo>
                  <a:pt x="18649" y="11287"/>
                </a:lnTo>
                <a:lnTo>
                  <a:pt x="20293" y="9382"/>
                </a:lnTo>
                <a:cubicBezTo>
                  <a:pt x="20568" y="9052"/>
                  <a:pt x="21022" y="9043"/>
                  <a:pt x="21307" y="9362"/>
                </a:cubicBezTo>
                <a:cubicBezTo>
                  <a:pt x="21592" y="9680"/>
                  <a:pt x="21600" y="10206"/>
                  <a:pt x="21325" y="10536"/>
                </a:cubicBezTo>
                <a:cubicBezTo>
                  <a:pt x="21319" y="10543"/>
                  <a:pt x="21313" y="10550"/>
                  <a:pt x="21307" y="10557"/>
                </a:cubicBezTo>
                <a:cubicBezTo>
                  <a:pt x="21307" y="10557"/>
                  <a:pt x="21308" y="10556"/>
                  <a:pt x="21308" y="10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Imagen 4" descr="Imagen que contiene hombre, mujer, tabla, sostener&#10;&#10;Descripción generada automáticamente">
            <a:extLst>
              <a:ext uri="{FF2B5EF4-FFF2-40B4-BE49-F238E27FC236}">
                <a16:creationId xmlns:a16="http://schemas.microsoft.com/office/drawing/2014/main" id="{599FE950-4D35-44C3-AC65-80CDB68C64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8" t="-322" r="2358" b="-683"/>
          <a:stretch/>
        </p:blipFill>
        <p:spPr>
          <a:xfrm>
            <a:off x="-1135022" y="1084039"/>
            <a:ext cx="6714563" cy="4112862"/>
          </a:xfrm>
          <a:prstGeom prst="flowChartManualOperation">
            <a:avLst/>
          </a:prstGeom>
        </p:spPr>
      </p:pic>
    </p:spTree>
    <p:extLst>
      <p:ext uri="{BB962C8B-B14F-4D97-AF65-F5344CB8AC3E}">
        <p14:creationId xmlns:p14="http://schemas.microsoft.com/office/powerpoint/2010/main" val="49077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22" grpId="0" animBg="1"/>
      <p:bldP spid="23" grpId="0"/>
      <p:bldP spid="35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22">
            <a:extLst>
              <a:ext uri="{FF2B5EF4-FFF2-40B4-BE49-F238E27FC236}">
                <a16:creationId xmlns:a16="http://schemas.microsoft.com/office/drawing/2014/main" id="{FFE986E6-19C7-423E-8991-310D1F5166AA}"/>
              </a:ext>
            </a:extLst>
          </p:cNvPr>
          <p:cNvSpPr>
            <a:spLocks/>
          </p:cNvSpPr>
          <p:nvPr/>
        </p:nvSpPr>
        <p:spPr bwMode="auto">
          <a:xfrm rot="16200000">
            <a:off x="2268148" y="1653541"/>
            <a:ext cx="1489364" cy="70956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Control</a:t>
            </a:r>
            <a:r>
              <a:rPr lang="pt-BR" sz="3000" dirty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pt-BR" sz="3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pt-BR" sz="3000" dirty="0">
                <a:solidFill>
                  <a:schemeClr val="bg1"/>
                </a:solidFill>
                <a:latin typeface="Arial" charset="0"/>
                <a:cs typeface="Arial" charset="0"/>
              </a:rPr>
              <a:t>	Fase 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4: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Conexión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a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MySql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708900-AA73-4615-9D37-905F6974A558}"/>
              </a:ext>
            </a:extLst>
          </p:cNvPr>
          <p:cNvGrpSpPr>
            <a:grpSpLocks/>
          </p:cNvGrpSpPr>
          <p:nvPr/>
        </p:nvGrpSpPr>
        <p:grpSpPr bwMode="auto">
          <a:xfrm>
            <a:off x="768467" y="4876553"/>
            <a:ext cx="630444" cy="622995"/>
            <a:chOff x="0" y="0"/>
            <a:chExt cx="1074818" cy="1061985"/>
          </a:xfrm>
        </p:grpSpPr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0A35783B-EF44-4DCC-BDF0-1749543D7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50800" cap="flat" cmpd="sng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99E68158-3541-4B6A-A67F-425D15B54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57185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50800" cap="flat" cmpd="sng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0E64F95E-C46C-4821-AD93-D5C999666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18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50800" cap="flat" cmpd="sng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6B728D18-70B3-44C2-AA5B-F6BF22F2F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48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50800" cap="flat" cmpd="sng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defPPr>
                <a:defRPr lang="es-CO"/>
              </a:defPPr>
              <a:lvl1pPr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indent="3429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indent="6858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indent="10287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indent="1371600" algn="ctr" defTabSz="457200" rtl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s-CO" altLang="es-CO" sz="3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" name="AutoShape 49">
            <a:extLst>
              <a:ext uri="{FF2B5EF4-FFF2-40B4-BE49-F238E27FC236}">
                <a16:creationId xmlns:a16="http://schemas.microsoft.com/office/drawing/2014/main" id="{CE960EE9-70D3-4F59-9F72-FD62684002B6}"/>
              </a:ext>
            </a:extLst>
          </p:cNvPr>
          <p:cNvSpPr>
            <a:spLocks/>
          </p:cNvSpPr>
          <p:nvPr/>
        </p:nvSpPr>
        <p:spPr bwMode="auto">
          <a:xfrm>
            <a:off x="897445" y="5043846"/>
            <a:ext cx="364497" cy="315022"/>
          </a:xfrm>
          <a:custGeom>
            <a:avLst/>
            <a:gdLst>
              <a:gd name="T0" fmla="*/ 10763 w 21526"/>
              <a:gd name="T1" fmla="*/ 10800 h 21600"/>
              <a:gd name="T2" fmla="*/ 10763 w 21526"/>
              <a:gd name="T3" fmla="*/ 10800 h 21600"/>
              <a:gd name="T4" fmla="*/ 10763 w 21526"/>
              <a:gd name="T5" fmla="*/ 10800 h 21600"/>
              <a:gd name="T6" fmla="*/ 10763 w 2152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26" h="21600">
                <a:moveTo>
                  <a:pt x="21308" y="10556"/>
                </a:moveTo>
                <a:lnTo>
                  <a:pt x="18439" y="13879"/>
                </a:lnTo>
                <a:cubicBezTo>
                  <a:pt x="18159" y="14204"/>
                  <a:pt x="17705" y="14204"/>
                  <a:pt x="17424" y="13879"/>
                </a:cubicBezTo>
                <a:lnTo>
                  <a:pt x="14555" y="10556"/>
                </a:lnTo>
                <a:cubicBezTo>
                  <a:pt x="14271" y="10238"/>
                  <a:pt x="14263" y="9712"/>
                  <a:pt x="14538" y="9382"/>
                </a:cubicBezTo>
                <a:cubicBezTo>
                  <a:pt x="14813" y="9052"/>
                  <a:pt x="15267" y="9042"/>
                  <a:pt x="15552" y="9361"/>
                </a:cubicBezTo>
                <a:cubicBezTo>
                  <a:pt x="15558" y="9368"/>
                  <a:pt x="15564" y="9375"/>
                  <a:pt x="15570" y="9382"/>
                </a:cubicBezTo>
                <a:lnTo>
                  <a:pt x="17214" y="11287"/>
                </a:lnTo>
                <a:lnTo>
                  <a:pt x="17214" y="10800"/>
                </a:lnTo>
                <a:cubicBezTo>
                  <a:pt x="17214" y="5753"/>
                  <a:pt x="13682" y="1662"/>
                  <a:pt x="9324" y="1662"/>
                </a:cubicBezTo>
                <a:cubicBezTo>
                  <a:pt x="4967" y="1662"/>
                  <a:pt x="1435" y="5753"/>
                  <a:pt x="1435" y="10800"/>
                </a:cubicBezTo>
                <a:cubicBezTo>
                  <a:pt x="1435" y="15847"/>
                  <a:pt x="4967" y="19938"/>
                  <a:pt x="9324" y="19938"/>
                </a:cubicBezTo>
                <a:cubicBezTo>
                  <a:pt x="9720" y="19938"/>
                  <a:pt x="10042" y="20310"/>
                  <a:pt x="10042" y="20769"/>
                </a:cubicBezTo>
                <a:cubicBezTo>
                  <a:pt x="10042" y="21228"/>
                  <a:pt x="9720" y="21600"/>
                  <a:pt x="9324" y="21600"/>
                </a:cubicBezTo>
                <a:cubicBezTo>
                  <a:pt x="4175" y="21600"/>
                  <a:pt x="0" y="16765"/>
                  <a:pt x="0" y="10800"/>
                </a:cubicBezTo>
                <a:cubicBezTo>
                  <a:pt x="0" y="4835"/>
                  <a:pt x="4175" y="0"/>
                  <a:pt x="9324" y="0"/>
                </a:cubicBezTo>
                <a:cubicBezTo>
                  <a:pt x="14474" y="0"/>
                  <a:pt x="18649" y="4835"/>
                  <a:pt x="18649" y="10800"/>
                </a:cubicBezTo>
                <a:lnTo>
                  <a:pt x="18649" y="11287"/>
                </a:lnTo>
                <a:lnTo>
                  <a:pt x="20293" y="9382"/>
                </a:lnTo>
                <a:cubicBezTo>
                  <a:pt x="20568" y="9052"/>
                  <a:pt x="21022" y="9043"/>
                  <a:pt x="21307" y="9362"/>
                </a:cubicBezTo>
                <a:cubicBezTo>
                  <a:pt x="21592" y="9680"/>
                  <a:pt x="21600" y="10206"/>
                  <a:pt x="21325" y="10536"/>
                </a:cubicBezTo>
                <a:cubicBezTo>
                  <a:pt x="21319" y="10543"/>
                  <a:pt x="21313" y="10550"/>
                  <a:pt x="21307" y="10557"/>
                </a:cubicBezTo>
                <a:cubicBezTo>
                  <a:pt x="21307" y="10557"/>
                  <a:pt x="21308" y="10556"/>
                  <a:pt x="21308" y="10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s-CO" altLang="es-CO" sz="3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Rectangle 57">
            <a:extLst>
              <a:ext uri="{FF2B5EF4-FFF2-40B4-BE49-F238E27FC236}">
                <a16:creationId xmlns:a16="http://schemas.microsoft.com/office/drawing/2014/main" id="{2E490DAD-8127-477F-BBDE-D138BD871697}"/>
              </a:ext>
            </a:extLst>
          </p:cNvPr>
          <p:cNvSpPr>
            <a:spLocks/>
          </p:cNvSpPr>
          <p:nvPr/>
        </p:nvSpPr>
        <p:spPr bwMode="auto">
          <a:xfrm>
            <a:off x="1671789" y="4800237"/>
            <a:ext cx="3940175" cy="80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s-CO" altLang="es-CO" sz="2000" dirty="0" smtClean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Catálogo General Funcional</a:t>
            </a:r>
            <a:endParaRPr lang="es-CO" altLang="es-CO" sz="2400" dirty="0">
              <a:solidFill>
                <a:srgbClr val="FFFFFF"/>
              </a:solidFill>
              <a:latin typeface="Nunito Sans Regular" charset="0"/>
              <a:ea typeface="Nunito Sans Regular" charset="0"/>
              <a:cs typeface="Nunito Sans Regular" charset="0"/>
              <a:sym typeface="Nunito Sans Regular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7FC6C2F5-64B3-4C36-9C65-57F30397BB6C}"/>
              </a:ext>
            </a:extLst>
          </p:cNvPr>
          <p:cNvSpPr>
            <a:spLocks/>
          </p:cNvSpPr>
          <p:nvPr/>
        </p:nvSpPr>
        <p:spPr bwMode="auto">
          <a:xfrm>
            <a:off x="808377" y="1671210"/>
            <a:ext cx="3984046" cy="19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spcBef>
                <a:spcPts val="2000"/>
              </a:spcBef>
            </a:pPr>
            <a:r>
              <a:rPr lang="es-CO" altLang="es-CO" sz="2200" dirty="0" smtClean="0">
                <a:solidFill>
                  <a:schemeClr val="accent4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JSON (Objetos a PHP)</a:t>
            </a:r>
            <a:endParaRPr lang="es-CO" altLang="es-CO" sz="2200" dirty="0">
              <a:solidFill>
                <a:schemeClr val="accent4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  <a:p>
            <a:pPr algn="l">
              <a:spcBef>
                <a:spcPts val="2000"/>
              </a:spcBef>
            </a:pPr>
            <a:r>
              <a:rPr lang="es-CO" altLang="es-CO" sz="2200" dirty="0" smtClean="0">
                <a:solidFill>
                  <a:schemeClr val="accent4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XML (Datos a PHP)</a:t>
            </a:r>
          </a:p>
          <a:p>
            <a:pPr algn="l">
              <a:spcBef>
                <a:spcPts val="2000"/>
              </a:spcBef>
            </a:pPr>
            <a:r>
              <a:rPr lang="es-CO" altLang="es-CO" sz="2200" dirty="0" smtClean="0">
                <a:solidFill>
                  <a:schemeClr val="accent4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MySQL</a:t>
            </a:r>
            <a:endParaRPr lang="es-CO" altLang="es-CO" sz="2200" dirty="0">
              <a:solidFill>
                <a:schemeClr val="accent4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</p:txBody>
      </p:sp>
      <p:pic>
        <p:nvPicPr>
          <p:cNvPr id="7" name="Imagen 6" descr="Imagen que contiene gente, tabla, computadora, grupo&#10;&#10;Descripción generada automáticamente">
            <a:extLst>
              <a:ext uri="{FF2B5EF4-FFF2-40B4-BE49-F238E27FC236}">
                <a16:creationId xmlns:a16="http://schemas.microsoft.com/office/drawing/2014/main" id="{982719C2-D13F-41A7-A335-27C1C81F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5" b="-11075"/>
          <a:stretch/>
        </p:blipFill>
        <p:spPr>
          <a:xfrm>
            <a:off x="4553529" y="1136262"/>
            <a:ext cx="6964218" cy="5671183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40119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2" grpId="0" animBg="1"/>
      <p:bldP spid="23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Opciones</a:t>
            </a:r>
            <a:r>
              <a:rPr lang="pt-BR" sz="3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de </a:t>
            </a:r>
            <a:r>
              <a:rPr lang="pt-BR" sz="30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Mejora</a:t>
            </a:r>
            <a:endParaRPr lang="es-CO" sz="30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54">
            <a:extLst>
              <a:ext uri="{FF2B5EF4-FFF2-40B4-BE49-F238E27FC236}">
                <a16:creationId xmlns:a16="http://schemas.microsoft.com/office/drawing/2014/main" id="{3C25956C-F583-4976-AFF0-FDF200A09515}"/>
              </a:ext>
            </a:extLst>
          </p:cNvPr>
          <p:cNvCxnSpPr>
            <a:stCxn id="46" idx="6"/>
          </p:cNvCxnSpPr>
          <p:nvPr/>
        </p:nvCxnSpPr>
        <p:spPr>
          <a:xfrm>
            <a:off x="6653325" y="2436144"/>
            <a:ext cx="1560796" cy="1597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8">
            <a:extLst>
              <a:ext uri="{FF2B5EF4-FFF2-40B4-BE49-F238E27FC236}">
                <a16:creationId xmlns:a16="http://schemas.microsoft.com/office/drawing/2014/main" id="{9F437D1C-9652-40EA-9D05-006992C3AB08}"/>
              </a:ext>
            </a:extLst>
          </p:cNvPr>
          <p:cNvSpPr/>
          <p:nvPr/>
        </p:nvSpPr>
        <p:spPr>
          <a:xfrm>
            <a:off x="4769107" y="1494037"/>
            <a:ext cx="1884218" cy="18842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APLICADAS</a:t>
            </a:r>
            <a:endParaRPr lang="es-ES_tradnl" dirty="0"/>
          </a:p>
        </p:txBody>
      </p:sp>
      <p:cxnSp>
        <p:nvCxnSpPr>
          <p:cNvPr id="44" name="Straight Arrow Connector 56">
            <a:extLst>
              <a:ext uri="{FF2B5EF4-FFF2-40B4-BE49-F238E27FC236}">
                <a16:creationId xmlns:a16="http://schemas.microsoft.com/office/drawing/2014/main" id="{8394DF9B-3514-42BC-AC68-F90DF4994C29}"/>
              </a:ext>
            </a:extLst>
          </p:cNvPr>
          <p:cNvCxnSpPr>
            <a:stCxn id="46" idx="2"/>
          </p:cNvCxnSpPr>
          <p:nvPr/>
        </p:nvCxnSpPr>
        <p:spPr>
          <a:xfrm flipH="1">
            <a:off x="2869391" y="2436144"/>
            <a:ext cx="1899716" cy="1597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2100473" y="3081610"/>
            <a:ext cx="2885864" cy="1413285"/>
            <a:chOff x="2057611" y="3203203"/>
            <a:chExt cx="1978664" cy="1413285"/>
          </a:xfrm>
        </p:grpSpPr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D56DB7CA-E6FC-4A80-B223-921CEE8B4A04}"/>
                </a:ext>
              </a:extLst>
            </p:cNvPr>
            <p:cNvSpPr/>
            <p:nvPr/>
          </p:nvSpPr>
          <p:spPr>
            <a:xfrm>
              <a:off x="2057611" y="3203203"/>
              <a:ext cx="1978664" cy="250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000" dirty="0"/>
            </a:p>
          </p:txBody>
        </p:sp>
        <p:sp>
          <p:nvSpPr>
            <p:cNvPr id="34" name="TextBox 14">
              <a:extLst>
                <a:ext uri="{FF2B5EF4-FFF2-40B4-BE49-F238E27FC236}">
                  <a16:creationId xmlns:a16="http://schemas.microsoft.com/office/drawing/2014/main" id="{C8E5828F-2125-480D-B62C-77E462985C2B}"/>
                </a:ext>
              </a:extLst>
            </p:cNvPr>
            <p:cNvSpPr txBox="1"/>
            <p:nvPr/>
          </p:nvSpPr>
          <p:spPr>
            <a:xfrm>
              <a:off x="2065327" y="3220654"/>
              <a:ext cx="185139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Clear Sans Medium" panose="020B0603030202020304" pitchFamily="34" charset="0"/>
                  <a:ea typeface="Roboto Lt" pitchFamily="2" charset="0"/>
                  <a:cs typeface="Clear Sans Medium" panose="020B0603030202020304" pitchFamily="34" charset="0"/>
                </a:rPr>
                <a:t>TABLA DE COTIZACONES</a:t>
              </a:r>
              <a:endParaRPr lang="es-ES_tradnl" sz="1600" dirty="0">
                <a:solidFill>
                  <a:schemeClr val="bg1"/>
                </a:solidFill>
                <a:latin typeface="Clear Sans Medium" panose="020B0603030202020304" pitchFamily="34" charset="0"/>
                <a:ea typeface="Roboto Lt" pitchFamily="2" charset="0"/>
                <a:cs typeface="Clear Sans Medium" panose="020B0603030202020304" pitchFamily="34" charset="0"/>
              </a:endParaRPr>
            </a:p>
          </p:txBody>
        </p:sp>
        <p:grpSp>
          <p:nvGrpSpPr>
            <p:cNvPr id="52" name="Group 6">
              <a:extLst>
                <a:ext uri="{FF2B5EF4-FFF2-40B4-BE49-F238E27FC236}">
                  <a16:creationId xmlns:a16="http://schemas.microsoft.com/office/drawing/2014/main" id="{B63B5B83-AF8C-47D1-8550-827B7EBED9C3}"/>
                </a:ext>
              </a:extLst>
            </p:cNvPr>
            <p:cNvGrpSpPr/>
            <p:nvPr/>
          </p:nvGrpSpPr>
          <p:grpSpPr>
            <a:xfrm>
              <a:off x="2065327" y="3518944"/>
              <a:ext cx="1340923" cy="1097544"/>
              <a:chOff x="2056091" y="3518944"/>
              <a:chExt cx="1340923" cy="1097544"/>
            </a:xfrm>
          </p:grpSpPr>
          <p:sp>
            <p:nvSpPr>
              <p:cNvPr id="53" name="TextBox 34">
                <a:extLst>
                  <a:ext uri="{FF2B5EF4-FFF2-40B4-BE49-F238E27FC236}">
                    <a16:creationId xmlns:a16="http://schemas.microsoft.com/office/drawing/2014/main" id="{9D2FEBD2-9ACD-47A8-8D8D-84CB6454714C}"/>
                  </a:ext>
                </a:extLst>
              </p:cNvPr>
              <p:cNvSpPr txBox="1"/>
              <p:nvPr/>
            </p:nvSpPr>
            <p:spPr>
              <a:xfrm>
                <a:off x="2057611" y="3518944"/>
                <a:ext cx="1339403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_tradnl" sz="105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t" pitchFamily="2" charset="0"/>
                    <a:cs typeface="Arial" panose="020B0604020202020204" pitchFamily="34" charset="0"/>
                  </a:rPr>
                  <a:t>Con poca capacidad de cálculo</a:t>
                </a:r>
                <a:endParaRPr lang="es-ES_tradnl" sz="105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159BC2C7-B332-41C8-AC1D-690CB228D095}"/>
                  </a:ext>
                </a:extLst>
              </p:cNvPr>
              <p:cNvSpPr txBox="1"/>
              <p:nvPr/>
            </p:nvSpPr>
            <p:spPr>
              <a:xfrm>
                <a:off x="2057611" y="4328214"/>
                <a:ext cx="1339403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_tradnl" sz="1050" i="1" dirty="0" smtClean="0">
                    <a:solidFill>
                      <a:srgbClr val="FFCA08"/>
                    </a:solidFill>
                    <a:latin typeface="Arial" panose="020B0604020202020204" pitchFamily="34" charset="0"/>
                    <a:ea typeface="Roboto Lt" pitchFamily="2" charset="0"/>
                    <a:cs typeface="Arial" panose="020B0604020202020204" pitchFamily="34" charset="0"/>
                  </a:rPr>
                  <a:t>Se amplió ilimitadamente</a:t>
                </a:r>
                <a:endParaRPr lang="es-ES_tradnl" sz="1050" i="1" dirty="0">
                  <a:solidFill>
                    <a:srgbClr val="FFCA08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Straight Connector 41">
                <a:extLst>
                  <a:ext uri="{FF2B5EF4-FFF2-40B4-BE49-F238E27FC236}">
                    <a16:creationId xmlns:a16="http://schemas.microsoft.com/office/drawing/2014/main" id="{30E1032C-008A-4798-BB5A-7A78F2D17B6E}"/>
                  </a:ext>
                </a:extLst>
              </p:cNvPr>
              <p:cNvCxnSpPr/>
              <p:nvPr/>
            </p:nvCxnSpPr>
            <p:spPr>
              <a:xfrm>
                <a:off x="2056091" y="4616488"/>
                <a:ext cx="345583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o 2"/>
          <p:cNvGrpSpPr/>
          <p:nvPr/>
        </p:nvGrpSpPr>
        <p:grpSpPr>
          <a:xfrm>
            <a:off x="8261456" y="3203202"/>
            <a:ext cx="2039832" cy="1413286"/>
            <a:chOff x="8261456" y="3203202"/>
            <a:chExt cx="1392645" cy="1413286"/>
          </a:xfrm>
        </p:grpSpPr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86529DB7-6CFA-480B-A9F7-8752FB4ABF36}"/>
                </a:ext>
              </a:extLst>
            </p:cNvPr>
            <p:cNvSpPr/>
            <p:nvPr/>
          </p:nvSpPr>
          <p:spPr>
            <a:xfrm>
              <a:off x="8261456" y="3203202"/>
              <a:ext cx="1339403" cy="25035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 dirty="0">
                <a:solidFill>
                  <a:srgbClr val="006680"/>
                </a:solidFill>
                <a:highlight>
                  <a:srgbClr val="006680"/>
                </a:highlight>
              </a:endParaRPr>
            </a:p>
          </p:txBody>
        </p:sp>
        <p:sp>
          <p:nvSpPr>
            <p:cNvPr id="40" name="TextBox 33">
              <a:extLst>
                <a:ext uri="{FF2B5EF4-FFF2-40B4-BE49-F238E27FC236}">
                  <a16:creationId xmlns:a16="http://schemas.microsoft.com/office/drawing/2014/main" id="{495B1E1F-84C8-4623-83ED-CD80B127687D}"/>
                </a:ext>
              </a:extLst>
            </p:cNvPr>
            <p:cNvSpPr txBox="1"/>
            <p:nvPr/>
          </p:nvSpPr>
          <p:spPr>
            <a:xfrm>
              <a:off x="8505707" y="3220655"/>
              <a:ext cx="8509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_tradnl" sz="1600" dirty="0" smtClean="0">
                  <a:solidFill>
                    <a:schemeClr val="bg1"/>
                  </a:solidFill>
                  <a:latin typeface="Clear Sans Medium" panose="020B0603030202020304" pitchFamily="34" charset="0"/>
                  <a:ea typeface="Roboto Lt" pitchFamily="2" charset="0"/>
                  <a:cs typeface="Clear Sans Medium" panose="020B0603030202020304" pitchFamily="34" charset="0"/>
                </a:rPr>
                <a:t>REPORTES</a:t>
              </a:r>
              <a:endParaRPr lang="es-ES_tradnl" dirty="0">
                <a:solidFill>
                  <a:schemeClr val="bg1"/>
                </a:solidFill>
                <a:latin typeface="Clear Sans Medium" panose="020B0603030202020304" pitchFamily="34" charset="0"/>
                <a:ea typeface="Roboto Lt" pitchFamily="2" charset="0"/>
                <a:cs typeface="Clear Sans Medium" panose="020B0603030202020304" pitchFamily="34" charset="0"/>
              </a:endParaRPr>
            </a:p>
          </p:txBody>
        </p:sp>
        <p:grpSp>
          <p:nvGrpSpPr>
            <p:cNvPr id="64" name="Group 27">
              <a:extLst>
                <a:ext uri="{FF2B5EF4-FFF2-40B4-BE49-F238E27FC236}">
                  <a16:creationId xmlns:a16="http://schemas.microsoft.com/office/drawing/2014/main" id="{14329254-A7DB-4859-BF1E-265C1F4259AD}"/>
                </a:ext>
              </a:extLst>
            </p:cNvPr>
            <p:cNvGrpSpPr/>
            <p:nvPr/>
          </p:nvGrpSpPr>
          <p:grpSpPr>
            <a:xfrm>
              <a:off x="8261456" y="3518944"/>
              <a:ext cx="1392645" cy="1097544"/>
              <a:chOff x="8741745" y="3518944"/>
              <a:chExt cx="1392645" cy="1097544"/>
            </a:xfrm>
          </p:grpSpPr>
          <p:sp>
            <p:nvSpPr>
              <p:cNvPr id="65" name="TextBox 45">
                <a:extLst>
                  <a:ext uri="{FF2B5EF4-FFF2-40B4-BE49-F238E27FC236}">
                    <a16:creationId xmlns:a16="http://schemas.microsoft.com/office/drawing/2014/main" id="{179F2AB1-5E99-4562-B6C8-D7D0267F1B80}"/>
                  </a:ext>
                </a:extLst>
              </p:cNvPr>
              <p:cNvSpPr txBox="1"/>
              <p:nvPr/>
            </p:nvSpPr>
            <p:spPr>
              <a:xfrm>
                <a:off x="8741745" y="3518944"/>
                <a:ext cx="133940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_tradnl" sz="11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t" pitchFamily="2" charset="0"/>
                    <a:cs typeface="Arial" panose="020B0604020202020204" pitchFamily="34" charset="0"/>
                  </a:rPr>
                  <a:t>No tenía esta opción</a:t>
                </a:r>
                <a:endParaRPr lang="es-ES_tradnl" sz="11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46">
                <a:extLst>
                  <a:ext uri="{FF2B5EF4-FFF2-40B4-BE49-F238E27FC236}">
                    <a16:creationId xmlns:a16="http://schemas.microsoft.com/office/drawing/2014/main" id="{A41A2137-DA19-424E-BDC1-0243AF99549D}"/>
                  </a:ext>
                </a:extLst>
              </p:cNvPr>
              <p:cNvSpPr txBox="1"/>
              <p:nvPr/>
            </p:nvSpPr>
            <p:spPr>
              <a:xfrm>
                <a:off x="8741745" y="4328214"/>
                <a:ext cx="1392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_tradnl" sz="1100" i="1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Roboto Lt" pitchFamily="2" charset="0"/>
                    <a:cs typeface="Arial" panose="020B0604020202020204" pitchFamily="34" charset="0"/>
                  </a:rPr>
                  <a:t>Cualidad  para el </a:t>
                </a:r>
                <a:r>
                  <a:rPr lang="es-ES_tradnl" sz="1100" i="1" dirty="0" err="1" smtClean="0">
                    <a:solidFill>
                      <a:schemeClr val="accent5"/>
                    </a:solidFill>
                    <a:latin typeface="Arial" panose="020B0604020202020204" pitchFamily="34" charset="0"/>
                    <a:ea typeface="Roboto Lt" pitchFamily="2" charset="0"/>
                    <a:cs typeface="Arial" panose="020B0604020202020204" pitchFamily="34" charset="0"/>
                  </a:rPr>
                  <a:t>Admin</a:t>
                </a:r>
                <a:endParaRPr lang="es-ES_tradnl" sz="1100" i="1" dirty="0">
                  <a:solidFill>
                    <a:schemeClr val="accent5"/>
                  </a:solidFill>
                  <a:latin typeface="Arial" panose="020B0604020202020204" pitchFamily="34" charset="0"/>
                  <a:ea typeface="Roboto Lt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Straight Connector 51">
                <a:extLst>
                  <a:ext uri="{FF2B5EF4-FFF2-40B4-BE49-F238E27FC236}">
                    <a16:creationId xmlns:a16="http://schemas.microsoft.com/office/drawing/2014/main" id="{5289C869-18B8-4DC2-9002-33B332C5DFF9}"/>
                  </a:ext>
                </a:extLst>
              </p:cNvPr>
              <p:cNvCxnSpPr/>
              <p:nvPr/>
            </p:nvCxnSpPr>
            <p:spPr>
              <a:xfrm>
                <a:off x="8741745" y="4616488"/>
                <a:ext cx="345583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76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42">
            <a:extLst>
              <a:ext uri="{FF2B5EF4-FFF2-40B4-BE49-F238E27FC236}">
                <a16:creationId xmlns:a16="http://schemas.microsoft.com/office/drawing/2014/main" id="{7C1DB30B-F329-4A45-ADAF-7E38DA04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444" y="-797622"/>
            <a:ext cx="6557912" cy="7782174"/>
          </a:xfrm>
          <a:custGeom>
            <a:avLst/>
            <a:gdLst>
              <a:gd name="connsiteX0" fmla="*/ 2828012 w 11558250"/>
              <a:gd name="connsiteY0" fmla="*/ 5412886 h 13716000"/>
              <a:gd name="connsiteX1" fmla="*/ 2679688 w 11558250"/>
              <a:gd name="connsiteY1" fmla="*/ 5514787 h 13716000"/>
              <a:gd name="connsiteX2" fmla="*/ 2341668 w 11558250"/>
              <a:gd name="connsiteY2" fmla="*/ 5840812 h 13716000"/>
              <a:gd name="connsiteX3" fmla="*/ 1917320 w 11558250"/>
              <a:gd name="connsiteY3" fmla="*/ 7658213 h 13716000"/>
              <a:gd name="connsiteX4" fmla="*/ 2479828 w 11558250"/>
              <a:gd name="connsiteY4" fmla="*/ 8670543 h 13716000"/>
              <a:gd name="connsiteX5" fmla="*/ 2765994 w 11558250"/>
              <a:gd name="connsiteY5" fmla="*/ 9065301 h 13716000"/>
              <a:gd name="connsiteX6" fmla="*/ 2828012 w 11558250"/>
              <a:gd name="connsiteY6" fmla="*/ 9193990 h 13716000"/>
              <a:gd name="connsiteX7" fmla="*/ 2828012 w 11558250"/>
              <a:gd name="connsiteY7" fmla="*/ 0 h 13716000"/>
              <a:gd name="connsiteX8" fmla="*/ 11558250 w 11558250"/>
              <a:gd name="connsiteY8" fmla="*/ 0 h 13716000"/>
              <a:gd name="connsiteX9" fmla="*/ 11558250 w 11558250"/>
              <a:gd name="connsiteY9" fmla="*/ 13716000 h 13716000"/>
              <a:gd name="connsiteX10" fmla="*/ 2828012 w 11558250"/>
              <a:gd name="connsiteY10" fmla="*/ 13716000 h 13716000"/>
              <a:gd name="connsiteX11" fmla="*/ 2828012 w 11558250"/>
              <a:gd name="connsiteY11" fmla="*/ 10219094 h 13716000"/>
              <a:gd name="connsiteX12" fmla="*/ 2785423 w 11558250"/>
              <a:gd name="connsiteY12" fmla="*/ 10215916 h 13716000"/>
              <a:gd name="connsiteX13" fmla="*/ 1939877 w 11558250"/>
              <a:gd name="connsiteY13" fmla="*/ 10538701 h 13716000"/>
              <a:gd name="connsiteX14" fmla="*/ 1648049 w 11558250"/>
              <a:gd name="connsiteY14" fmla="*/ 9393837 h 13716000"/>
              <a:gd name="connsiteX15" fmla="*/ 496248 w 11558250"/>
              <a:gd name="connsiteY15" fmla="*/ 9065323 h 13716000"/>
              <a:gd name="connsiteX16" fmla="*/ 831778 w 11558250"/>
              <a:gd name="connsiteY16" fmla="*/ 7927509 h 13716000"/>
              <a:gd name="connsiteX17" fmla="*/ 0 w 11558250"/>
              <a:gd name="connsiteY17" fmla="*/ 7080141 h 13716000"/>
              <a:gd name="connsiteX18" fmla="*/ 867023 w 11558250"/>
              <a:gd name="connsiteY18" fmla="*/ 6263791 h 13716000"/>
              <a:gd name="connsiteX19" fmla="*/ 582245 w 11558250"/>
              <a:gd name="connsiteY19" fmla="*/ 5118928 h 13716000"/>
              <a:gd name="connsiteX20" fmla="*/ 1758013 w 11558250"/>
              <a:gd name="connsiteY20" fmla="*/ 4835531 h 13716000"/>
              <a:gd name="connsiteX21" fmla="*/ 2100593 w 11558250"/>
              <a:gd name="connsiteY21" fmla="*/ 3710406 h 13716000"/>
              <a:gd name="connsiteX22" fmla="*/ 2775780 w 11558250"/>
              <a:gd name="connsiteY22" fmla="*/ 4057505 h 13716000"/>
              <a:gd name="connsiteX23" fmla="*/ 2828012 w 11558250"/>
              <a:gd name="connsiteY23" fmla="*/ 406249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558250" h="13716000">
                <a:moveTo>
                  <a:pt x="2828012" y="5412886"/>
                </a:moveTo>
                <a:lnTo>
                  <a:pt x="2679688" y="5514787"/>
                </a:lnTo>
                <a:cubicBezTo>
                  <a:pt x="2557014" y="5609495"/>
                  <a:pt x="2443878" y="5718500"/>
                  <a:pt x="2341668" y="5840812"/>
                </a:cubicBezTo>
                <a:cubicBezTo>
                  <a:pt x="1932828" y="6337107"/>
                  <a:pt x="1772111" y="7015284"/>
                  <a:pt x="1917320" y="7658213"/>
                </a:cubicBezTo>
                <a:cubicBezTo>
                  <a:pt x="2004727" y="8037484"/>
                  <a:pt x="2195049" y="8387147"/>
                  <a:pt x="2479828" y="8670543"/>
                </a:cubicBezTo>
                <a:cubicBezTo>
                  <a:pt x="2594374" y="8789329"/>
                  <a:pt x="2688566" y="8923978"/>
                  <a:pt x="2765994" y="9065301"/>
                </a:cubicBezTo>
                <a:lnTo>
                  <a:pt x="2828012" y="9193990"/>
                </a:lnTo>
                <a:close/>
                <a:moveTo>
                  <a:pt x="2828012" y="0"/>
                </a:moveTo>
                <a:lnTo>
                  <a:pt x="11558250" y="0"/>
                </a:lnTo>
                <a:lnTo>
                  <a:pt x="11558250" y="13716000"/>
                </a:lnTo>
                <a:lnTo>
                  <a:pt x="2828012" y="13716000"/>
                </a:lnTo>
                <a:lnTo>
                  <a:pt x="2828012" y="10219094"/>
                </a:lnTo>
                <a:lnTo>
                  <a:pt x="2785423" y="10215916"/>
                </a:lnTo>
                <a:cubicBezTo>
                  <a:pt x="2466699" y="10212479"/>
                  <a:pt x="2164034" y="10330384"/>
                  <a:pt x="1939877" y="10538701"/>
                </a:cubicBezTo>
                <a:cubicBezTo>
                  <a:pt x="2049840" y="10152381"/>
                  <a:pt x="1955384" y="9706842"/>
                  <a:pt x="1648049" y="9393837"/>
                </a:cubicBezTo>
                <a:cubicBezTo>
                  <a:pt x="1342124" y="9079423"/>
                  <a:pt x="896629" y="8970858"/>
                  <a:pt x="496248" y="9065323"/>
                </a:cubicBezTo>
                <a:cubicBezTo>
                  <a:pt x="795124" y="8780517"/>
                  <a:pt x="933284" y="8350489"/>
                  <a:pt x="831778" y="7927509"/>
                </a:cubicBezTo>
                <a:cubicBezTo>
                  <a:pt x="721815" y="7511580"/>
                  <a:pt x="393333" y="7197165"/>
                  <a:pt x="0" y="7080141"/>
                </a:cubicBezTo>
                <a:cubicBezTo>
                  <a:pt x="400382" y="6978626"/>
                  <a:pt x="742961" y="6681131"/>
                  <a:pt x="867023" y="6263791"/>
                </a:cubicBezTo>
                <a:cubicBezTo>
                  <a:pt x="992495" y="5847862"/>
                  <a:pt x="867023" y="5417832"/>
                  <a:pt x="582245" y="5118928"/>
                </a:cubicBezTo>
                <a:cubicBezTo>
                  <a:pt x="984036" y="5234541"/>
                  <a:pt x="1436580" y="5140076"/>
                  <a:pt x="1758013" y="4835531"/>
                </a:cubicBezTo>
                <a:cubicBezTo>
                  <a:pt x="2078036" y="4535215"/>
                  <a:pt x="2195049" y="4105186"/>
                  <a:pt x="2100593" y="3710406"/>
                </a:cubicBezTo>
                <a:cubicBezTo>
                  <a:pt x="2277699" y="3892816"/>
                  <a:pt x="2515381" y="4015744"/>
                  <a:pt x="2775780" y="4057505"/>
                </a:cubicBezTo>
                <a:lnTo>
                  <a:pt x="2828012" y="40624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4799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Conclusiones</a:t>
            </a:r>
            <a:endParaRPr lang="es-ES_tradnl" sz="30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luz&#10;&#10;Descripción generada automáticamente">
            <a:extLst>
              <a:ext uri="{FF2B5EF4-FFF2-40B4-BE49-F238E27FC236}">
                <a16:creationId xmlns:a16="http://schemas.microsoft.com/office/drawing/2014/main" id="{901167A7-E2CD-42CD-AE72-F871428F5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11" y="1397173"/>
            <a:ext cx="3545553" cy="4552947"/>
          </a:xfrm>
          <a:prstGeom prst="rect">
            <a:avLst/>
          </a:prstGeom>
        </p:spPr>
      </p:pic>
      <p:grpSp>
        <p:nvGrpSpPr>
          <p:cNvPr id="165" name="Group 50">
            <a:extLst>
              <a:ext uri="{FF2B5EF4-FFF2-40B4-BE49-F238E27FC236}">
                <a16:creationId xmlns:a16="http://schemas.microsoft.com/office/drawing/2014/main" id="{80070FC4-91D4-4BB7-840A-9F54BB18A6BA}"/>
              </a:ext>
            </a:extLst>
          </p:cNvPr>
          <p:cNvGrpSpPr/>
          <p:nvPr/>
        </p:nvGrpSpPr>
        <p:grpSpPr>
          <a:xfrm>
            <a:off x="165953" y="1196471"/>
            <a:ext cx="10707570" cy="2903226"/>
            <a:chOff x="1986464" y="5646755"/>
            <a:chExt cx="10707570" cy="2903226"/>
          </a:xfrm>
        </p:grpSpPr>
        <p:sp>
          <p:nvSpPr>
            <p:cNvPr id="166" name="Oval 27">
              <a:extLst>
                <a:ext uri="{FF2B5EF4-FFF2-40B4-BE49-F238E27FC236}">
                  <a16:creationId xmlns:a16="http://schemas.microsoft.com/office/drawing/2014/main" id="{45011601-CB1B-42D5-858B-98DFA71BC61C}"/>
                </a:ext>
              </a:extLst>
            </p:cNvPr>
            <p:cNvSpPr/>
            <p:nvPr/>
          </p:nvSpPr>
          <p:spPr>
            <a:xfrm>
              <a:off x="1986464" y="5848798"/>
              <a:ext cx="1396994" cy="1396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96900" dist="228600" dir="3900000" sx="91000" sy="91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32">
              <a:extLst>
                <a:ext uri="{FF2B5EF4-FFF2-40B4-BE49-F238E27FC236}">
                  <a16:creationId xmlns:a16="http://schemas.microsoft.com/office/drawing/2014/main" id="{B7527297-0952-414D-B32E-A8030CB4C20F}"/>
                </a:ext>
              </a:extLst>
            </p:cNvPr>
            <p:cNvSpPr txBox="1"/>
            <p:nvPr/>
          </p:nvSpPr>
          <p:spPr>
            <a:xfrm>
              <a:off x="3904060" y="6241657"/>
              <a:ext cx="477445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Varias tecnologías demanda la industria 4.0. Personal capacitado en </a:t>
              </a:r>
              <a:r>
                <a:rPr lang="es-ES" sz="2400" dirty="0" err="1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r>
                <a:rPr lang="es-ES" sz="24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s-ES" sz="2400" dirty="0" err="1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r>
                <a:rPr lang="es-ES" sz="24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s-ES" sz="2400" dirty="0" err="1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s-ES" sz="24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 php. Permiten páginas dinámicas, intuitivas y seguras</a:t>
              </a:r>
              <a:endParaRPr lang="es-ES_tradnl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33">
              <a:extLst>
                <a:ext uri="{FF2B5EF4-FFF2-40B4-BE49-F238E27FC236}">
                  <a16:creationId xmlns:a16="http://schemas.microsoft.com/office/drawing/2014/main" id="{C7167B3B-90A2-4269-AE10-27E7DADBBD14}"/>
                </a:ext>
              </a:extLst>
            </p:cNvPr>
            <p:cNvSpPr txBox="1"/>
            <p:nvPr/>
          </p:nvSpPr>
          <p:spPr>
            <a:xfrm>
              <a:off x="3904061" y="5646755"/>
              <a:ext cx="8789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 </a:t>
              </a:r>
              <a:r>
                <a:rPr lang="en-US" sz="36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Demanda</a:t>
              </a:r>
              <a:r>
                <a:rPr lang="en-US" sz="36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110">
              <a:extLst>
                <a:ext uri="{FF2B5EF4-FFF2-40B4-BE49-F238E27FC236}">
                  <a16:creationId xmlns:a16="http://schemas.microsoft.com/office/drawing/2014/main" id="{FBC9385D-9482-43A6-ADE2-BBFDE4D1A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109" y="6281232"/>
              <a:ext cx="747702" cy="605287"/>
            </a:xfrm>
            <a:custGeom>
              <a:avLst/>
              <a:gdLst>
                <a:gd name="T0" fmla="*/ 444 w 462"/>
                <a:gd name="T1" fmla="*/ 9 h 373"/>
                <a:gd name="T2" fmla="*/ 444 w 462"/>
                <a:gd name="T3" fmla="*/ 9 h 373"/>
                <a:gd name="T4" fmla="*/ 9 w 462"/>
                <a:gd name="T5" fmla="*/ 160 h 373"/>
                <a:gd name="T6" fmla="*/ 9 w 462"/>
                <a:gd name="T7" fmla="*/ 169 h 373"/>
                <a:gd name="T8" fmla="*/ 98 w 462"/>
                <a:gd name="T9" fmla="*/ 213 h 373"/>
                <a:gd name="T10" fmla="*/ 98 w 462"/>
                <a:gd name="T11" fmla="*/ 213 h 373"/>
                <a:gd name="T12" fmla="*/ 160 w 462"/>
                <a:gd name="T13" fmla="*/ 230 h 373"/>
                <a:gd name="T14" fmla="*/ 434 w 462"/>
                <a:gd name="T15" fmla="*/ 35 h 373"/>
                <a:gd name="T16" fmla="*/ 434 w 462"/>
                <a:gd name="T17" fmla="*/ 35 h 373"/>
                <a:gd name="T18" fmla="*/ 240 w 462"/>
                <a:gd name="T19" fmla="*/ 248 h 373"/>
                <a:gd name="T20" fmla="*/ 240 w 462"/>
                <a:gd name="T21" fmla="*/ 248 h 373"/>
                <a:gd name="T22" fmla="*/ 231 w 462"/>
                <a:gd name="T23" fmla="*/ 257 h 373"/>
                <a:gd name="T24" fmla="*/ 240 w 462"/>
                <a:gd name="T25" fmla="*/ 266 h 373"/>
                <a:gd name="T26" fmla="*/ 240 w 462"/>
                <a:gd name="T27" fmla="*/ 266 h 373"/>
                <a:gd name="T28" fmla="*/ 363 w 462"/>
                <a:gd name="T29" fmla="*/ 337 h 373"/>
                <a:gd name="T30" fmla="*/ 390 w 462"/>
                <a:gd name="T31" fmla="*/ 328 h 373"/>
                <a:gd name="T32" fmla="*/ 461 w 462"/>
                <a:gd name="T33" fmla="*/ 18 h 373"/>
                <a:gd name="T34" fmla="*/ 444 w 462"/>
                <a:gd name="T35" fmla="*/ 9 h 373"/>
                <a:gd name="T36" fmla="*/ 160 w 462"/>
                <a:gd name="T37" fmla="*/ 363 h 373"/>
                <a:gd name="T38" fmla="*/ 160 w 462"/>
                <a:gd name="T39" fmla="*/ 363 h 373"/>
                <a:gd name="T40" fmla="*/ 169 w 462"/>
                <a:gd name="T41" fmla="*/ 372 h 373"/>
                <a:gd name="T42" fmla="*/ 240 w 462"/>
                <a:gd name="T43" fmla="*/ 310 h 373"/>
                <a:gd name="T44" fmla="*/ 160 w 462"/>
                <a:gd name="T45" fmla="*/ 266 h 373"/>
                <a:gd name="T46" fmla="*/ 160 w 462"/>
                <a:gd name="T47" fmla="*/ 36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lnTo>
                    <a:pt x="98" y="213"/>
                  </a:ln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lnTo>
                    <a:pt x="240" y="266"/>
                  </a:ln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0" name="Group 51">
            <a:extLst>
              <a:ext uri="{FF2B5EF4-FFF2-40B4-BE49-F238E27FC236}">
                <a16:creationId xmlns:a16="http://schemas.microsoft.com/office/drawing/2014/main" id="{889AEA1A-9DE2-48C9-912E-5DAEFE9542BD}"/>
              </a:ext>
            </a:extLst>
          </p:cNvPr>
          <p:cNvGrpSpPr/>
          <p:nvPr/>
        </p:nvGrpSpPr>
        <p:grpSpPr>
          <a:xfrm>
            <a:off x="94511" y="4052789"/>
            <a:ext cx="10707570" cy="2903226"/>
            <a:chOff x="1986464" y="8342205"/>
            <a:chExt cx="10707570" cy="2903226"/>
          </a:xfrm>
        </p:grpSpPr>
        <p:sp>
          <p:nvSpPr>
            <p:cNvPr id="171" name="Oval 29">
              <a:extLst>
                <a:ext uri="{FF2B5EF4-FFF2-40B4-BE49-F238E27FC236}">
                  <a16:creationId xmlns:a16="http://schemas.microsoft.com/office/drawing/2014/main" id="{FF84ECA3-1B58-49ED-8A1D-2AFAD502EF7F}"/>
                </a:ext>
              </a:extLst>
            </p:cNvPr>
            <p:cNvSpPr/>
            <p:nvPr/>
          </p:nvSpPr>
          <p:spPr>
            <a:xfrm>
              <a:off x="1986464" y="8577574"/>
              <a:ext cx="1396994" cy="13969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96900" dist="228600" dir="3900000" sx="91000" sy="91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34">
              <a:extLst>
                <a:ext uri="{FF2B5EF4-FFF2-40B4-BE49-F238E27FC236}">
                  <a16:creationId xmlns:a16="http://schemas.microsoft.com/office/drawing/2014/main" id="{2D0FC6A5-9F1E-45F5-BC15-48E88015CEB5}"/>
                </a:ext>
              </a:extLst>
            </p:cNvPr>
            <p:cNvSpPr txBox="1"/>
            <p:nvPr/>
          </p:nvSpPr>
          <p:spPr>
            <a:xfrm>
              <a:off x="3904061" y="8937107"/>
              <a:ext cx="44443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4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los proyectos solicitados en la industria. </a:t>
              </a:r>
            </a:p>
            <a:p>
              <a:r>
                <a:rPr lang="es-ES_tradnl" sz="24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Vislumbra el alcance para la empresa.</a:t>
              </a:r>
            </a:p>
            <a:p>
              <a:r>
                <a:rPr lang="es-ES_tradnl" sz="24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Permite al estudiante enamorarse de la tecnología.</a:t>
              </a:r>
              <a:endPara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TextBox 35">
              <a:extLst>
                <a:ext uri="{FF2B5EF4-FFF2-40B4-BE49-F238E27FC236}">
                  <a16:creationId xmlns:a16="http://schemas.microsoft.com/office/drawing/2014/main" id="{C9FEF9BF-529E-4B25-8670-0C03192F678A}"/>
                </a:ext>
              </a:extLst>
            </p:cNvPr>
            <p:cNvSpPr txBox="1"/>
            <p:nvPr/>
          </p:nvSpPr>
          <p:spPr>
            <a:xfrm>
              <a:off x="3904061" y="8342205"/>
              <a:ext cx="8789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Acercamiento</a:t>
              </a:r>
              <a:endPara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999079E0-8E63-4091-BB85-52188229C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109" y="8902215"/>
              <a:ext cx="747702" cy="747708"/>
            </a:xfrm>
            <a:custGeom>
              <a:avLst/>
              <a:gdLst>
                <a:gd name="T0" fmla="*/ 230 w 461"/>
                <a:gd name="T1" fmla="*/ 8 h 461"/>
                <a:gd name="T2" fmla="*/ 230 w 461"/>
                <a:gd name="T3" fmla="*/ 8 h 461"/>
                <a:gd name="T4" fmla="*/ 0 w 461"/>
                <a:gd name="T5" fmla="*/ 239 h 461"/>
                <a:gd name="T6" fmla="*/ 230 w 461"/>
                <a:gd name="T7" fmla="*/ 460 h 461"/>
                <a:gd name="T8" fmla="*/ 460 w 461"/>
                <a:gd name="T9" fmla="*/ 230 h 461"/>
                <a:gd name="T10" fmla="*/ 230 w 461"/>
                <a:gd name="T11" fmla="*/ 8 h 461"/>
                <a:gd name="T12" fmla="*/ 230 w 461"/>
                <a:gd name="T13" fmla="*/ 35 h 461"/>
                <a:gd name="T14" fmla="*/ 230 w 461"/>
                <a:gd name="T15" fmla="*/ 35 h 461"/>
                <a:gd name="T16" fmla="*/ 319 w 461"/>
                <a:gd name="T17" fmla="*/ 53 h 461"/>
                <a:gd name="T18" fmla="*/ 291 w 461"/>
                <a:gd name="T19" fmla="*/ 106 h 461"/>
                <a:gd name="T20" fmla="*/ 230 w 461"/>
                <a:gd name="T21" fmla="*/ 97 h 461"/>
                <a:gd name="T22" fmla="*/ 168 w 461"/>
                <a:gd name="T23" fmla="*/ 106 h 461"/>
                <a:gd name="T24" fmla="*/ 141 w 461"/>
                <a:gd name="T25" fmla="*/ 53 h 461"/>
                <a:gd name="T26" fmla="*/ 230 w 461"/>
                <a:gd name="T27" fmla="*/ 35 h 461"/>
                <a:gd name="T28" fmla="*/ 106 w 461"/>
                <a:gd name="T29" fmla="*/ 292 h 461"/>
                <a:gd name="T30" fmla="*/ 106 w 461"/>
                <a:gd name="T31" fmla="*/ 292 h 461"/>
                <a:gd name="T32" fmla="*/ 53 w 461"/>
                <a:gd name="T33" fmla="*/ 327 h 461"/>
                <a:gd name="T34" fmla="*/ 35 w 461"/>
                <a:gd name="T35" fmla="*/ 239 h 461"/>
                <a:gd name="T36" fmla="*/ 53 w 461"/>
                <a:gd name="T37" fmla="*/ 141 h 461"/>
                <a:gd name="T38" fmla="*/ 106 w 461"/>
                <a:gd name="T39" fmla="*/ 167 h 461"/>
                <a:gd name="T40" fmla="*/ 88 w 461"/>
                <a:gd name="T41" fmla="*/ 230 h 461"/>
                <a:gd name="T42" fmla="*/ 106 w 461"/>
                <a:gd name="T43" fmla="*/ 292 h 461"/>
                <a:gd name="T44" fmla="*/ 230 w 461"/>
                <a:gd name="T45" fmla="*/ 433 h 461"/>
                <a:gd name="T46" fmla="*/ 230 w 461"/>
                <a:gd name="T47" fmla="*/ 433 h 461"/>
                <a:gd name="T48" fmla="*/ 141 w 461"/>
                <a:gd name="T49" fmla="*/ 407 h 461"/>
                <a:gd name="T50" fmla="*/ 168 w 461"/>
                <a:gd name="T51" fmla="*/ 354 h 461"/>
                <a:gd name="T52" fmla="*/ 230 w 461"/>
                <a:gd name="T53" fmla="*/ 372 h 461"/>
                <a:gd name="T54" fmla="*/ 291 w 461"/>
                <a:gd name="T55" fmla="*/ 354 h 461"/>
                <a:gd name="T56" fmla="*/ 319 w 461"/>
                <a:gd name="T57" fmla="*/ 407 h 461"/>
                <a:gd name="T58" fmla="*/ 230 w 461"/>
                <a:gd name="T59" fmla="*/ 433 h 461"/>
                <a:gd name="T60" fmla="*/ 230 w 461"/>
                <a:gd name="T61" fmla="*/ 345 h 461"/>
                <a:gd name="T62" fmla="*/ 230 w 461"/>
                <a:gd name="T63" fmla="*/ 345 h 461"/>
                <a:gd name="T64" fmla="*/ 124 w 461"/>
                <a:gd name="T65" fmla="*/ 230 h 461"/>
                <a:gd name="T66" fmla="*/ 230 w 461"/>
                <a:gd name="T67" fmla="*/ 123 h 461"/>
                <a:gd name="T68" fmla="*/ 336 w 461"/>
                <a:gd name="T69" fmla="*/ 230 h 461"/>
                <a:gd name="T70" fmla="*/ 230 w 461"/>
                <a:gd name="T71" fmla="*/ 345 h 461"/>
                <a:gd name="T72" fmla="*/ 354 w 461"/>
                <a:gd name="T73" fmla="*/ 292 h 461"/>
                <a:gd name="T74" fmla="*/ 354 w 461"/>
                <a:gd name="T75" fmla="*/ 292 h 461"/>
                <a:gd name="T76" fmla="*/ 372 w 461"/>
                <a:gd name="T77" fmla="*/ 230 h 461"/>
                <a:gd name="T78" fmla="*/ 354 w 461"/>
                <a:gd name="T79" fmla="*/ 167 h 461"/>
                <a:gd name="T80" fmla="*/ 407 w 461"/>
                <a:gd name="T81" fmla="*/ 141 h 461"/>
                <a:gd name="T82" fmla="*/ 425 w 461"/>
                <a:gd name="T83" fmla="*/ 230 h 461"/>
                <a:gd name="T84" fmla="*/ 407 w 461"/>
                <a:gd name="T85" fmla="*/ 327 h 461"/>
                <a:gd name="T86" fmla="*/ 354 w 461"/>
                <a:gd name="T87" fmla="*/ 2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1" h="461">
                  <a:moveTo>
                    <a:pt x="230" y="8"/>
                  </a:moveTo>
                  <a:lnTo>
                    <a:pt x="230" y="8"/>
                  </a:lnTo>
                  <a:cubicBezTo>
                    <a:pt x="97" y="8"/>
                    <a:pt x="0" y="106"/>
                    <a:pt x="0" y="239"/>
                  </a:cubicBezTo>
                  <a:cubicBezTo>
                    <a:pt x="0" y="363"/>
                    <a:pt x="106" y="460"/>
                    <a:pt x="230" y="460"/>
                  </a:cubicBezTo>
                  <a:cubicBezTo>
                    <a:pt x="363" y="460"/>
                    <a:pt x="460" y="354"/>
                    <a:pt x="460" y="230"/>
                  </a:cubicBezTo>
                  <a:cubicBezTo>
                    <a:pt x="460" y="106"/>
                    <a:pt x="354" y="0"/>
                    <a:pt x="230" y="8"/>
                  </a:cubicBezTo>
                  <a:close/>
                  <a:moveTo>
                    <a:pt x="230" y="35"/>
                  </a:moveTo>
                  <a:lnTo>
                    <a:pt x="230" y="35"/>
                  </a:lnTo>
                  <a:cubicBezTo>
                    <a:pt x="256" y="35"/>
                    <a:pt x="291" y="44"/>
                    <a:pt x="319" y="53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75" y="97"/>
                    <a:pt x="247" y="97"/>
                    <a:pt x="230" y="97"/>
                  </a:cubicBezTo>
                  <a:cubicBezTo>
                    <a:pt x="203" y="97"/>
                    <a:pt x="185" y="97"/>
                    <a:pt x="168" y="106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68" y="44"/>
                    <a:pt x="194" y="35"/>
                    <a:pt x="230" y="35"/>
                  </a:cubicBezTo>
                  <a:close/>
                  <a:moveTo>
                    <a:pt x="106" y="292"/>
                  </a:moveTo>
                  <a:lnTo>
                    <a:pt x="106" y="292"/>
                  </a:lnTo>
                  <a:cubicBezTo>
                    <a:pt x="53" y="327"/>
                    <a:pt x="53" y="327"/>
                    <a:pt x="53" y="327"/>
                  </a:cubicBezTo>
                  <a:cubicBezTo>
                    <a:pt x="35" y="301"/>
                    <a:pt x="35" y="265"/>
                    <a:pt x="35" y="239"/>
                  </a:cubicBezTo>
                  <a:cubicBezTo>
                    <a:pt x="26" y="204"/>
                    <a:pt x="35" y="167"/>
                    <a:pt x="53" y="141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97" y="185"/>
                    <a:pt x="88" y="212"/>
                    <a:pt x="88" y="230"/>
                  </a:cubicBezTo>
                  <a:cubicBezTo>
                    <a:pt x="88" y="257"/>
                    <a:pt x="97" y="274"/>
                    <a:pt x="106" y="292"/>
                  </a:cubicBezTo>
                  <a:close/>
                  <a:moveTo>
                    <a:pt x="230" y="433"/>
                  </a:moveTo>
                  <a:lnTo>
                    <a:pt x="230" y="433"/>
                  </a:lnTo>
                  <a:cubicBezTo>
                    <a:pt x="194" y="433"/>
                    <a:pt x="168" y="425"/>
                    <a:pt x="141" y="407"/>
                  </a:cubicBezTo>
                  <a:cubicBezTo>
                    <a:pt x="168" y="354"/>
                    <a:pt x="168" y="354"/>
                    <a:pt x="168" y="354"/>
                  </a:cubicBezTo>
                  <a:cubicBezTo>
                    <a:pt x="185" y="363"/>
                    <a:pt x="203" y="372"/>
                    <a:pt x="230" y="372"/>
                  </a:cubicBezTo>
                  <a:cubicBezTo>
                    <a:pt x="247" y="372"/>
                    <a:pt x="275" y="363"/>
                    <a:pt x="291" y="354"/>
                  </a:cubicBezTo>
                  <a:cubicBezTo>
                    <a:pt x="319" y="407"/>
                    <a:pt x="319" y="407"/>
                    <a:pt x="319" y="407"/>
                  </a:cubicBezTo>
                  <a:cubicBezTo>
                    <a:pt x="291" y="425"/>
                    <a:pt x="266" y="433"/>
                    <a:pt x="230" y="433"/>
                  </a:cubicBezTo>
                  <a:close/>
                  <a:moveTo>
                    <a:pt x="230" y="345"/>
                  </a:moveTo>
                  <a:lnTo>
                    <a:pt x="230" y="345"/>
                  </a:lnTo>
                  <a:cubicBezTo>
                    <a:pt x="168" y="345"/>
                    <a:pt x="124" y="292"/>
                    <a:pt x="124" y="230"/>
                  </a:cubicBezTo>
                  <a:cubicBezTo>
                    <a:pt x="124" y="167"/>
                    <a:pt x="168" y="123"/>
                    <a:pt x="230" y="123"/>
                  </a:cubicBezTo>
                  <a:cubicBezTo>
                    <a:pt x="291" y="123"/>
                    <a:pt x="336" y="167"/>
                    <a:pt x="336" y="230"/>
                  </a:cubicBezTo>
                  <a:cubicBezTo>
                    <a:pt x="336" y="292"/>
                    <a:pt x="291" y="345"/>
                    <a:pt x="230" y="345"/>
                  </a:cubicBezTo>
                  <a:close/>
                  <a:moveTo>
                    <a:pt x="354" y="292"/>
                  </a:moveTo>
                  <a:lnTo>
                    <a:pt x="354" y="292"/>
                  </a:lnTo>
                  <a:cubicBezTo>
                    <a:pt x="363" y="274"/>
                    <a:pt x="372" y="257"/>
                    <a:pt x="372" y="230"/>
                  </a:cubicBezTo>
                  <a:cubicBezTo>
                    <a:pt x="372" y="212"/>
                    <a:pt x="363" y="185"/>
                    <a:pt x="354" y="167"/>
                  </a:cubicBezTo>
                  <a:cubicBezTo>
                    <a:pt x="407" y="141"/>
                    <a:pt x="407" y="141"/>
                    <a:pt x="407" y="141"/>
                  </a:cubicBezTo>
                  <a:cubicBezTo>
                    <a:pt x="416" y="167"/>
                    <a:pt x="425" y="195"/>
                    <a:pt x="425" y="230"/>
                  </a:cubicBezTo>
                  <a:cubicBezTo>
                    <a:pt x="425" y="265"/>
                    <a:pt x="416" y="292"/>
                    <a:pt x="407" y="327"/>
                  </a:cubicBezTo>
                  <a:lnTo>
                    <a:pt x="354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23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0273" y="301591"/>
            <a:ext cx="9580418" cy="662782"/>
          </a:xfrm>
        </p:spPr>
        <p:txBody>
          <a:bodyPr>
            <a:noAutofit/>
          </a:bodyPr>
          <a:lstStyle/>
          <a:p>
            <a:r>
              <a:rPr lang="es-CO" sz="3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Bibliografía</a:t>
            </a:r>
            <a:endParaRPr lang="es-CO" sz="3000" b="1" dirty="0">
              <a:solidFill>
                <a:schemeClr val="bg1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715691" y="1552631"/>
            <a:ext cx="10127800" cy="4454469"/>
          </a:xfrm>
        </p:spPr>
        <p:txBody>
          <a:bodyPr>
            <a:normAutofit/>
          </a:bodyPr>
          <a:lstStyle/>
          <a:p>
            <a:pPr marL="306000" indent="-457200">
              <a:lnSpc>
                <a:spcPct val="100000"/>
              </a:lnSpc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Acrobat, A. (2021). ¿Qué es un PDF? Formato de documento portátil | Adobe Acrobat DC. https://acrobat.adobe.com/la/es/acrobat/about-adobe-pdf.html</a:t>
            </a:r>
          </a:p>
          <a:p>
            <a:pPr marL="306000" indent="-457200">
              <a:lnSpc>
                <a:spcPct val="100000"/>
              </a:lnSpc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APA 7a Edition. (2020). </a:t>
            </a:r>
            <a:r>
              <a:rPr lang="es-CO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Title</a:t>
            </a: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 Page </a:t>
            </a:r>
            <a:r>
              <a:rPr lang="es-CO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Setup</a:t>
            </a: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. https://apastyle.apa.org/style-grammar-guidelines/paper-format/title-page</a:t>
            </a:r>
          </a:p>
          <a:p>
            <a:pPr marL="306000" indent="-457200">
              <a:lnSpc>
                <a:spcPct val="100000"/>
              </a:lnSpc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Json.org. (2021). </a:t>
            </a:r>
            <a:r>
              <a:rPr lang="es-CO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Introducing</a:t>
            </a: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 JSON. https://www.json.org/json-en.html</a:t>
            </a:r>
          </a:p>
          <a:p>
            <a:pPr marL="306000" indent="-457200">
              <a:lnSpc>
                <a:spcPct val="100000"/>
              </a:lnSpc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MariaDB, F. (2021). ¿Qué es MariaDB? - Base de conocimientos de MariaDB. https://mariadb.com/kb/en/what-is-mariadb/</a:t>
            </a:r>
          </a:p>
          <a:p>
            <a:pPr marL="306000" indent="-457200">
              <a:lnSpc>
                <a:spcPct val="100000"/>
              </a:lnSpc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MDN Web </a:t>
            </a:r>
            <a:r>
              <a:rPr lang="es-CO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Docs</a:t>
            </a: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 Mozilla. (2021). XML </a:t>
            </a:r>
            <a:r>
              <a:rPr lang="es-CO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introduction</a:t>
            </a: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. https://developer.mozilla.org/en-US/docs/Web/XML/XML_introduction</a:t>
            </a:r>
          </a:p>
          <a:p>
            <a:pPr marL="306000" indent="-457200">
              <a:lnSpc>
                <a:spcPct val="100000"/>
              </a:lnSpc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MySQL TM. (2021). MySQL :: MySQL 8.0 Reference Manual :: 1.2.1 What is MySQL? https://</a:t>
            </a:r>
            <a:r>
              <a:rPr lang="es-CO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dev.mysql.com/doc/refman/8.0/en/what-is-mysql.html</a:t>
            </a:r>
            <a:endParaRPr lang="es-CO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AD">
      <a:dk1>
        <a:srgbClr val="595959"/>
      </a:dk1>
      <a:lt1>
        <a:sysClr val="window" lastClr="FFFFFF"/>
      </a:lt1>
      <a:dk2>
        <a:srgbClr val="595959"/>
      </a:dk2>
      <a:lt2>
        <a:srgbClr val="D8D8D8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F18B1B"/>
      </a:hlink>
      <a:folHlink>
        <a:srgbClr val="00539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3633</TotalTime>
  <Words>383</Words>
  <Application>Microsoft Office PowerPoint</Application>
  <PresentationFormat>Panorámica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Clear Sans Medium</vt:lpstr>
      <vt:lpstr>Gill Sans</vt:lpstr>
      <vt:lpstr>Nunito Sans Regular</vt:lpstr>
      <vt:lpstr>Roboto Lt</vt:lpstr>
      <vt:lpstr>Office Theme</vt:lpstr>
      <vt:lpstr>Evaluación del Curso de Programación Web Uno(1) Proyecto Aerodynamic Athlete </vt:lpstr>
      <vt:lpstr>CONTENIDO</vt:lpstr>
      <vt:lpstr>Reconocimiento y Problemática  Fase Uno: Ejercicio propuesto.</vt:lpstr>
      <vt:lpstr>Informar y Planificar  Fase 2: Prototipo y Cotización</vt:lpstr>
      <vt:lpstr>Decidir y Realizar  Fase 3: Arreglos y POO</vt:lpstr>
      <vt:lpstr>Control  Fase 4: Conexión a MySql</vt:lpstr>
      <vt:lpstr>Opciones de Mejora</vt:lpstr>
      <vt:lpstr>Conclusiones</vt:lpstr>
      <vt:lpstr>Bibliografía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mario alejandro bonilla galindo</cp:lastModifiedBy>
  <cp:revision>246</cp:revision>
  <dcterms:created xsi:type="dcterms:W3CDTF">2018-10-24T15:10:35Z</dcterms:created>
  <dcterms:modified xsi:type="dcterms:W3CDTF">2021-08-02T00:56:48Z</dcterms:modified>
</cp:coreProperties>
</file>