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261" r:id="rId5"/>
    <p:sldId id="268" r:id="rId6"/>
    <p:sldId id="270" r:id="rId7"/>
    <p:sldId id="299" r:id="rId8"/>
    <p:sldId id="300" r:id="rId9"/>
    <p:sldId id="284" r:id="rId10"/>
    <p:sldId id="301" r:id="rId11"/>
    <p:sldId id="302" r:id="rId12"/>
    <p:sldId id="274" r:id="rId13"/>
    <p:sldId id="275" r:id="rId14"/>
    <p:sldId id="303" r:id="rId15"/>
    <p:sldId id="304" r:id="rId16"/>
    <p:sldId id="305" r:id="rId17"/>
    <p:sldId id="306" r:id="rId18"/>
    <p:sldId id="308" r:id="rId19"/>
    <p:sldId id="307"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94628" autoAdjust="0"/>
  </p:normalViewPr>
  <p:slideViewPr>
    <p:cSldViewPr>
      <p:cViewPr varScale="1">
        <p:scale>
          <a:sx n="87" d="100"/>
          <a:sy n="87" d="100"/>
        </p:scale>
        <p:origin x="198" y="10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BD40E-4AEB-4CFF-9798-0F9FF3DD35C8}" type="datetimeFigureOut">
              <a:rPr lang="fr-FR" smtClean="0"/>
              <a:t>06/12/2023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CA065B-0557-4F2F-A8F9-A60C490B4728}" type="slidenum">
              <a:rPr lang="fr-FR" smtClean="0"/>
              <a:t>‹#›</a:t>
            </a:fld>
            <a:endParaRPr lang="fr-FR"/>
          </a:p>
        </p:txBody>
      </p:sp>
    </p:spTree>
    <p:extLst>
      <p:ext uri="{BB962C8B-B14F-4D97-AF65-F5344CB8AC3E}">
        <p14:creationId xmlns:p14="http://schemas.microsoft.com/office/powerpoint/2010/main" val="33228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2CA065B-0557-4F2F-A8F9-A60C490B4728}" type="slidenum">
              <a:rPr lang="fr-FR" smtClean="0"/>
              <a:t>3</a:t>
            </a:fld>
            <a:endParaRPr lang="fr-FR"/>
          </a:p>
        </p:txBody>
      </p:sp>
    </p:spTree>
    <p:extLst>
      <p:ext uri="{BB962C8B-B14F-4D97-AF65-F5344CB8AC3E}">
        <p14:creationId xmlns:p14="http://schemas.microsoft.com/office/powerpoint/2010/main" val="165741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2CA065B-0557-4F2F-A8F9-A60C490B4728}" type="slidenum">
              <a:rPr lang="fr-FR" smtClean="0"/>
              <a:t>12</a:t>
            </a:fld>
            <a:endParaRPr lang="fr-FR"/>
          </a:p>
        </p:txBody>
      </p:sp>
    </p:spTree>
    <p:extLst>
      <p:ext uri="{BB962C8B-B14F-4D97-AF65-F5344CB8AC3E}">
        <p14:creationId xmlns:p14="http://schemas.microsoft.com/office/powerpoint/2010/main" val="44885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2CA065B-0557-4F2F-A8F9-A60C490B4728}" type="slidenum">
              <a:rPr lang="fr-FR" smtClean="0"/>
              <a:t>16</a:t>
            </a:fld>
            <a:endParaRPr lang="fr-FR"/>
          </a:p>
        </p:txBody>
      </p:sp>
    </p:spTree>
    <p:extLst>
      <p:ext uri="{BB962C8B-B14F-4D97-AF65-F5344CB8AC3E}">
        <p14:creationId xmlns:p14="http://schemas.microsoft.com/office/powerpoint/2010/main" val="3614186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71800" y="1794836"/>
            <a:ext cx="5292080" cy="1080121"/>
          </a:xfrm>
        </p:spPr>
        <p:txBody>
          <a:bodyPr/>
          <a:lstStyle/>
          <a:p>
            <a:pPr algn="ctr"/>
            <a:r>
              <a:rPr lang="fr-FR" dirty="0"/>
              <a:t>Création d’un </a:t>
            </a:r>
            <a:r>
              <a:rPr lang="fr-FR" dirty="0" err="1"/>
              <a:t>dashboard</a:t>
            </a:r>
            <a:r>
              <a:rPr lang="fr-FR" dirty="0"/>
              <a:t> pour la visualisation en temps réel des données météorologiques en utilisant Kafka, Spark, </a:t>
            </a:r>
            <a:r>
              <a:rPr lang="fr-FR" dirty="0" err="1"/>
              <a:t>Hive</a:t>
            </a:r>
            <a:r>
              <a:rPr lang="fr-FR" dirty="0"/>
              <a:t>, Tableau et Apache </a:t>
            </a:r>
            <a:r>
              <a:rPr lang="fr-FR" dirty="0" err="1"/>
              <a:t>Airflow</a:t>
            </a:r>
            <a:r>
              <a:rPr lang="fr-FR" dirty="0"/>
              <a:t> </a:t>
            </a:r>
            <a:endParaRPr lang="en-US" altLang="ko-KR" dirty="0"/>
          </a:p>
        </p:txBody>
      </p:sp>
      <p:sp>
        <p:nvSpPr>
          <p:cNvPr id="4" name="Text Placeholder 3"/>
          <p:cNvSpPr>
            <a:spLocks noGrp="1"/>
          </p:cNvSpPr>
          <p:nvPr>
            <p:ph type="body" sz="quarter" idx="11"/>
          </p:nvPr>
        </p:nvSpPr>
        <p:spPr>
          <a:xfrm>
            <a:off x="277304" y="4155926"/>
            <a:ext cx="5292080" cy="488816"/>
          </a:xfrm>
        </p:spPr>
        <p:txBody>
          <a:bodyPr/>
          <a:lstStyle/>
          <a:p>
            <a:pPr>
              <a:spcBef>
                <a:spcPts val="0"/>
              </a:spcBef>
              <a:defRPr/>
            </a:pPr>
            <a:r>
              <a:rPr lang="en-US" altLang="ko-KR" b="1" dirty="0" err="1"/>
              <a:t>Réalisé</a:t>
            </a:r>
            <a:r>
              <a:rPr lang="en-US" altLang="ko-KR" b="1" dirty="0"/>
              <a:t> par:</a:t>
            </a:r>
          </a:p>
          <a:p>
            <a:pPr>
              <a:spcBef>
                <a:spcPts val="0"/>
              </a:spcBef>
              <a:defRPr/>
            </a:pPr>
            <a:r>
              <a:rPr lang="en-US" altLang="ko-KR" b="1" dirty="0"/>
              <a:t>OKACHA </a:t>
            </a:r>
            <a:r>
              <a:rPr lang="en-US" altLang="ko-KR" b="1" dirty="0" err="1"/>
              <a:t>Najia</a:t>
            </a:r>
            <a:endParaRPr lang="en-US" altLang="ko-KR" b="1" dirty="0"/>
          </a:p>
          <a:p>
            <a:pPr>
              <a:spcBef>
                <a:spcPts val="0"/>
              </a:spcBef>
              <a:defRPr/>
            </a:pPr>
            <a:r>
              <a:rPr lang="en-US" altLang="ko-KR" b="1" dirty="0"/>
              <a:t>ASSOUMA </a:t>
            </a:r>
            <a:r>
              <a:rPr lang="en-US" altLang="ko-KR" b="1" dirty="0" err="1"/>
              <a:t>Roukéya</a:t>
            </a:r>
            <a:endParaRPr lang="en-US" altLang="ko-KR" b="1" dirty="0"/>
          </a:p>
          <a:p>
            <a:pPr>
              <a:spcBef>
                <a:spcPts val="0"/>
              </a:spcBef>
              <a:defRPr/>
            </a:pPr>
            <a:r>
              <a:rPr lang="en-US" altLang="ko-KR" b="1" dirty="0"/>
              <a:t>ABOUELKHIR Mohamed</a:t>
            </a:r>
          </a:p>
        </p:txBody>
      </p:sp>
      <p:sp>
        <p:nvSpPr>
          <p:cNvPr id="5" name="TextBox 4"/>
          <p:cNvSpPr txBox="1"/>
          <p:nvPr/>
        </p:nvSpPr>
        <p:spPr>
          <a:xfrm>
            <a:off x="11950467" y="-1725686"/>
            <a:ext cx="51355" cy="2062103"/>
          </a:xfrm>
          <a:prstGeom prst="rect">
            <a:avLst/>
          </a:prstGeom>
          <a:noFill/>
        </p:spPr>
        <p:txBody>
          <a:bodyPr wrap="square" rtlCol="0">
            <a:spAutoFit/>
          </a:bodyPr>
          <a:lstStyle/>
          <a:p>
            <a:pPr algn="r"/>
            <a:r>
              <a:rPr lang="en-US" altLang="ko-KR" sz="1600" dirty="0">
                <a:solidFill>
                  <a:schemeClr val="bg1"/>
                </a:solidFill>
                <a:cs typeface="Arial" pitchFamily="34" charset="0"/>
              </a:rPr>
              <a:t>LogoType</a:t>
            </a:r>
            <a:endParaRPr lang="ko-KR" altLang="en-US" sz="1600" dirty="0">
              <a:solidFill>
                <a:schemeClr val="bg1"/>
              </a:solidFill>
              <a:cs typeface="Arial" pitchFamily="34" charset="0"/>
            </a:endParaRPr>
          </a:p>
        </p:txBody>
      </p:sp>
      <p:pic>
        <p:nvPicPr>
          <p:cNvPr id="1026" name="Picture 2" descr="ENSA El Jadida - 9rayti.Com">
            <a:extLst>
              <a:ext uri="{FF2B5EF4-FFF2-40B4-BE49-F238E27FC236}">
                <a16:creationId xmlns:a16="http://schemas.microsoft.com/office/drawing/2014/main" id="{A659F820-D159-4894-8DCC-42E8609C7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7" y="102891"/>
            <a:ext cx="1907703" cy="668861"/>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D3330D16-E69B-4CE5-AC99-D638F241496D}"/>
              </a:ext>
            </a:extLst>
          </p:cNvPr>
          <p:cNvSpPr txBox="1">
            <a:spLocks/>
          </p:cNvSpPr>
          <p:nvPr/>
        </p:nvSpPr>
        <p:spPr>
          <a:xfrm>
            <a:off x="6709742" y="4333376"/>
            <a:ext cx="5292080" cy="488816"/>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defRPr/>
            </a:pPr>
            <a:r>
              <a:rPr lang="en-US" altLang="ko-KR" b="1" dirty="0" err="1"/>
              <a:t>Encadré</a:t>
            </a:r>
            <a:r>
              <a:rPr lang="en-US" altLang="ko-KR" b="1" dirty="0"/>
              <a:t> par:</a:t>
            </a:r>
          </a:p>
          <a:p>
            <a:pPr>
              <a:spcBef>
                <a:spcPts val="0"/>
              </a:spcBef>
              <a:defRPr/>
            </a:pPr>
            <a:r>
              <a:rPr lang="en-US" altLang="ko-KR" b="1" dirty="0" err="1"/>
              <a:t>Pr.KALLOUBI</a:t>
            </a:r>
            <a:r>
              <a:rPr lang="en-US" altLang="ko-KR" b="1" dirty="0"/>
              <a:t> Fahd</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10484" y="104007"/>
            <a:ext cx="10764968" cy="592702"/>
          </a:xfrm>
        </p:spPr>
        <p:txBody>
          <a:bodyPr/>
          <a:lstStyle/>
          <a:p>
            <a:r>
              <a:rPr lang="en-US" altLang="ko-KR" dirty="0"/>
              <a:t>Architectures</a:t>
            </a:r>
            <a:endParaRPr lang="ko-KR" altLang="en-US" dirty="0"/>
          </a:p>
        </p:txBody>
      </p:sp>
      <p:sp>
        <p:nvSpPr>
          <p:cNvPr id="4" name="Rounded Rectangle 3"/>
          <p:cNvSpPr/>
          <p:nvPr/>
        </p:nvSpPr>
        <p:spPr>
          <a:xfrm rot="5400000">
            <a:off x="1566495" y="-508766"/>
            <a:ext cx="635726" cy="31483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rot="5400000">
            <a:off x="2666494" y="249490"/>
            <a:ext cx="635726" cy="314839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rot="5400000">
            <a:off x="3518795" y="1035455"/>
            <a:ext cx="635726" cy="31483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rot="5400000">
            <a:off x="4596709" y="1906942"/>
            <a:ext cx="635726" cy="31483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rot="5400000">
            <a:off x="5662796" y="2518690"/>
            <a:ext cx="558682" cy="368178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353160" y="827712"/>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Oval 19"/>
          <p:cNvSpPr/>
          <p:nvPr/>
        </p:nvSpPr>
        <p:spPr>
          <a:xfrm>
            <a:off x="1487439" y="1576770"/>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20"/>
          <p:cNvSpPr/>
          <p:nvPr/>
        </p:nvSpPr>
        <p:spPr>
          <a:xfrm rot="5400000">
            <a:off x="3410213" y="3219829"/>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7239016" y="1010655"/>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4216812" y="4163480"/>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TextBox 23"/>
          <p:cNvSpPr txBox="1"/>
          <p:nvPr/>
        </p:nvSpPr>
        <p:spPr>
          <a:xfrm>
            <a:off x="305222" y="903106"/>
            <a:ext cx="628100" cy="411666"/>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27" name="TextBox 26"/>
          <p:cNvSpPr txBox="1"/>
          <p:nvPr/>
        </p:nvSpPr>
        <p:spPr>
          <a:xfrm>
            <a:off x="3376927" y="3281138"/>
            <a:ext cx="628100" cy="411666"/>
          </a:xfrm>
          <a:prstGeom prst="rect">
            <a:avLst/>
          </a:prstGeom>
          <a:noFill/>
        </p:spPr>
        <p:txBody>
          <a:bodyPr wrap="square" rtlCol="0">
            <a:spAutoFit/>
          </a:bodyPr>
          <a:lstStyle/>
          <a:p>
            <a:pPr algn="ctr"/>
            <a:r>
              <a:rPr lang="en-US" altLang="ko-KR" sz="2000" b="1" dirty="0">
                <a:solidFill>
                  <a:schemeClr val="accent1"/>
                </a:solidFill>
                <a:cs typeface="Arial" pitchFamily="34" charset="0"/>
              </a:rPr>
              <a:t>04</a:t>
            </a:r>
            <a:endParaRPr lang="ko-KR" altLang="en-US" sz="2000" b="1" dirty="0">
              <a:solidFill>
                <a:schemeClr val="accent1"/>
              </a:solidFill>
              <a:cs typeface="Arial" pitchFamily="34" charset="0"/>
            </a:endParaRPr>
          </a:p>
        </p:txBody>
      </p:sp>
      <p:sp>
        <p:nvSpPr>
          <p:cNvPr id="28" name="TextBox 27"/>
          <p:cNvSpPr txBox="1"/>
          <p:nvPr/>
        </p:nvSpPr>
        <p:spPr>
          <a:xfrm>
            <a:off x="4168020" y="4215215"/>
            <a:ext cx="628100" cy="411666"/>
          </a:xfrm>
          <a:prstGeom prst="rect">
            <a:avLst/>
          </a:prstGeom>
          <a:noFill/>
        </p:spPr>
        <p:txBody>
          <a:bodyPr wrap="square" rtlCol="0">
            <a:spAutoFit/>
          </a:bodyPr>
          <a:lstStyle/>
          <a:p>
            <a:pPr algn="ctr"/>
            <a:r>
              <a:rPr lang="en-US" altLang="ko-KR" sz="2000" b="1" dirty="0">
                <a:solidFill>
                  <a:schemeClr val="accent1"/>
                </a:solidFill>
                <a:cs typeface="Arial" pitchFamily="34" charset="0"/>
              </a:rPr>
              <a:t>05</a:t>
            </a:r>
            <a:endParaRPr lang="ko-KR" altLang="en-US" sz="2000" b="1" dirty="0">
              <a:solidFill>
                <a:schemeClr val="accent1"/>
              </a:solidFill>
              <a:cs typeface="Arial" pitchFamily="34" charset="0"/>
            </a:endParaRPr>
          </a:p>
        </p:txBody>
      </p:sp>
      <p:sp>
        <p:nvSpPr>
          <p:cNvPr id="29" name="TextBox 28"/>
          <p:cNvSpPr txBox="1"/>
          <p:nvPr/>
        </p:nvSpPr>
        <p:spPr>
          <a:xfrm>
            <a:off x="619533" y="841741"/>
            <a:ext cx="2440299" cy="307777"/>
          </a:xfrm>
          <a:prstGeom prst="rect">
            <a:avLst/>
          </a:prstGeom>
          <a:noFill/>
        </p:spPr>
        <p:txBody>
          <a:bodyPr wrap="square" rtlCol="0">
            <a:spAutoFit/>
          </a:bodyPr>
          <a:lstStyle/>
          <a:p>
            <a:pPr algn="r"/>
            <a:r>
              <a:rPr lang="en-US" altLang="ko-KR" sz="1400" b="1" dirty="0">
                <a:solidFill>
                  <a:schemeClr val="bg1"/>
                </a:solidFill>
                <a:cs typeface="Arial" pitchFamily="34" charset="0"/>
              </a:rPr>
              <a:t>Architecture de Kafka</a:t>
            </a:r>
            <a:endParaRPr lang="ko-KR" altLang="en-US" sz="1400" b="1" dirty="0">
              <a:solidFill>
                <a:schemeClr val="bg1"/>
              </a:solidFill>
              <a:cs typeface="Arial" pitchFamily="34" charset="0"/>
            </a:endParaRPr>
          </a:p>
        </p:txBody>
      </p:sp>
      <p:sp>
        <p:nvSpPr>
          <p:cNvPr id="30" name="TextBox 29"/>
          <p:cNvSpPr txBox="1"/>
          <p:nvPr/>
        </p:nvSpPr>
        <p:spPr>
          <a:xfrm>
            <a:off x="1640914" y="1679162"/>
            <a:ext cx="2440297" cy="307777"/>
          </a:xfrm>
          <a:prstGeom prst="rect">
            <a:avLst/>
          </a:prstGeom>
          <a:noFill/>
        </p:spPr>
        <p:txBody>
          <a:bodyPr wrap="square" rtlCol="0">
            <a:spAutoFit/>
          </a:bodyPr>
          <a:lstStyle/>
          <a:p>
            <a:pPr algn="r"/>
            <a:r>
              <a:rPr lang="en-US" altLang="ko-KR" sz="1400" b="1" dirty="0">
                <a:solidFill>
                  <a:schemeClr val="bg1"/>
                </a:solidFill>
                <a:cs typeface="Arial" pitchFamily="34" charset="0"/>
              </a:rPr>
              <a:t>Architecture de Spark</a:t>
            </a:r>
            <a:endParaRPr lang="ko-KR" altLang="en-US" sz="1400" b="1" dirty="0">
              <a:solidFill>
                <a:schemeClr val="bg1"/>
              </a:solidFill>
              <a:cs typeface="Arial" pitchFamily="34" charset="0"/>
            </a:endParaRPr>
          </a:p>
        </p:txBody>
      </p:sp>
      <p:sp>
        <p:nvSpPr>
          <p:cNvPr id="31" name="TextBox 30"/>
          <p:cNvSpPr txBox="1"/>
          <p:nvPr/>
        </p:nvSpPr>
        <p:spPr>
          <a:xfrm>
            <a:off x="2699792" y="2420059"/>
            <a:ext cx="2440297" cy="307777"/>
          </a:xfrm>
          <a:prstGeom prst="rect">
            <a:avLst/>
          </a:prstGeom>
          <a:noFill/>
        </p:spPr>
        <p:txBody>
          <a:bodyPr wrap="square" rtlCol="0">
            <a:spAutoFit/>
          </a:bodyPr>
          <a:lstStyle/>
          <a:p>
            <a:pPr algn="r"/>
            <a:r>
              <a:rPr lang="en-US" altLang="ko-KR" sz="1400" b="1" dirty="0">
                <a:solidFill>
                  <a:schemeClr val="bg1"/>
                </a:solidFill>
                <a:cs typeface="Arial" pitchFamily="34" charset="0"/>
              </a:rPr>
              <a:t>Architecture de Airflow</a:t>
            </a:r>
            <a:endParaRPr lang="ko-KR" altLang="en-US" sz="1400" b="1" dirty="0">
              <a:solidFill>
                <a:schemeClr val="bg1"/>
              </a:solidFill>
              <a:cs typeface="Arial" pitchFamily="34" charset="0"/>
            </a:endParaRPr>
          </a:p>
        </p:txBody>
      </p:sp>
      <p:sp>
        <p:nvSpPr>
          <p:cNvPr id="32" name="TextBox 31"/>
          <p:cNvSpPr txBox="1"/>
          <p:nvPr/>
        </p:nvSpPr>
        <p:spPr>
          <a:xfrm>
            <a:off x="3617192" y="3301306"/>
            <a:ext cx="2440297" cy="307777"/>
          </a:xfrm>
          <a:prstGeom prst="rect">
            <a:avLst/>
          </a:prstGeom>
          <a:noFill/>
        </p:spPr>
        <p:txBody>
          <a:bodyPr wrap="square" rtlCol="0">
            <a:spAutoFit/>
          </a:bodyPr>
          <a:lstStyle/>
          <a:p>
            <a:pPr algn="r"/>
            <a:r>
              <a:rPr lang="en-US" altLang="ko-KR" sz="1400" b="1" dirty="0">
                <a:solidFill>
                  <a:schemeClr val="bg1"/>
                </a:solidFill>
                <a:cs typeface="Arial" pitchFamily="34" charset="0"/>
              </a:rPr>
              <a:t>Architecture de hive</a:t>
            </a:r>
            <a:endParaRPr lang="ko-KR" altLang="en-US" sz="1400" b="1" dirty="0">
              <a:solidFill>
                <a:schemeClr val="bg1"/>
              </a:solidFill>
              <a:cs typeface="Arial" pitchFamily="34" charset="0"/>
            </a:endParaRPr>
          </a:p>
        </p:txBody>
      </p:sp>
      <p:sp>
        <p:nvSpPr>
          <p:cNvPr id="33" name="TextBox 32"/>
          <p:cNvSpPr txBox="1"/>
          <p:nvPr/>
        </p:nvSpPr>
        <p:spPr>
          <a:xfrm>
            <a:off x="4631520" y="4220168"/>
            <a:ext cx="2906638" cy="307777"/>
          </a:xfrm>
          <a:prstGeom prst="rect">
            <a:avLst/>
          </a:prstGeom>
          <a:noFill/>
        </p:spPr>
        <p:txBody>
          <a:bodyPr wrap="square" rtlCol="0">
            <a:spAutoFit/>
          </a:bodyPr>
          <a:lstStyle/>
          <a:p>
            <a:pPr algn="r"/>
            <a:r>
              <a:rPr lang="en-US" altLang="ko-KR" sz="1400" b="1" dirty="0">
                <a:solidFill>
                  <a:schemeClr val="bg1"/>
                </a:solidFill>
                <a:cs typeface="Arial" pitchFamily="34" charset="0"/>
              </a:rPr>
              <a:t>Architecture </a:t>
            </a:r>
            <a:r>
              <a:rPr lang="en-US" altLang="ko-KR" sz="1400" b="1" dirty="0" err="1">
                <a:solidFill>
                  <a:schemeClr val="bg1"/>
                </a:solidFill>
                <a:cs typeface="Arial" pitchFamily="34" charset="0"/>
              </a:rPr>
              <a:t>globale</a:t>
            </a:r>
            <a:r>
              <a:rPr lang="en-US" altLang="ko-KR" sz="1400" b="1" dirty="0">
                <a:solidFill>
                  <a:schemeClr val="bg1"/>
                </a:solidFill>
                <a:cs typeface="Arial" pitchFamily="34" charset="0"/>
              </a:rPr>
              <a:t> du </a:t>
            </a:r>
            <a:r>
              <a:rPr lang="en-US" altLang="ko-KR" sz="1400" b="1" dirty="0" err="1">
                <a:solidFill>
                  <a:schemeClr val="bg1"/>
                </a:solidFill>
                <a:cs typeface="Arial" pitchFamily="34" charset="0"/>
              </a:rPr>
              <a:t>proojet</a:t>
            </a:r>
            <a:r>
              <a:rPr lang="en-US" altLang="ko-KR" sz="1400" b="1" dirty="0">
                <a:solidFill>
                  <a:schemeClr val="bg1"/>
                </a:solidFill>
                <a:cs typeface="Arial" pitchFamily="34" charset="0"/>
              </a:rPr>
              <a:t>  </a:t>
            </a:r>
            <a:endParaRPr lang="ko-KR" altLang="en-US" sz="1400" b="1" dirty="0">
              <a:solidFill>
                <a:schemeClr val="bg1"/>
              </a:solidFill>
              <a:cs typeface="Arial" pitchFamily="34" charset="0"/>
            </a:endParaRPr>
          </a:p>
        </p:txBody>
      </p:sp>
      <p:sp>
        <p:nvSpPr>
          <p:cNvPr id="36" name="TextBox 35">
            <a:extLst>
              <a:ext uri="{FF2B5EF4-FFF2-40B4-BE49-F238E27FC236}">
                <a16:creationId xmlns:a16="http://schemas.microsoft.com/office/drawing/2014/main" id="{D9809A3A-EF07-4789-BC4A-73123D12966A}"/>
              </a:ext>
            </a:extLst>
          </p:cNvPr>
          <p:cNvSpPr txBox="1"/>
          <p:nvPr/>
        </p:nvSpPr>
        <p:spPr>
          <a:xfrm>
            <a:off x="8397619" y="4669367"/>
            <a:ext cx="653827" cy="369332"/>
          </a:xfrm>
          <a:prstGeom prst="rect">
            <a:avLst/>
          </a:prstGeom>
          <a:noFill/>
        </p:spPr>
        <p:txBody>
          <a:bodyPr wrap="square" rtlCol="0">
            <a:spAutoFit/>
          </a:bodyPr>
          <a:lstStyle/>
          <a:p>
            <a:r>
              <a:rPr lang="fr-FR" dirty="0"/>
              <a:t>9</a:t>
            </a:r>
          </a:p>
        </p:txBody>
      </p:sp>
      <p:sp>
        <p:nvSpPr>
          <p:cNvPr id="37" name="TextBox 36">
            <a:extLst>
              <a:ext uri="{FF2B5EF4-FFF2-40B4-BE49-F238E27FC236}">
                <a16:creationId xmlns:a16="http://schemas.microsoft.com/office/drawing/2014/main" id="{F59E3E80-B626-4664-9D00-E2C9199F690A}"/>
              </a:ext>
            </a:extLst>
          </p:cNvPr>
          <p:cNvSpPr txBox="1"/>
          <p:nvPr/>
        </p:nvSpPr>
        <p:spPr>
          <a:xfrm>
            <a:off x="1426336" y="1640546"/>
            <a:ext cx="628100" cy="411666"/>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2"/>
              </a:solidFill>
              <a:cs typeface="Arial" pitchFamily="34" charset="0"/>
            </a:endParaRPr>
          </a:p>
        </p:txBody>
      </p:sp>
      <p:sp>
        <p:nvSpPr>
          <p:cNvPr id="39" name="Oval 38">
            <a:extLst>
              <a:ext uri="{FF2B5EF4-FFF2-40B4-BE49-F238E27FC236}">
                <a16:creationId xmlns:a16="http://schemas.microsoft.com/office/drawing/2014/main" id="{57BE0151-38C4-4016-8D29-F892B9E4FD71}"/>
              </a:ext>
            </a:extLst>
          </p:cNvPr>
          <p:cNvSpPr/>
          <p:nvPr/>
        </p:nvSpPr>
        <p:spPr>
          <a:xfrm rot="5400000">
            <a:off x="2321656" y="2383901"/>
            <a:ext cx="544012" cy="4754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8B8E79BA-8C7E-4513-BE87-EAA1BD4E0FCC}"/>
              </a:ext>
            </a:extLst>
          </p:cNvPr>
          <p:cNvSpPr txBox="1"/>
          <p:nvPr/>
        </p:nvSpPr>
        <p:spPr>
          <a:xfrm>
            <a:off x="2262459" y="2420059"/>
            <a:ext cx="628100" cy="411666"/>
          </a:xfrm>
          <a:prstGeom prst="rect">
            <a:avLst/>
          </a:prstGeom>
          <a:noFill/>
        </p:spPr>
        <p:txBody>
          <a:bodyPr wrap="square" rtlCol="0">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spTree>
    <p:extLst>
      <p:ext uri="{BB962C8B-B14F-4D97-AF65-F5344CB8AC3E}">
        <p14:creationId xmlns:p14="http://schemas.microsoft.com/office/powerpoint/2010/main" val="181553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20020-7331-45DD-AA37-5FAA323FE9CC}"/>
              </a:ext>
            </a:extLst>
          </p:cNvPr>
          <p:cNvSpPr>
            <a:spLocks noGrp="1"/>
          </p:cNvSpPr>
          <p:nvPr>
            <p:ph type="body" sz="quarter" idx="10"/>
          </p:nvPr>
        </p:nvSpPr>
        <p:spPr/>
        <p:txBody>
          <a:bodyPr/>
          <a:lstStyle/>
          <a:p>
            <a:r>
              <a:rPr lang="fr-FR" dirty="0"/>
              <a:t>Architectures</a:t>
            </a:r>
          </a:p>
        </p:txBody>
      </p:sp>
      <p:sp>
        <p:nvSpPr>
          <p:cNvPr id="23" name="Text Placeholder 22">
            <a:extLst>
              <a:ext uri="{FF2B5EF4-FFF2-40B4-BE49-F238E27FC236}">
                <a16:creationId xmlns:a16="http://schemas.microsoft.com/office/drawing/2014/main" id="{BED35A8E-58FB-428F-A73F-01B44154BE19}"/>
              </a:ext>
            </a:extLst>
          </p:cNvPr>
          <p:cNvSpPr>
            <a:spLocks noGrp="1"/>
          </p:cNvSpPr>
          <p:nvPr>
            <p:ph type="body" sz="quarter" idx="11"/>
          </p:nvPr>
        </p:nvSpPr>
        <p:spPr/>
        <p:txBody>
          <a:bodyPr/>
          <a:lstStyle/>
          <a:p>
            <a:r>
              <a:rPr lang="fr-FR" dirty="0"/>
              <a:t>Architecture de </a:t>
            </a:r>
            <a:r>
              <a:rPr lang="fr-FR" dirty="0" err="1"/>
              <a:t>kafka</a:t>
            </a:r>
            <a:endParaRPr lang="fr-FR" dirty="0"/>
          </a:p>
        </p:txBody>
      </p:sp>
      <p:pic>
        <p:nvPicPr>
          <p:cNvPr id="51" name="Picture 2" descr="Apache Kafka Architecture and Its Components -The A-Z Guide">
            <a:extLst>
              <a:ext uri="{FF2B5EF4-FFF2-40B4-BE49-F238E27FC236}">
                <a16:creationId xmlns:a16="http://schemas.microsoft.com/office/drawing/2014/main" id="{90FFA5A3-18C2-4708-BDC7-FECFAC11C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325" y="987574"/>
            <a:ext cx="6395349" cy="383720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635DFB8-08B7-455B-8CAF-0E596A9B4B31}"/>
              </a:ext>
            </a:extLst>
          </p:cNvPr>
          <p:cNvSpPr txBox="1"/>
          <p:nvPr/>
        </p:nvSpPr>
        <p:spPr>
          <a:xfrm>
            <a:off x="8382669" y="4659822"/>
            <a:ext cx="653827" cy="369332"/>
          </a:xfrm>
          <a:prstGeom prst="rect">
            <a:avLst/>
          </a:prstGeom>
          <a:noFill/>
        </p:spPr>
        <p:txBody>
          <a:bodyPr wrap="square" rtlCol="0">
            <a:spAutoFit/>
          </a:bodyPr>
          <a:lstStyle/>
          <a:p>
            <a:r>
              <a:rPr lang="fr-FR" dirty="0"/>
              <a:t>10</a:t>
            </a:r>
          </a:p>
        </p:txBody>
      </p:sp>
    </p:spTree>
    <p:extLst>
      <p:ext uri="{BB962C8B-B14F-4D97-AF65-F5344CB8AC3E}">
        <p14:creationId xmlns:p14="http://schemas.microsoft.com/office/powerpoint/2010/main" val="22767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20020-7331-45DD-AA37-5FAA323FE9CC}"/>
              </a:ext>
            </a:extLst>
          </p:cNvPr>
          <p:cNvSpPr>
            <a:spLocks noGrp="1"/>
          </p:cNvSpPr>
          <p:nvPr>
            <p:ph type="body" sz="quarter" idx="10"/>
          </p:nvPr>
        </p:nvSpPr>
        <p:spPr/>
        <p:txBody>
          <a:bodyPr/>
          <a:lstStyle/>
          <a:p>
            <a:r>
              <a:rPr lang="fr-FR" dirty="0"/>
              <a:t>Architectures</a:t>
            </a:r>
          </a:p>
        </p:txBody>
      </p:sp>
      <p:sp>
        <p:nvSpPr>
          <p:cNvPr id="23" name="Text Placeholder 22">
            <a:extLst>
              <a:ext uri="{FF2B5EF4-FFF2-40B4-BE49-F238E27FC236}">
                <a16:creationId xmlns:a16="http://schemas.microsoft.com/office/drawing/2014/main" id="{BED35A8E-58FB-428F-A73F-01B44154BE19}"/>
              </a:ext>
            </a:extLst>
          </p:cNvPr>
          <p:cNvSpPr>
            <a:spLocks noGrp="1"/>
          </p:cNvSpPr>
          <p:nvPr>
            <p:ph type="body" sz="quarter" idx="11"/>
          </p:nvPr>
        </p:nvSpPr>
        <p:spPr/>
        <p:txBody>
          <a:bodyPr/>
          <a:lstStyle/>
          <a:p>
            <a:r>
              <a:rPr lang="fr-FR" dirty="0"/>
              <a:t>Architecture de Spark</a:t>
            </a:r>
          </a:p>
        </p:txBody>
      </p:sp>
      <p:sp>
        <p:nvSpPr>
          <p:cNvPr id="6" name="TextBox 5">
            <a:extLst>
              <a:ext uri="{FF2B5EF4-FFF2-40B4-BE49-F238E27FC236}">
                <a16:creationId xmlns:a16="http://schemas.microsoft.com/office/drawing/2014/main" id="{2EE51250-980F-4571-99AD-A565C0E18CA3}"/>
              </a:ext>
            </a:extLst>
          </p:cNvPr>
          <p:cNvSpPr txBox="1"/>
          <p:nvPr/>
        </p:nvSpPr>
        <p:spPr>
          <a:xfrm>
            <a:off x="8382669" y="4659822"/>
            <a:ext cx="653827" cy="369332"/>
          </a:xfrm>
          <a:prstGeom prst="rect">
            <a:avLst/>
          </a:prstGeom>
          <a:noFill/>
        </p:spPr>
        <p:txBody>
          <a:bodyPr wrap="square" rtlCol="0">
            <a:spAutoFit/>
          </a:bodyPr>
          <a:lstStyle/>
          <a:p>
            <a:r>
              <a:rPr lang="fr-FR" dirty="0"/>
              <a:t>11</a:t>
            </a:r>
          </a:p>
        </p:txBody>
      </p:sp>
      <p:pic>
        <p:nvPicPr>
          <p:cNvPr id="1026" name="Picture 2">
            <a:extLst>
              <a:ext uri="{FF2B5EF4-FFF2-40B4-BE49-F238E27FC236}">
                <a16:creationId xmlns:a16="http://schemas.microsoft.com/office/drawing/2014/main" id="{1BC1B3DE-224A-C2BE-13B1-B538556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2" y="987574"/>
            <a:ext cx="59721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18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20020-7331-45DD-AA37-5FAA323FE9CC}"/>
              </a:ext>
            </a:extLst>
          </p:cNvPr>
          <p:cNvSpPr>
            <a:spLocks noGrp="1"/>
          </p:cNvSpPr>
          <p:nvPr>
            <p:ph type="body" sz="quarter" idx="10"/>
          </p:nvPr>
        </p:nvSpPr>
        <p:spPr/>
        <p:txBody>
          <a:bodyPr/>
          <a:lstStyle/>
          <a:p>
            <a:r>
              <a:rPr lang="fr-FR" dirty="0"/>
              <a:t>Architectures</a:t>
            </a:r>
          </a:p>
        </p:txBody>
      </p:sp>
      <p:sp>
        <p:nvSpPr>
          <p:cNvPr id="23" name="Text Placeholder 22">
            <a:extLst>
              <a:ext uri="{FF2B5EF4-FFF2-40B4-BE49-F238E27FC236}">
                <a16:creationId xmlns:a16="http://schemas.microsoft.com/office/drawing/2014/main" id="{BED35A8E-58FB-428F-A73F-01B44154BE19}"/>
              </a:ext>
            </a:extLst>
          </p:cNvPr>
          <p:cNvSpPr>
            <a:spLocks noGrp="1"/>
          </p:cNvSpPr>
          <p:nvPr>
            <p:ph type="body" sz="quarter" idx="11"/>
          </p:nvPr>
        </p:nvSpPr>
        <p:spPr/>
        <p:txBody>
          <a:bodyPr/>
          <a:lstStyle/>
          <a:p>
            <a:r>
              <a:rPr lang="fr-FR" dirty="0"/>
              <a:t>Architecture de  </a:t>
            </a:r>
            <a:r>
              <a:rPr lang="fr-FR" dirty="0" err="1"/>
              <a:t>Airflow</a:t>
            </a:r>
            <a:endParaRPr lang="fr-FR" dirty="0"/>
          </a:p>
        </p:txBody>
      </p:sp>
      <p:pic>
        <p:nvPicPr>
          <p:cNvPr id="6" name="Picture 4" descr="Architecture Overview — Airflow Documentation">
            <a:extLst>
              <a:ext uri="{FF2B5EF4-FFF2-40B4-BE49-F238E27FC236}">
                <a16:creationId xmlns:a16="http://schemas.microsoft.com/office/drawing/2014/main" id="{5D402685-A331-48BB-A2B9-F9B521800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131590"/>
            <a:ext cx="6761420" cy="37258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7FD1FC-A749-412F-B622-E002DF1A7216}"/>
              </a:ext>
            </a:extLst>
          </p:cNvPr>
          <p:cNvSpPr txBox="1"/>
          <p:nvPr/>
        </p:nvSpPr>
        <p:spPr>
          <a:xfrm>
            <a:off x="8382669" y="4659822"/>
            <a:ext cx="653827" cy="369332"/>
          </a:xfrm>
          <a:prstGeom prst="rect">
            <a:avLst/>
          </a:prstGeom>
          <a:noFill/>
        </p:spPr>
        <p:txBody>
          <a:bodyPr wrap="square" rtlCol="0">
            <a:spAutoFit/>
          </a:bodyPr>
          <a:lstStyle/>
          <a:p>
            <a:r>
              <a:rPr lang="fr-FR" dirty="0"/>
              <a:t>12</a:t>
            </a:r>
          </a:p>
        </p:txBody>
      </p:sp>
    </p:spTree>
    <p:extLst>
      <p:ext uri="{BB962C8B-B14F-4D97-AF65-F5344CB8AC3E}">
        <p14:creationId xmlns:p14="http://schemas.microsoft.com/office/powerpoint/2010/main" val="346097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20020-7331-45DD-AA37-5FAA323FE9CC}"/>
              </a:ext>
            </a:extLst>
          </p:cNvPr>
          <p:cNvSpPr>
            <a:spLocks noGrp="1"/>
          </p:cNvSpPr>
          <p:nvPr>
            <p:ph type="body" sz="quarter" idx="10"/>
          </p:nvPr>
        </p:nvSpPr>
        <p:spPr/>
        <p:txBody>
          <a:bodyPr/>
          <a:lstStyle/>
          <a:p>
            <a:r>
              <a:rPr lang="fr-FR" dirty="0" err="1"/>
              <a:t>Architetures</a:t>
            </a:r>
            <a:endParaRPr lang="fr-FR" dirty="0"/>
          </a:p>
        </p:txBody>
      </p:sp>
      <p:sp>
        <p:nvSpPr>
          <p:cNvPr id="23" name="Text Placeholder 22">
            <a:extLst>
              <a:ext uri="{FF2B5EF4-FFF2-40B4-BE49-F238E27FC236}">
                <a16:creationId xmlns:a16="http://schemas.microsoft.com/office/drawing/2014/main" id="{BED35A8E-58FB-428F-A73F-01B44154BE19}"/>
              </a:ext>
            </a:extLst>
          </p:cNvPr>
          <p:cNvSpPr>
            <a:spLocks noGrp="1"/>
          </p:cNvSpPr>
          <p:nvPr>
            <p:ph type="body" sz="quarter" idx="11"/>
          </p:nvPr>
        </p:nvSpPr>
        <p:spPr/>
        <p:txBody>
          <a:bodyPr/>
          <a:lstStyle/>
          <a:p>
            <a:r>
              <a:rPr lang="fr-FR" dirty="0"/>
              <a:t>Architecture de </a:t>
            </a:r>
            <a:r>
              <a:rPr lang="fr-FR" dirty="0" err="1"/>
              <a:t>Hive</a:t>
            </a:r>
            <a:endParaRPr lang="fr-FR" dirty="0"/>
          </a:p>
        </p:txBody>
      </p:sp>
      <p:pic>
        <p:nvPicPr>
          <p:cNvPr id="9218" name="Picture 2" descr="Hive Architecture - Javatpoint">
            <a:extLst>
              <a:ext uri="{FF2B5EF4-FFF2-40B4-BE49-F238E27FC236}">
                <a16:creationId xmlns:a16="http://schemas.microsoft.com/office/drawing/2014/main" id="{921196B2-A07D-42D4-A8B2-878BA9515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987574"/>
            <a:ext cx="774086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32EF4B-1B2D-42E9-83A7-493D56F456A5}"/>
              </a:ext>
            </a:extLst>
          </p:cNvPr>
          <p:cNvSpPr txBox="1"/>
          <p:nvPr/>
        </p:nvSpPr>
        <p:spPr>
          <a:xfrm>
            <a:off x="8382669" y="4659822"/>
            <a:ext cx="653827" cy="369332"/>
          </a:xfrm>
          <a:prstGeom prst="rect">
            <a:avLst/>
          </a:prstGeom>
          <a:noFill/>
        </p:spPr>
        <p:txBody>
          <a:bodyPr wrap="square" rtlCol="0">
            <a:spAutoFit/>
          </a:bodyPr>
          <a:lstStyle/>
          <a:p>
            <a:r>
              <a:rPr lang="fr-FR" dirty="0"/>
              <a:t>13</a:t>
            </a:r>
          </a:p>
        </p:txBody>
      </p:sp>
    </p:spTree>
    <p:extLst>
      <p:ext uri="{BB962C8B-B14F-4D97-AF65-F5344CB8AC3E}">
        <p14:creationId xmlns:p14="http://schemas.microsoft.com/office/powerpoint/2010/main" val="246844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20020-7331-45DD-AA37-5FAA323FE9CC}"/>
              </a:ext>
            </a:extLst>
          </p:cNvPr>
          <p:cNvSpPr>
            <a:spLocks noGrp="1"/>
          </p:cNvSpPr>
          <p:nvPr>
            <p:ph type="body" sz="quarter" idx="10"/>
          </p:nvPr>
        </p:nvSpPr>
        <p:spPr/>
        <p:txBody>
          <a:bodyPr/>
          <a:lstStyle/>
          <a:p>
            <a:r>
              <a:rPr lang="fr-FR" dirty="0"/>
              <a:t>Architectures</a:t>
            </a:r>
          </a:p>
        </p:txBody>
      </p:sp>
      <p:sp>
        <p:nvSpPr>
          <p:cNvPr id="23" name="Text Placeholder 22">
            <a:extLst>
              <a:ext uri="{FF2B5EF4-FFF2-40B4-BE49-F238E27FC236}">
                <a16:creationId xmlns:a16="http://schemas.microsoft.com/office/drawing/2014/main" id="{BED35A8E-58FB-428F-A73F-01B44154BE19}"/>
              </a:ext>
            </a:extLst>
          </p:cNvPr>
          <p:cNvSpPr>
            <a:spLocks noGrp="1"/>
          </p:cNvSpPr>
          <p:nvPr>
            <p:ph type="body" sz="quarter" idx="11"/>
          </p:nvPr>
        </p:nvSpPr>
        <p:spPr>
          <a:xfrm>
            <a:off x="0" y="699542"/>
            <a:ext cx="9144000" cy="288032"/>
          </a:xfrm>
        </p:spPr>
        <p:txBody>
          <a:bodyPr/>
          <a:lstStyle/>
          <a:p>
            <a:r>
              <a:rPr lang="fr-FR" dirty="0"/>
              <a:t>Architecture globale du projet</a:t>
            </a:r>
          </a:p>
        </p:txBody>
      </p:sp>
      <p:pic>
        <p:nvPicPr>
          <p:cNvPr id="3" name="Picture 2">
            <a:extLst>
              <a:ext uri="{FF2B5EF4-FFF2-40B4-BE49-F238E27FC236}">
                <a16:creationId xmlns:a16="http://schemas.microsoft.com/office/drawing/2014/main" id="{35A62E1B-02CD-478B-ADD5-58A664DCFCDB}"/>
              </a:ext>
            </a:extLst>
          </p:cNvPr>
          <p:cNvPicPr>
            <a:picLocks noChangeAspect="1"/>
          </p:cNvPicPr>
          <p:nvPr/>
        </p:nvPicPr>
        <p:blipFill>
          <a:blip r:embed="rId2"/>
          <a:stretch>
            <a:fillRect/>
          </a:stretch>
        </p:blipFill>
        <p:spPr>
          <a:xfrm>
            <a:off x="395536" y="987574"/>
            <a:ext cx="8352928" cy="3899715"/>
          </a:xfrm>
          <a:prstGeom prst="rect">
            <a:avLst/>
          </a:prstGeom>
        </p:spPr>
      </p:pic>
      <p:sp>
        <p:nvSpPr>
          <p:cNvPr id="7" name="TextBox 6">
            <a:extLst>
              <a:ext uri="{FF2B5EF4-FFF2-40B4-BE49-F238E27FC236}">
                <a16:creationId xmlns:a16="http://schemas.microsoft.com/office/drawing/2014/main" id="{A538E807-D001-4EBE-9400-B6B9C1A16130}"/>
              </a:ext>
            </a:extLst>
          </p:cNvPr>
          <p:cNvSpPr txBox="1"/>
          <p:nvPr/>
        </p:nvSpPr>
        <p:spPr>
          <a:xfrm>
            <a:off x="8382669" y="4659822"/>
            <a:ext cx="653827" cy="369332"/>
          </a:xfrm>
          <a:prstGeom prst="rect">
            <a:avLst/>
          </a:prstGeom>
          <a:noFill/>
        </p:spPr>
        <p:txBody>
          <a:bodyPr wrap="square" rtlCol="0">
            <a:spAutoFit/>
          </a:bodyPr>
          <a:lstStyle/>
          <a:p>
            <a:r>
              <a:rPr lang="fr-FR" dirty="0"/>
              <a:t>14</a:t>
            </a:r>
          </a:p>
        </p:txBody>
      </p:sp>
    </p:spTree>
    <p:extLst>
      <p:ext uri="{BB962C8B-B14F-4D97-AF65-F5344CB8AC3E}">
        <p14:creationId xmlns:p14="http://schemas.microsoft.com/office/powerpoint/2010/main" val="218502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88" y="2139702"/>
            <a:ext cx="9144000" cy="576064"/>
          </a:xfrm>
        </p:spPr>
        <p:txBody>
          <a:bodyPr/>
          <a:lstStyle/>
          <a:p>
            <a:r>
              <a:rPr lang="fr-FR" altLang="ko-KR"/>
              <a:t>Démonstration</a:t>
            </a:r>
          </a:p>
        </p:txBody>
      </p:sp>
      <p:sp>
        <p:nvSpPr>
          <p:cNvPr id="8" name="TextBox 7">
            <a:extLst>
              <a:ext uri="{FF2B5EF4-FFF2-40B4-BE49-F238E27FC236}">
                <a16:creationId xmlns:a16="http://schemas.microsoft.com/office/drawing/2014/main" id="{93BCB467-F9A5-48F7-ABD7-9E57A27FD633}"/>
              </a:ext>
            </a:extLst>
          </p:cNvPr>
          <p:cNvSpPr txBox="1"/>
          <p:nvPr/>
        </p:nvSpPr>
        <p:spPr>
          <a:xfrm>
            <a:off x="8382669" y="4659822"/>
            <a:ext cx="653827" cy="369332"/>
          </a:xfrm>
          <a:prstGeom prst="rect">
            <a:avLst/>
          </a:prstGeom>
          <a:noFill/>
        </p:spPr>
        <p:txBody>
          <a:bodyPr wrap="square" rtlCol="0">
            <a:spAutoFit/>
          </a:bodyPr>
          <a:lstStyle/>
          <a:p>
            <a:r>
              <a:rPr lang="fr-FR" dirty="0"/>
              <a:t>15</a:t>
            </a:r>
          </a:p>
        </p:txBody>
      </p:sp>
    </p:spTree>
    <p:extLst>
      <p:ext uri="{BB962C8B-B14F-4D97-AF65-F5344CB8AC3E}">
        <p14:creationId xmlns:p14="http://schemas.microsoft.com/office/powerpoint/2010/main" val="38101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11760" y="2031689"/>
            <a:ext cx="6732240" cy="1080121"/>
          </a:xfrm>
        </p:spPr>
        <p:txBody>
          <a:bodyPr/>
          <a:lstStyle/>
          <a:p>
            <a:pPr algn="ctr"/>
            <a:r>
              <a:rPr lang="fr-FR" dirty="0"/>
              <a:t>MERCI POUR VOTRE ATTENTION</a:t>
            </a:r>
            <a:endParaRPr lang="en-US" altLang="ko-KR" dirty="0"/>
          </a:p>
        </p:txBody>
      </p:sp>
      <p:sp>
        <p:nvSpPr>
          <p:cNvPr id="5" name="TextBox 4"/>
          <p:cNvSpPr txBox="1"/>
          <p:nvPr/>
        </p:nvSpPr>
        <p:spPr>
          <a:xfrm>
            <a:off x="11950467" y="-1725686"/>
            <a:ext cx="51355" cy="2062103"/>
          </a:xfrm>
          <a:prstGeom prst="rect">
            <a:avLst/>
          </a:prstGeom>
          <a:noFill/>
        </p:spPr>
        <p:txBody>
          <a:bodyPr wrap="square" rtlCol="0">
            <a:spAutoFit/>
          </a:bodyPr>
          <a:lstStyle/>
          <a:p>
            <a:pPr algn="r"/>
            <a:r>
              <a:rPr lang="en-US" altLang="ko-KR" sz="1600" dirty="0">
                <a:solidFill>
                  <a:schemeClr val="bg1"/>
                </a:solidFill>
                <a:cs typeface="Arial" pitchFamily="34" charset="0"/>
              </a:rPr>
              <a:t>LogoType</a:t>
            </a:r>
            <a:endParaRPr lang="ko-KR" altLang="en-US" sz="1600" dirty="0">
              <a:solidFill>
                <a:schemeClr val="bg1"/>
              </a:solidFill>
              <a:cs typeface="Arial" pitchFamily="34" charset="0"/>
            </a:endParaRPr>
          </a:p>
        </p:txBody>
      </p:sp>
      <p:pic>
        <p:nvPicPr>
          <p:cNvPr id="1026" name="Picture 2" descr="ENSA El Jadida - 9rayti.Com">
            <a:extLst>
              <a:ext uri="{FF2B5EF4-FFF2-40B4-BE49-F238E27FC236}">
                <a16:creationId xmlns:a16="http://schemas.microsoft.com/office/drawing/2014/main" id="{A659F820-D159-4894-8DCC-42E8609C7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7" y="102891"/>
            <a:ext cx="1907703" cy="668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1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843808" y="243131"/>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Plan</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Introduction</a:t>
            </a:r>
            <a:endParaRPr lang="ko-KR" altLang="en-US" sz="1400" b="1" dirty="0">
              <a:solidFill>
                <a:schemeClr val="tx1">
                  <a:lumMod val="75000"/>
                  <a:lumOff val="25000"/>
                </a:schemeClr>
              </a:solidFill>
              <a:cs typeface="Arial" pitchFamily="34" charset="0"/>
            </a:endParaRPr>
          </a:p>
        </p:txBody>
      </p:sp>
      <p:sp>
        <p:nvSpPr>
          <p:cNvPr id="37" name="TextBox 36"/>
          <p:cNvSpPr txBox="1"/>
          <p:nvPr/>
        </p:nvSpPr>
        <p:spPr>
          <a:xfrm>
            <a:off x="3851840" y="2250553"/>
            <a:ext cx="4392567" cy="307777"/>
          </a:xfrm>
          <a:prstGeom prst="rect">
            <a:avLst/>
          </a:prstGeom>
          <a:noFill/>
        </p:spPr>
        <p:txBody>
          <a:bodyPr wrap="square" rtlCol="0">
            <a:spAutoFit/>
          </a:bodyPr>
          <a:lstStyle/>
          <a:p>
            <a:r>
              <a:rPr lang="en-US" altLang="ko-KR" sz="1400" b="1" dirty="0" err="1">
                <a:solidFill>
                  <a:schemeClr val="tx1">
                    <a:lumMod val="75000"/>
                    <a:lumOff val="25000"/>
                  </a:schemeClr>
                </a:solidFill>
                <a:cs typeface="Arial" pitchFamily="34" charset="0"/>
              </a:rPr>
              <a:t>Définitions</a:t>
            </a:r>
            <a:endParaRPr lang="ko-KR" altLang="en-US" sz="1400" b="1" dirty="0">
              <a:solidFill>
                <a:schemeClr val="tx1">
                  <a:lumMod val="75000"/>
                  <a:lumOff val="25000"/>
                </a:schemeClr>
              </a:solidFill>
              <a:cs typeface="Arial" pitchFamily="34" charset="0"/>
            </a:endParaRPr>
          </a:p>
        </p:txBody>
      </p:sp>
      <p:sp>
        <p:nvSpPr>
          <p:cNvPr id="40" name="TextBox 39"/>
          <p:cNvSpPr txBox="1"/>
          <p:nvPr/>
        </p:nvSpPr>
        <p:spPr>
          <a:xfrm>
            <a:off x="3851840" y="314485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Architectures</a:t>
            </a:r>
            <a:endParaRPr lang="ko-KR" altLang="en-US" sz="1400" b="1" dirty="0">
              <a:solidFill>
                <a:schemeClr val="tx1">
                  <a:lumMod val="75000"/>
                  <a:lumOff val="25000"/>
                </a:schemeClr>
              </a:solidFill>
              <a:cs typeface="Arial" pitchFamily="34" charset="0"/>
            </a:endParaRPr>
          </a:p>
        </p:txBody>
      </p:sp>
      <p:sp>
        <p:nvSpPr>
          <p:cNvPr id="43" name="TextBox 42"/>
          <p:cNvSpPr txBox="1"/>
          <p:nvPr/>
        </p:nvSpPr>
        <p:spPr>
          <a:xfrm>
            <a:off x="3851840" y="4039163"/>
            <a:ext cx="4392567" cy="307777"/>
          </a:xfrm>
          <a:prstGeom prst="rect">
            <a:avLst/>
          </a:prstGeom>
          <a:noFill/>
        </p:spPr>
        <p:txBody>
          <a:bodyPr wrap="square" rtlCol="0">
            <a:spAutoFit/>
          </a:bodyPr>
          <a:lstStyle/>
          <a:p>
            <a:r>
              <a:rPr lang="en-US" altLang="ko-KR" sz="1400" b="1" dirty="0" err="1">
                <a:solidFill>
                  <a:schemeClr val="tx1">
                    <a:lumMod val="75000"/>
                    <a:lumOff val="25000"/>
                  </a:schemeClr>
                </a:solidFill>
                <a:cs typeface="Arial" pitchFamily="34" charset="0"/>
              </a:rPr>
              <a:t>Démo</a:t>
            </a:r>
            <a:endParaRPr lang="ko-KR" altLang="en-US" sz="14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9F98E143-CD72-4320-9522-AC48BFC88063}"/>
              </a:ext>
            </a:extLst>
          </p:cNvPr>
          <p:cNvSpPr txBox="1"/>
          <p:nvPr/>
        </p:nvSpPr>
        <p:spPr>
          <a:xfrm>
            <a:off x="8382669" y="4659822"/>
            <a:ext cx="653827" cy="369332"/>
          </a:xfrm>
          <a:prstGeom prst="rect">
            <a:avLst/>
          </a:prstGeom>
          <a:noFill/>
        </p:spPr>
        <p:txBody>
          <a:bodyPr wrap="square" rtlCol="0">
            <a:spAutoFit/>
          </a:bodyPr>
          <a:lstStyle/>
          <a:p>
            <a:r>
              <a:rPr lang="fr-FR" dirty="0"/>
              <a:t>1</a:t>
            </a:r>
          </a:p>
        </p:txBody>
      </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Introduction!!</a:t>
            </a:r>
            <a:endParaRPr lang="ko-KR" altLang="en-US" dirty="0"/>
          </a:p>
        </p:txBody>
      </p:sp>
      <p:sp>
        <p:nvSpPr>
          <p:cNvPr id="6" name="TextBox 5"/>
          <p:cNvSpPr txBox="1"/>
          <p:nvPr/>
        </p:nvSpPr>
        <p:spPr>
          <a:xfrm>
            <a:off x="0" y="297374"/>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8375764" y="184441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6EF5A5EC-4EA7-40AD-A517-ACED1D7C2ECC}"/>
              </a:ext>
            </a:extLst>
          </p:cNvPr>
          <p:cNvSpPr txBox="1"/>
          <p:nvPr/>
        </p:nvSpPr>
        <p:spPr>
          <a:xfrm>
            <a:off x="624727" y="699542"/>
            <a:ext cx="7871710" cy="2746457"/>
          </a:xfrm>
          <a:prstGeom prst="rect">
            <a:avLst/>
          </a:prstGeom>
          <a:noFill/>
        </p:spPr>
        <p:txBody>
          <a:bodyPr wrap="square">
            <a:spAutoFit/>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Ce projet ambitionne de mettre en place un système intégré pour traiter et visualiser des données météorologiques à l'aide de diverses technologies. Il débute par la collecte de données depuis l'API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OpenWeatherMap</a:t>
            </a:r>
            <a:r>
              <a:rPr lang="fr-FR" sz="1800" dirty="0">
                <a:effectLst/>
                <a:latin typeface="Calibri" panose="020F0502020204030204" pitchFamily="34" charset="0"/>
                <a:ea typeface="Calibri" panose="020F0502020204030204" pitchFamily="34" charset="0"/>
                <a:cs typeface="Times New Roman" panose="02020603050405020304" pitchFamily="18" charset="0"/>
              </a:rPr>
              <a:t>. Ces données transitent ensuite par Kafka pour un traitement en temps réel via Spark Streaming. Les résultats obtenus sont ensuite stockés dans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Hive</a:t>
            </a:r>
            <a:r>
              <a:rPr lang="fr-FR" sz="1800" dirty="0">
                <a:effectLst/>
                <a:latin typeface="Calibri" panose="020F0502020204030204" pitchFamily="34" charset="0"/>
                <a:ea typeface="Calibri" panose="020F0502020204030204" pitchFamily="34" charset="0"/>
                <a:cs typeface="Times New Roman" panose="02020603050405020304" pitchFamily="18" charset="0"/>
              </a:rPr>
              <a:t>, une base de données d'entrepôt dédiée. Enfin, ces données sont exploitées visuellement grâce à Tableau. L'intégralité de ce processus est déployée dans un environnement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Dockerisé</a:t>
            </a:r>
            <a:r>
              <a:rPr lang="fr-FR" sz="1800" dirty="0">
                <a:effectLst/>
                <a:latin typeface="Calibri" panose="020F0502020204030204" pitchFamily="34" charset="0"/>
                <a:ea typeface="Calibri" panose="020F0502020204030204" pitchFamily="34" charset="0"/>
                <a:cs typeface="Times New Roman" panose="02020603050405020304" pitchFamily="18" charset="0"/>
              </a:rPr>
              <a:t>, simplifiant la gestion et le déploiement de l'infrastructure essentielle à cette chaîne de traitement des données météorologiques.</a:t>
            </a:r>
          </a:p>
        </p:txBody>
      </p:sp>
      <p:sp>
        <p:nvSpPr>
          <p:cNvPr id="13" name="TextBox 12">
            <a:extLst>
              <a:ext uri="{FF2B5EF4-FFF2-40B4-BE49-F238E27FC236}">
                <a16:creationId xmlns:a16="http://schemas.microsoft.com/office/drawing/2014/main" id="{3D5AD7C7-F231-42AE-BF9B-58868F82B812}"/>
              </a:ext>
            </a:extLst>
          </p:cNvPr>
          <p:cNvSpPr txBox="1"/>
          <p:nvPr/>
        </p:nvSpPr>
        <p:spPr>
          <a:xfrm>
            <a:off x="8382669" y="4659822"/>
            <a:ext cx="653827" cy="369332"/>
          </a:xfrm>
          <a:prstGeom prst="rect">
            <a:avLst/>
          </a:prstGeom>
          <a:noFill/>
        </p:spPr>
        <p:txBody>
          <a:bodyPr wrap="square" rtlCol="0">
            <a:spAutoFit/>
          </a:bodyPr>
          <a:lstStyle/>
          <a:p>
            <a:r>
              <a:rPr lang="fr-FR" dirty="0"/>
              <a:t>2</a:t>
            </a:r>
          </a:p>
        </p:txBody>
      </p:sp>
    </p:spTree>
    <p:extLst>
      <p:ext uri="{BB962C8B-B14F-4D97-AF65-F5344CB8AC3E}">
        <p14:creationId xmlns:p14="http://schemas.microsoft.com/office/powerpoint/2010/main" val="17667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Définitions</a:t>
            </a:r>
            <a:endParaRPr lang="ko-KR" altLang="en-US" dirty="0"/>
          </a:p>
        </p:txBody>
      </p:sp>
      <p:sp>
        <p:nvSpPr>
          <p:cNvPr id="3" name="Text Placeholder 2"/>
          <p:cNvSpPr>
            <a:spLocks noGrp="1"/>
          </p:cNvSpPr>
          <p:nvPr>
            <p:ph type="body" sz="quarter" idx="11"/>
          </p:nvPr>
        </p:nvSpPr>
        <p:spPr/>
        <p:txBody>
          <a:bodyPr/>
          <a:lstStyle/>
          <a:p>
            <a:pPr lvl="0"/>
            <a:r>
              <a:rPr lang="en-US" altLang="ko-KR" dirty="0"/>
              <a:t>Apache KAFKA</a:t>
            </a:r>
          </a:p>
        </p:txBody>
      </p:sp>
      <p:sp>
        <p:nvSpPr>
          <p:cNvPr id="30" name="TextBox 29">
            <a:extLst>
              <a:ext uri="{FF2B5EF4-FFF2-40B4-BE49-F238E27FC236}">
                <a16:creationId xmlns:a16="http://schemas.microsoft.com/office/drawing/2014/main" id="{51E838DE-2DBB-4094-AB55-CF2896B2DF3F}"/>
              </a:ext>
            </a:extLst>
          </p:cNvPr>
          <p:cNvSpPr txBox="1"/>
          <p:nvPr/>
        </p:nvSpPr>
        <p:spPr>
          <a:xfrm>
            <a:off x="899592" y="1275606"/>
            <a:ext cx="7632848" cy="2862322"/>
          </a:xfrm>
          <a:prstGeom prst="rect">
            <a:avLst/>
          </a:prstGeom>
          <a:ln w="38100"/>
          <a:scene3d>
            <a:camera prst="orthographicFront"/>
            <a:lightRig rig="threePt" dir="t"/>
          </a:scene3d>
          <a:sp3d>
            <a:bevelT w="165100" prst="coolSlant"/>
          </a:sp3d>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Apache Kafka est une plateforme de streaming distribuée, conçue pour </a:t>
            </a:r>
          </a:p>
          <a:p>
            <a:pPr algn="just"/>
            <a:r>
              <a:rPr lang="fr-FR" dirty="0"/>
              <a:t>gérer le traitement et la transmission de gros volumes de données en </a:t>
            </a:r>
          </a:p>
          <a:p>
            <a:pPr algn="just"/>
            <a:r>
              <a:rPr lang="fr-FR" dirty="0"/>
              <a:t>temps réel. Elle fonctionne comme un système de messagerie haute </a:t>
            </a:r>
          </a:p>
          <a:p>
            <a:pPr algn="just"/>
            <a:r>
              <a:rPr lang="fr-FR" dirty="0"/>
              <a:t>performance, capable de recevoir, stocker et distribuer des flux </a:t>
            </a:r>
          </a:p>
          <a:p>
            <a:pPr algn="just"/>
            <a:r>
              <a:rPr lang="fr-FR" dirty="0"/>
              <a:t>massifs de données entre différents systèmes ou applications. Kafka </a:t>
            </a:r>
          </a:p>
          <a:p>
            <a:pPr algn="just"/>
            <a:r>
              <a:rPr lang="fr-FR" dirty="0"/>
              <a:t>offre une architecture robuste, évolutive et tolérante aux pannes, ce qui </a:t>
            </a:r>
          </a:p>
          <a:p>
            <a:pPr algn="just"/>
            <a:r>
              <a:rPr lang="fr-FR" dirty="0"/>
              <a:t>en fait un outil très utilisé dans les environnements où la gestion en </a:t>
            </a:r>
          </a:p>
          <a:p>
            <a:pPr algn="just"/>
            <a:r>
              <a:rPr lang="fr-FR" dirty="0"/>
              <a:t>temps réel des flux de données est cruciale, tels que le traitement des </a:t>
            </a:r>
          </a:p>
          <a:p>
            <a:pPr algn="just"/>
            <a:r>
              <a:rPr lang="fr-FR" dirty="0"/>
              <a:t>journaux (logs), l'analyse en temps réel, la gestion des événements, et </a:t>
            </a:r>
          </a:p>
          <a:p>
            <a:pPr algn="just"/>
            <a:r>
              <a:rPr lang="fr-FR" dirty="0"/>
              <a:t>bien d'autres cas d'utilisation.</a:t>
            </a:r>
          </a:p>
        </p:txBody>
      </p:sp>
      <p:pic>
        <p:nvPicPr>
          <p:cNvPr id="31" name="Picture 30">
            <a:extLst>
              <a:ext uri="{FF2B5EF4-FFF2-40B4-BE49-F238E27FC236}">
                <a16:creationId xmlns:a16="http://schemas.microsoft.com/office/drawing/2014/main" id="{9B198FF6-00D0-412D-BB7E-9E16B3CFD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3478"/>
            <a:ext cx="2000000" cy="993720"/>
          </a:xfrm>
          <a:prstGeom prst="rect">
            <a:avLst/>
          </a:prstGeom>
        </p:spPr>
      </p:pic>
      <p:sp>
        <p:nvSpPr>
          <p:cNvPr id="33" name="TextBox 32">
            <a:extLst>
              <a:ext uri="{FF2B5EF4-FFF2-40B4-BE49-F238E27FC236}">
                <a16:creationId xmlns:a16="http://schemas.microsoft.com/office/drawing/2014/main" id="{C1ED4701-B58B-4E58-B36E-D7841DDDCE36}"/>
              </a:ext>
            </a:extLst>
          </p:cNvPr>
          <p:cNvSpPr txBox="1"/>
          <p:nvPr/>
        </p:nvSpPr>
        <p:spPr>
          <a:xfrm>
            <a:off x="8382669" y="4659822"/>
            <a:ext cx="653827" cy="369332"/>
          </a:xfrm>
          <a:prstGeom prst="rect">
            <a:avLst/>
          </a:prstGeom>
          <a:noFill/>
        </p:spPr>
        <p:txBody>
          <a:bodyPr wrap="square" rtlCol="0">
            <a:spAutoFit/>
          </a:bodyPr>
          <a:lstStyle/>
          <a:p>
            <a:r>
              <a:rPr lang="fr-FR" dirty="0"/>
              <a:t>3</a:t>
            </a:r>
          </a:p>
        </p:txBody>
      </p:sp>
    </p:spTree>
    <p:extLst>
      <p:ext uri="{BB962C8B-B14F-4D97-AF65-F5344CB8AC3E}">
        <p14:creationId xmlns:p14="http://schemas.microsoft.com/office/powerpoint/2010/main" val="109036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Définitions</a:t>
            </a:r>
            <a:endParaRPr lang="ko-KR" altLang="en-US" dirty="0"/>
          </a:p>
        </p:txBody>
      </p:sp>
      <p:sp>
        <p:nvSpPr>
          <p:cNvPr id="3" name="Text Placeholder 2"/>
          <p:cNvSpPr>
            <a:spLocks noGrp="1"/>
          </p:cNvSpPr>
          <p:nvPr>
            <p:ph type="body" sz="quarter" idx="11"/>
          </p:nvPr>
        </p:nvSpPr>
        <p:spPr/>
        <p:txBody>
          <a:bodyPr/>
          <a:lstStyle/>
          <a:p>
            <a:pPr lvl="0"/>
            <a:r>
              <a:rPr lang="en-US" altLang="ko-KR" dirty="0"/>
              <a:t>Apache Spark</a:t>
            </a:r>
          </a:p>
        </p:txBody>
      </p:sp>
      <p:sp>
        <p:nvSpPr>
          <p:cNvPr id="4" name="Rectangle: Rounded Corners 3">
            <a:extLst>
              <a:ext uri="{FF2B5EF4-FFF2-40B4-BE49-F238E27FC236}">
                <a16:creationId xmlns:a16="http://schemas.microsoft.com/office/drawing/2014/main" id="{2666CB67-0695-49A1-99C2-28A7550EEEDF}"/>
              </a:ext>
            </a:extLst>
          </p:cNvPr>
          <p:cNvSpPr/>
          <p:nvPr/>
        </p:nvSpPr>
        <p:spPr>
          <a:xfrm>
            <a:off x="467544" y="1131590"/>
            <a:ext cx="8208912" cy="3600400"/>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t>Apache Spark est un puissant </a:t>
            </a:r>
            <a:r>
              <a:rPr lang="fr-FR" dirty="0" err="1"/>
              <a:t>framework</a:t>
            </a:r>
            <a:r>
              <a:rPr lang="fr-FR" dirty="0"/>
              <a:t> open-source conçu pour </a:t>
            </a:r>
          </a:p>
          <a:p>
            <a:pPr algn="just"/>
            <a:r>
              <a:rPr lang="fr-FR" dirty="0"/>
              <a:t>le traitement rapide et distribué de données à grande échelle. Il offre un </a:t>
            </a:r>
          </a:p>
          <a:p>
            <a:pPr algn="just"/>
            <a:r>
              <a:rPr lang="fr-FR" dirty="0"/>
              <a:t>environnement unifié pour le traitement de données massives, incluant le </a:t>
            </a:r>
          </a:p>
          <a:p>
            <a:pPr algn="just"/>
            <a:r>
              <a:rPr lang="fr-FR" dirty="0"/>
              <a:t>traitement par lot (batch </a:t>
            </a:r>
            <a:r>
              <a:rPr lang="fr-FR" dirty="0" err="1"/>
              <a:t>processing</a:t>
            </a:r>
            <a:r>
              <a:rPr lang="fr-FR" dirty="0"/>
              <a:t>), le traitement en temps réel, le</a:t>
            </a:r>
          </a:p>
          <a:p>
            <a:pPr algn="just"/>
            <a:r>
              <a:rPr lang="fr-FR" dirty="0"/>
              <a:t> machine </a:t>
            </a:r>
            <a:r>
              <a:rPr lang="fr-FR" dirty="0" err="1"/>
              <a:t>learning</a:t>
            </a:r>
            <a:r>
              <a:rPr lang="fr-FR" dirty="0"/>
              <a:t> et l'analyse interactive.</a:t>
            </a:r>
          </a:p>
          <a:p>
            <a:pPr algn="just"/>
            <a:r>
              <a:rPr lang="fr-FR" dirty="0"/>
              <a:t>Spark utilise un modèle de programmation appelé RDD (</a:t>
            </a:r>
            <a:r>
              <a:rPr lang="fr-FR" dirty="0" err="1"/>
              <a:t>Resilient</a:t>
            </a:r>
            <a:r>
              <a:rPr lang="fr-FR" dirty="0"/>
              <a:t> </a:t>
            </a:r>
          </a:p>
          <a:p>
            <a:pPr algn="just"/>
            <a:r>
              <a:rPr lang="fr-FR" dirty="0"/>
              <a:t>Distributed </a:t>
            </a:r>
            <a:r>
              <a:rPr lang="fr-FR" dirty="0" err="1"/>
              <a:t>Dataset</a:t>
            </a:r>
            <a:r>
              <a:rPr lang="fr-FR" dirty="0"/>
              <a:t>) pour représenter les données de manière résiliente et distribuée à travers un cluster. Il propose également des API </a:t>
            </a:r>
          </a:p>
          <a:p>
            <a:pPr algn="just"/>
            <a:r>
              <a:rPr lang="fr-FR" dirty="0"/>
              <a:t>dans plusieurs langages (comme Scala, Java, Python, et R) pour permettre aux développeurs de créer des applications performantes pour le traitement de données.</a:t>
            </a:r>
          </a:p>
        </p:txBody>
      </p:sp>
      <p:pic>
        <p:nvPicPr>
          <p:cNvPr id="6" name="Picture 5">
            <a:extLst>
              <a:ext uri="{FF2B5EF4-FFF2-40B4-BE49-F238E27FC236}">
                <a16:creationId xmlns:a16="http://schemas.microsoft.com/office/drawing/2014/main" id="{B2E0EB21-5155-4E20-880C-8B43530F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7556"/>
            <a:ext cx="1895263" cy="603994"/>
          </a:xfrm>
          <a:prstGeom prst="rect">
            <a:avLst/>
          </a:prstGeom>
        </p:spPr>
      </p:pic>
      <p:sp>
        <p:nvSpPr>
          <p:cNvPr id="7" name="TextBox 6">
            <a:extLst>
              <a:ext uri="{FF2B5EF4-FFF2-40B4-BE49-F238E27FC236}">
                <a16:creationId xmlns:a16="http://schemas.microsoft.com/office/drawing/2014/main" id="{AA9AED1D-80AB-453E-9817-9DE7B8881CA2}"/>
              </a:ext>
            </a:extLst>
          </p:cNvPr>
          <p:cNvSpPr txBox="1"/>
          <p:nvPr/>
        </p:nvSpPr>
        <p:spPr>
          <a:xfrm>
            <a:off x="8382669" y="4659822"/>
            <a:ext cx="653827" cy="369332"/>
          </a:xfrm>
          <a:prstGeom prst="rect">
            <a:avLst/>
          </a:prstGeom>
          <a:noFill/>
        </p:spPr>
        <p:txBody>
          <a:bodyPr wrap="square" rtlCol="0">
            <a:spAutoFit/>
          </a:bodyPr>
          <a:lstStyle/>
          <a:p>
            <a:r>
              <a:rPr lang="fr-FR" dirty="0"/>
              <a:t>4</a:t>
            </a:r>
          </a:p>
        </p:txBody>
      </p:sp>
    </p:spTree>
    <p:extLst>
      <p:ext uri="{BB962C8B-B14F-4D97-AF65-F5344CB8AC3E}">
        <p14:creationId xmlns:p14="http://schemas.microsoft.com/office/powerpoint/2010/main" val="312930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Définitions</a:t>
            </a:r>
            <a:endParaRPr lang="ko-KR" altLang="en-US" dirty="0"/>
          </a:p>
        </p:txBody>
      </p:sp>
      <p:sp>
        <p:nvSpPr>
          <p:cNvPr id="3" name="Text Placeholder 2"/>
          <p:cNvSpPr>
            <a:spLocks noGrp="1"/>
          </p:cNvSpPr>
          <p:nvPr>
            <p:ph type="body" sz="quarter" idx="11"/>
          </p:nvPr>
        </p:nvSpPr>
        <p:spPr/>
        <p:txBody>
          <a:bodyPr/>
          <a:lstStyle/>
          <a:p>
            <a:pPr lvl="0"/>
            <a:r>
              <a:rPr lang="en-US" altLang="ko-KR" dirty="0"/>
              <a:t>Apache Airflow</a:t>
            </a:r>
          </a:p>
        </p:txBody>
      </p:sp>
      <p:sp>
        <p:nvSpPr>
          <p:cNvPr id="30" name="TextBox 29">
            <a:extLst>
              <a:ext uri="{FF2B5EF4-FFF2-40B4-BE49-F238E27FC236}">
                <a16:creationId xmlns:a16="http://schemas.microsoft.com/office/drawing/2014/main" id="{51E838DE-2DBB-4094-AB55-CF2896B2DF3F}"/>
              </a:ext>
            </a:extLst>
          </p:cNvPr>
          <p:cNvSpPr txBox="1"/>
          <p:nvPr/>
        </p:nvSpPr>
        <p:spPr>
          <a:xfrm>
            <a:off x="755576" y="1707654"/>
            <a:ext cx="7632848" cy="1477328"/>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fr-FR" dirty="0"/>
              <a:t>Apache </a:t>
            </a:r>
            <a:r>
              <a:rPr lang="fr-FR" dirty="0" err="1"/>
              <a:t>Airflow</a:t>
            </a:r>
            <a:r>
              <a:rPr lang="fr-FR" dirty="0"/>
              <a:t> est une plateforme open-source utilisée pour orchestrer, </a:t>
            </a:r>
          </a:p>
          <a:p>
            <a:pPr algn="just"/>
            <a:r>
              <a:rPr lang="fr-FR" dirty="0"/>
              <a:t>planifier et gérer des workflows complexes liés au traitement de données et à la gestion des tâches. Il permet de créer, programmer et surveiller des workflows sous forme de </a:t>
            </a:r>
            <a:r>
              <a:rPr lang="fr-FR" dirty="0" err="1"/>
              <a:t>DAGs</a:t>
            </a:r>
            <a:r>
              <a:rPr lang="fr-FR" dirty="0"/>
              <a:t> (</a:t>
            </a:r>
            <a:r>
              <a:rPr lang="fr-FR" dirty="0" err="1"/>
              <a:t>Directed</a:t>
            </a:r>
            <a:r>
              <a:rPr lang="fr-FR" dirty="0"/>
              <a:t> </a:t>
            </a:r>
            <a:r>
              <a:rPr lang="fr-FR" dirty="0" err="1"/>
              <a:t>Acyclic</a:t>
            </a:r>
            <a:r>
              <a:rPr lang="fr-FR" dirty="0"/>
              <a:t> Graphs - graphes </a:t>
            </a:r>
          </a:p>
          <a:p>
            <a:pPr algn="just"/>
            <a:r>
              <a:rPr lang="fr-FR" dirty="0"/>
              <a:t>orientés acycliques) afin d'automatiser des flux de travail complexes.</a:t>
            </a:r>
          </a:p>
        </p:txBody>
      </p:sp>
      <p:pic>
        <p:nvPicPr>
          <p:cNvPr id="5" name="Picture 2" descr="Apache Airflow — Wikipédia">
            <a:extLst>
              <a:ext uri="{FF2B5EF4-FFF2-40B4-BE49-F238E27FC236}">
                <a16:creationId xmlns:a16="http://schemas.microsoft.com/office/drawing/2014/main" id="{22396440-A7EF-4043-A6D5-56D05BECC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29509"/>
            <a:ext cx="1721209" cy="7580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E6233-78AC-4CA5-9341-5E387B203B88}"/>
              </a:ext>
            </a:extLst>
          </p:cNvPr>
          <p:cNvSpPr txBox="1"/>
          <p:nvPr/>
        </p:nvSpPr>
        <p:spPr>
          <a:xfrm>
            <a:off x="8382669" y="4659822"/>
            <a:ext cx="653827" cy="369332"/>
          </a:xfrm>
          <a:prstGeom prst="rect">
            <a:avLst/>
          </a:prstGeom>
          <a:noFill/>
        </p:spPr>
        <p:txBody>
          <a:bodyPr wrap="square" rtlCol="0">
            <a:spAutoFit/>
          </a:bodyPr>
          <a:lstStyle/>
          <a:p>
            <a:r>
              <a:rPr lang="fr-FR" dirty="0"/>
              <a:t>5</a:t>
            </a:r>
          </a:p>
        </p:txBody>
      </p:sp>
    </p:spTree>
    <p:extLst>
      <p:ext uri="{BB962C8B-B14F-4D97-AF65-F5344CB8AC3E}">
        <p14:creationId xmlns:p14="http://schemas.microsoft.com/office/powerpoint/2010/main" val="3720888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651838" y="339502"/>
            <a:ext cx="249216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err="1">
                <a:solidFill>
                  <a:schemeClr val="accent1"/>
                </a:solidFill>
                <a:latin typeface="+mj-lt"/>
                <a:cs typeface="Arial" pitchFamily="34" charset="0"/>
              </a:rPr>
              <a:t>Définitions</a:t>
            </a:r>
            <a:endParaRPr lang="ko-KR" altLang="en-US" sz="2800" b="1" dirty="0">
              <a:solidFill>
                <a:schemeClr val="tx1">
                  <a:lumMod val="75000"/>
                  <a:lumOff val="25000"/>
                </a:schemeClr>
              </a:solidFill>
              <a:latin typeface="+mj-lt"/>
              <a:cs typeface="Arial" pitchFamily="34" charset="0"/>
            </a:endParaRPr>
          </a:p>
        </p:txBody>
      </p:sp>
      <p:sp>
        <p:nvSpPr>
          <p:cNvPr id="8" name="TextBox 7">
            <a:extLst>
              <a:ext uri="{FF2B5EF4-FFF2-40B4-BE49-F238E27FC236}">
                <a16:creationId xmlns:a16="http://schemas.microsoft.com/office/drawing/2014/main" id="{FA946F11-593D-4A06-9CE2-341E7999035B}"/>
              </a:ext>
            </a:extLst>
          </p:cNvPr>
          <p:cNvSpPr txBox="1"/>
          <p:nvPr/>
        </p:nvSpPr>
        <p:spPr>
          <a:xfrm>
            <a:off x="251520" y="1279088"/>
            <a:ext cx="5860766" cy="2585323"/>
          </a:xfrm>
          <a:prstGeom prst="rect">
            <a:avLst/>
          </a:prstGeom>
          <a:noFill/>
        </p:spPr>
        <p:txBody>
          <a:bodyPr wrap="square">
            <a:spAutoFit/>
          </a:bodyPr>
          <a:lstStyle/>
          <a:p>
            <a:r>
              <a:rPr lang="fr-FR" dirty="0"/>
              <a:t>Apache </a:t>
            </a:r>
            <a:r>
              <a:rPr lang="fr-FR" dirty="0" err="1"/>
              <a:t>Hive</a:t>
            </a:r>
            <a:r>
              <a:rPr lang="fr-FR" dirty="0"/>
              <a:t> est un entrepôt de données open-source </a:t>
            </a:r>
          </a:p>
          <a:p>
            <a:r>
              <a:rPr lang="fr-FR" dirty="0"/>
              <a:t>construit au-dessus d'Apache Hadoop pour faciliter </a:t>
            </a:r>
          </a:p>
          <a:p>
            <a:r>
              <a:rPr lang="fr-FR" dirty="0"/>
              <a:t>l'analyse et la requête de grands ensembles de données stockés dans un système de fichiers distribué, comme Hadoop Distributed File System (HDFS) ou Amazon S3. </a:t>
            </a:r>
            <a:r>
              <a:rPr lang="fr-FR" dirty="0" err="1"/>
              <a:t>Hive</a:t>
            </a:r>
            <a:r>
              <a:rPr lang="fr-FR" dirty="0"/>
              <a:t> fournit une interface SQL-like appelée </a:t>
            </a:r>
            <a:r>
              <a:rPr lang="fr-FR" dirty="0" err="1"/>
              <a:t>HiveQL</a:t>
            </a:r>
            <a:r>
              <a:rPr lang="fr-FR" dirty="0"/>
              <a:t> qui permet aux utilisateurs de formuler des requêtes </a:t>
            </a:r>
          </a:p>
          <a:p>
            <a:r>
              <a:rPr lang="fr-FR" dirty="0"/>
              <a:t>similaires au langage SQL pour interagir avec les données stockées dans ces systèmes.</a:t>
            </a:r>
          </a:p>
        </p:txBody>
      </p:sp>
      <p:sp>
        <p:nvSpPr>
          <p:cNvPr id="9" name="Text Placeholder 2">
            <a:extLst>
              <a:ext uri="{FF2B5EF4-FFF2-40B4-BE49-F238E27FC236}">
                <a16:creationId xmlns:a16="http://schemas.microsoft.com/office/drawing/2014/main" id="{DBEC5B5A-5BBE-4FA3-8D98-BDA1A30FB66D}"/>
              </a:ext>
            </a:extLst>
          </p:cNvPr>
          <p:cNvSpPr txBox="1">
            <a:spLocks/>
          </p:cNvSpPr>
          <p:nvPr/>
        </p:nvSpPr>
        <p:spPr>
          <a:xfrm>
            <a:off x="251520" y="915566"/>
            <a:ext cx="5860766" cy="216024"/>
          </a:xfrm>
          <a:prstGeom prst="rect">
            <a:avLst/>
          </a:prstGeom>
          <a:solidFill>
            <a:schemeClr val="bg1">
              <a:lumMod val="95000"/>
            </a:schemeClr>
          </a:solidFill>
        </p:spPr>
        <p:txBody>
          <a:bodyPr anchor="ctr"/>
          <a:lstStyle>
            <a:lvl1pPr marL="0" indent="0" algn="ctr" defTabSz="914400" rtl="0" eaLnBrk="1" latinLnBrk="1" hangingPunct="1">
              <a:spcBef>
                <a:spcPct val="20000"/>
              </a:spcBef>
              <a:buFont typeface="Arial" pitchFamily="34" charset="0"/>
              <a:buNone/>
              <a:defRPr sz="1200" kern="1200" baseline="0">
                <a:solidFill>
                  <a:schemeClr val="tx1">
                    <a:lumMod val="75000"/>
                    <a:lumOff val="25000"/>
                  </a:schemeClr>
                </a:solidFill>
                <a:latin typeface="+mn-lt"/>
                <a:ea typeface="+mn-ea"/>
                <a:cs typeface="Arial" pitchFamily="34" charset="0"/>
              </a:defRPr>
            </a:lvl1pPr>
            <a:lvl2pPr marL="457200" indent="0" algn="l" defTabSz="914400" rtl="0" eaLnBrk="1" latinLnBrk="1"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1"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9pPr>
          </a:lstStyle>
          <a:p>
            <a:r>
              <a:rPr lang="en-US" altLang="ko-KR" dirty="0"/>
              <a:t>Apache Hive</a:t>
            </a:r>
          </a:p>
        </p:txBody>
      </p:sp>
      <p:pic>
        <p:nvPicPr>
          <p:cNvPr id="12" name="Picture 11">
            <a:extLst>
              <a:ext uri="{FF2B5EF4-FFF2-40B4-BE49-F238E27FC236}">
                <a16:creationId xmlns:a16="http://schemas.microsoft.com/office/drawing/2014/main" id="{67EC9A99-D948-49C2-8C06-D514BB58F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272" y="1707654"/>
            <a:ext cx="1477991" cy="1244047"/>
          </a:xfrm>
          <a:prstGeom prst="rect">
            <a:avLst/>
          </a:prstGeom>
        </p:spPr>
      </p:pic>
      <p:sp>
        <p:nvSpPr>
          <p:cNvPr id="13" name="TextBox 12">
            <a:extLst>
              <a:ext uri="{FF2B5EF4-FFF2-40B4-BE49-F238E27FC236}">
                <a16:creationId xmlns:a16="http://schemas.microsoft.com/office/drawing/2014/main" id="{DB2A6ACD-9A74-4D0F-A4B8-31C8486A9880}"/>
              </a:ext>
            </a:extLst>
          </p:cNvPr>
          <p:cNvSpPr txBox="1"/>
          <p:nvPr/>
        </p:nvSpPr>
        <p:spPr>
          <a:xfrm>
            <a:off x="8382669" y="4659822"/>
            <a:ext cx="653827" cy="369332"/>
          </a:xfrm>
          <a:prstGeom prst="rect">
            <a:avLst/>
          </a:prstGeom>
          <a:noFill/>
        </p:spPr>
        <p:txBody>
          <a:bodyPr wrap="square" rtlCol="0">
            <a:spAutoFit/>
          </a:bodyPr>
          <a:lstStyle/>
          <a:p>
            <a:r>
              <a:rPr lang="fr-FR" dirty="0"/>
              <a:t>6</a:t>
            </a:r>
          </a:p>
        </p:txBody>
      </p:sp>
    </p:spTree>
    <p:extLst>
      <p:ext uri="{BB962C8B-B14F-4D97-AF65-F5344CB8AC3E}">
        <p14:creationId xmlns:p14="http://schemas.microsoft.com/office/powerpoint/2010/main" val="340720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err="1"/>
              <a:t>Définitions</a:t>
            </a:r>
            <a:endParaRPr lang="ko-KR" altLang="en-US" dirty="0"/>
          </a:p>
        </p:txBody>
      </p:sp>
      <p:sp>
        <p:nvSpPr>
          <p:cNvPr id="3" name="Text Placeholder 2"/>
          <p:cNvSpPr>
            <a:spLocks noGrp="1"/>
          </p:cNvSpPr>
          <p:nvPr>
            <p:ph type="body" sz="quarter" idx="11"/>
          </p:nvPr>
        </p:nvSpPr>
        <p:spPr/>
        <p:txBody>
          <a:bodyPr/>
          <a:lstStyle/>
          <a:p>
            <a:pPr lvl="0"/>
            <a:r>
              <a:rPr lang="en-US" altLang="ko-KR" dirty="0"/>
              <a:t>Tableau Desktop</a:t>
            </a:r>
          </a:p>
        </p:txBody>
      </p:sp>
      <p:sp>
        <p:nvSpPr>
          <p:cNvPr id="4" name="Rectangle: Rounded Corners 3">
            <a:extLst>
              <a:ext uri="{FF2B5EF4-FFF2-40B4-BE49-F238E27FC236}">
                <a16:creationId xmlns:a16="http://schemas.microsoft.com/office/drawing/2014/main" id="{2666CB67-0695-49A1-99C2-28A7550EEEDF}"/>
              </a:ext>
            </a:extLst>
          </p:cNvPr>
          <p:cNvSpPr/>
          <p:nvPr/>
        </p:nvSpPr>
        <p:spPr>
          <a:xfrm>
            <a:off x="467544" y="1131590"/>
            <a:ext cx="8208912" cy="3600400"/>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t>Tableau est une plateforme logicielle de visualisation de données largement utilisée dans le domaine de l'analyse et de la business intelligence. Il permet aux utilisateurs de créer des visualisations interactives et des tableaux de bord à partir de données provenant de différentes sources.</a:t>
            </a:r>
          </a:p>
        </p:txBody>
      </p:sp>
      <p:pic>
        <p:nvPicPr>
          <p:cNvPr id="7" name="Picture 6">
            <a:extLst>
              <a:ext uri="{FF2B5EF4-FFF2-40B4-BE49-F238E27FC236}">
                <a16:creationId xmlns:a16="http://schemas.microsoft.com/office/drawing/2014/main" id="{D3592C7A-7D6D-42AF-8BA9-24128A02543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286"/>
          <a:stretch/>
        </p:blipFill>
        <p:spPr>
          <a:xfrm>
            <a:off x="251520" y="123478"/>
            <a:ext cx="1944216" cy="864096"/>
          </a:xfrm>
          <a:prstGeom prst="rect">
            <a:avLst/>
          </a:prstGeom>
        </p:spPr>
      </p:pic>
      <p:sp>
        <p:nvSpPr>
          <p:cNvPr id="9" name="TextBox 8">
            <a:extLst>
              <a:ext uri="{FF2B5EF4-FFF2-40B4-BE49-F238E27FC236}">
                <a16:creationId xmlns:a16="http://schemas.microsoft.com/office/drawing/2014/main" id="{4E6FB479-A13C-4E67-AB43-EB03F9E112FE}"/>
              </a:ext>
            </a:extLst>
          </p:cNvPr>
          <p:cNvSpPr txBox="1"/>
          <p:nvPr/>
        </p:nvSpPr>
        <p:spPr>
          <a:xfrm>
            <a:off x="8382669" y="4659822"/>
            <a:ext cx="653827" cy="369332"/>
          </a:xfrm>
          <a:prstGeom prst="rect">
            <a:avLst/>
          </a:prstGeom>
          <a:noFill/>
        </p:spPr>
        <p:txBody>
          <a:bodyPr wrap="square" rtlCol="0">
            <a:spAutoFit/>
          </a:bodyPr>
          <a:lstStyle/>
          <a:p>
            <a:r>
              <a:rPr lang="fr-FR" dirty="0"/>
              <a:t>7</a:t>
            </a:r>
          </a:p>
        </p:txBody>
      </p:sp>
    </p:spTree>
    <p:extLst>
      <p:ext uri="{BB962C8B-B14F-4D97-AF65-F5344CB8AC3E}">
        <p14:creationId xmlns:p14="http://schemas.microsoft.com/office/powerpoint/2010/main" val="214771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651838" y="339502"/>
            <a:ext cx="249216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err="1">
                <a:solidFill>
                  <a:schemeClr val="accent1"/>
                </a:solidFill>
                <a:latin typeface="+mj-lt"/>
                <a:cs typeface="Arial" pitchFamily="34" charset="0"/>
              </a:rPr>
              <a:t>Définitions</a:t>
            </a:r>
            <a:endParaRPr lang="ko-KR" altLang="en-US" sz="2800" b="1" dirty="0">
              <a:solidFill>
                <a:schemeClr val="tx1">
                  <a:lumMod val="75000"/>
                  <a:lumOff val="25000"/>
                </a:schemeClr>
              </a:solidFill>
              <a:latin typeface="+mj-lt"/>
              <a:cs typeface="Arial" pitchFamily="34" charset="0"/>
            </a:endParaRPr>
          </a:p>
        </p:txBody>
      </p:sp>
      <p:sp>
        <p:nvSpPr>
          <p:cNvPr id="8" name="TextBox 7">
            <a:extLst>
              <a:ext uri="{FF2B5EF4-FFF2-40B4-BE49-F238E27FC236}">
                <a16:creationId xmlns:a16="http://schemas.microsoft.com/office/drawing/2014/main" id="{FA946F11-593D-4A06-9CE2-341E7999035B}"/>
              </a:ext>
            </a:extLst>
          </p:cNvPr>
          <p:cNvSpPr txBox="1"/>
          <p:nvPr/>
        </p:nvSpPr>
        <p:spPr>
          <a:xfrm>
            <a:off x="0" y="1452514"/>
            <a:ext cx="6374535" cy="1754326"/>
          </a:xfrm>
          <a:prstGeom prst="rect">
            <a:avLst/>
          </a:prstGeom>
          <a:noFill/>
        </p:spPr>
        <p:txBody>
          <a:bodyPr wrap="square">
            <a:spAutoFit/>
          </a:bodyPr>
          <a:lstStyle/>
          <a:p>
            <a:r>
              <a:rPr lang="fr-FR" dirty="0"/>
              <a:t>L'</a:t>
            </a:r>
            <a:r>
              <a:rPr lang="fr-FR" dirty="0" err="1"/>
              <a:t>OpenWeatherMap</a:t>
            </a:r>
            <a:r>
              <a:rPr lang="fr-FR" dirty="0"/>
              <a:t> API est une interface de programmation (API) qui fournit des données météorologiques et des </a:t>
            </a:r>
          </a:p>
          <a:p>
            <a:r>
              <a:rPr lang="fr-FR" dirty="0"/>
              <a:t>prévisions météorologiques pour des emplacements dans le monde entier. Cette API permet aux développeurs </a:t>
            </a:r>
          </a:p>
          <a:p>
            <a:r>
              <a:rPr lang="fr-FR" dirty="0"/>
              <a:t>d'intégrer des informations météorologiques en temps réel </a:t>
            </a:r>
          </a:p>
          <a:p>
            <a:r>
              <a:rPr lang="fr-FR" dirty="0"/>
              <a:t>ou des prévisions à leurs applications, sites web ou services.</a:t>
            </a:r>
          </a:p>
        </p:txBody>
      </p:sp>
      <p:sp>
        <p:nvSpPr>
          <p:cNvPr id="9" name="Text Placeholder 2">
            <a:extLst>
              <a:ext uri="{FF2B5EF4-FFF2-40B4-BE49-F238E27FC236}">
                <a16:creationId xmlns:a16="http://schemas.microsoft.com/office/drawing/2014/main" id="{DBEC5B5A-5BBE-4FA3-8D98-BDA1A30FB66D}"/>
              </a:ext>
            </a:extLst>
          </p:cNvPr>
          <p:cNvSpPr txBox="1">
            <a:spLocks/>
          </p:cNvSpPr>
          <p:nvPr/>
        </p:nvSpPr>
        <p:spPr>
          <a:xfrm>
            <a:off x="251520" y="915566"/>
            <a:ext cx="5860766" cy="216024"/>
          </a:xfrm>
          <a:prstGeom prst="rect">
            <a:avLst/>
          </a:prstGeom>
          <a:solidFill>
            <a:schemeClr val="bg1">
              <a:lumMod val="95000"/>
            </a:schemeClr>
          </a:solidFill>
        </p:spPr>
        <p:txBody>
          <a:bodyPr anchor="ctr"/>
          <a:lstStyle>
            <a:lvl1pPr marL="0" indent="0" algn="ctr" defTabSz="914400" rtl="0" eaLnBrk="1" latinLnBrk="1" hangingPunct="1">
              <a:spcBef>
                <a:spcPct val="20000"/>
              </a:spcBef>
              <a:buFont typeface="Arial" pitchFamily="34" charset="0"/>
              <a:buNone/>
              <a:defRPr sz="1200" kern="1200" baseline="0">
                <a:solidFill>
                  <a:schemeClr val="tx1">
                    <a:lumMod val="75000"/>
                    <a:lumOff val="25000"/>
                  </a:schemeClr>
                </a:solidFill>
                <a:latin typeface="+mn-lt"/>
                <a:ea typeface="+mn-ea"/>
                <a:cs typeface="Arial" pitchFamily="34" charset="0"/>
              </a:defRPr>
            </a:lvl1pPr>
            <a:lvl2pPr marL="457200" indent="0" algn="l" defTabSz="914400" rtl="0" eaLnBrk="1" latinLnBrk="1" hangingPunct="1">
              <a:spcBef>
                <a:spcPct val="20000"/>
              </a:spcBef>
              <a:buFont typeface="Arial" pitchFamily="34" charset="0"/>
              <a:buNone/>
              <a:defRPr sz="2800" kern="1200">
                <a:solidFill>
                  <a:schemeClr val="tx1"/>
                </a:solidFill>
                <a:latin typeface="+mn-lt"/>
                <a:ea typeface="+mn-ea"/>
                <a:cs typeface="+mn-cs"/>
              </a:defRPr>
            </a:lvl2pPr>
            <a:lvl3pPr marL="914400" indent="0" algn="l" defTabSz="914400" rtl="0" eaLnBrk="1" latinLnBrk="1" hangingPunct="1">
              <a:spcBef>
                <a:spcPct val="20000"/>
              </a:spcBef>
              <a:buFont typeface="Arial" pitchFamily="34" charset="0"/>
              <a:buNone/>
              <a:defRPr sz="2400" kern="1200">
                <a:solidFill>
                  <a:schemeClr val="tx1"/>
                </a:solidFill>
                <a:latin typeface="+mn-lt"/>
                <a:ea typeface="+mn-ea"/>
                <a:cs typeface="+mn-cs"/>
              </a:defRPr>
            </a:lvl3pPr>
            <a:lvl4pPr marL="1371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4pPr>
            <a:lvl5pPr marL="18288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5pPr>
            <a:lvl6pPr marL="22860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1" hangingPunct="1">
              <a:spcBef>
                <a:spcPct val="20000"/>
              </a:spcBef>
              <a:buFont typeface="Arial" pitchFamily="34" charset="0"/>
              <a:buNone/>
              <a:defRPr sz="2000" kern="1200">
                <a:solidFill>
                  <a:schemeClr val="tx1"/>
                </a:solidFill>
                <a:latin typeface="+mn-lt"/>
                <a:ea typeface="+mn-ea"/>
                <a:cs typeface="+mn-cs"/>
              </a:defRPr>
            </a:lvl9pPr>
          </a:lstStyle>
          <a:p>
            <a:r>
              <a:rPr lang="fr-FR" sz="1600" dirty="0" err="1"/>
              <a:t>OpenWeatherMap</a:t>
            </a:r>
            <a:endParaRPr lang="en-US" altLang="ko-KR" sz="1600" dirty="0"/>
          </a:p>
        </p:txBody>
      </p:sp>
      <p:pic>
        <p:nvPicPr>
          <p:cNvPr id="2052" name="Picture 4" descr="OpenWeatherMap monitoring and integration with Zabbix">
            <a:extLst>
              <a:ext uri="{FF2B5EF4-FFF2-40B4-BE49-F238E27FC236}">
                <a16:creationId xmlns:a16="http://schemas.microsoft.com/office/drawing/2014/main" id="{74BFF91B-8462-4878-9E00-4897BE2F8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731392"/>
            <a:ext cx="2019300" cy="876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0834908-F40A-4E38-9200-7BB79B16B0E6}"/>
              </a:ext>
            </a:extLst>
          </p:cNvPr>
          <p:cNvSpPr txBox="1"/>
          <p:nvPr/>
        </p:nvSpPr>
        <p:spPr>
          <a:xfrm>
            <a:off x="8382669" y="4659822"/>
            <a:ext cx="653827" cy="369332"/>
          </a:xfrm>
          <a:prstGeom prst="rect">
            <a:avLst/>
          </a:prstGeom>
          <a:noFill/>
        </p:spPr>
        <p:txBody>
          <a:bodyPr wrap="square" rtlCol="0">
            <a:spAutoFit/>
          </a:bodyPr>
          <a:lstStyle/>
          <a:p>
            <a:r>
              <a:rPr lang="fr-FR" dirty="0"/>
              <a:t>8</a:t>
            </a:r>
          </a:p>
        </p:txBody>
      </p:sp>
    </p:spTree>
    <p:extLst>
      <p:ext uri="{BB962C8B-B14F-4D97-AF65-F5344CB8AC3E}">
        <p14:creationId xmlns:p14="http://schemas.microsoft.com/office/powerpoint/2010/main" val="3943792800"/>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702</Words>
  <Application>Microsoft Office PowerPoint</Application>
  <PresentationFormat>On-screen Show (16:9)</PresentationFormat>
  <Paragraphs>105</Paragraphs>
  <Slides>17</Slides>
  <Notes>3</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17</vt:i4>
      </vt:variant>
    </vt:vector>
  </HeadingPairs>
  <TitlesOfParts>
    <vt:vector size="22"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ROUKEYA ASSOUMA</cp:lastModifiedBy>
  <cp:revision>90</cp:revision>
  <dcterms:created xsi:type="dcterms:W3CDTF">2016-12-05T23:26:54Z</dcterms:created>
  <dcterms:modified xsi:type="dcterms:W3CDTF">2023-12-06T06:05:52Z</dcterms:modified>
</cp:coreProperties>
</file>