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523E00-D4A6-4352-8019-26394AB05911}" v="4844" dt="2021-03-28T15:54:18.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35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5006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8507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23622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28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3/28/2021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6261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3/28/2021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1023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3/28/2021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7388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3/28/2021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5204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3/28/2021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5810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97483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3/28/2021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5498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researchgate.net/publication/275341924_Design_of_a_Simple_CMOS_Bandgap_Reference" TargetMode="External"/><Relationship Id="rId2" Type="http://schemas.openxmlformats.org/officeDocument/2006/relationships/hyperlink" Target="https://www.youtube.com/watch?v=wJz6claEGa0list=PLK2eyR1C9gjp5tk5j7eTYU_Th4IL_H83T" TargetMode="External"/><Relationship Id="rId1" Type="http://schemas.openxmlformats.org/officeDocument/2006/relationships/slideLayout" Target="../slideLayouts/slideLayout2.xml"/><Relationship Id="rId4" Type="http://schemas.openxmlformats.org/officeDocument/2006/relationships/hyperlink" Target="https://drive.google.com/drive/folders/1OWcbg8f48_ilr8jptdFEA3nbNeQyD0H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C42627-022F-4972-AB18-A9B6397E7C9E}"/>
              </a:ext>
            </a:extLst>
          </p:cNvPr>
          <p:cNvSpPr txBox="1"/>
          <p:nvPr/>
        </p:nvSpPr>
        <p:spPr>
          <a:xfrm>
            <a:off x="2230583" y="3117273"/>
            <a:ext cx="917170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cs typeface="Calibri"/>
              </a:rPr>
              <a:t>Bandgap Design Report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CBF6-94F8-45F0-96EA-DF15F383F909}"/>
              </a:ext>
            </a:extLst>
          </p:cNvPr>
          <p:cNvSpPr>
            <a:spLocks noGrp="1"/>
          </p:cNvSpPr>
          <p:nvPr>
            <p:ph type="title"/>
          </p:nvPr>
        </p:nvSpPr>
        <p:spPr/>
        <p:txBody>
          <a:bodyPr/>
          <a:lstStyle/>
          <a:p>
            <a:r>
              <a:rPr lang="en-US" dirty="0">
                <a:cs typeface="Calibri Light"/>
              </a:rPr>
              <a:t>The number of BJT's used</a:t>
            </a:r>
            <a:endParaRPr lang="en-US" dirty="0"/>
          </a:p>
        </p:txBody>
      </p:sp>
      <p:pic>
        <p:nvPicPr>
          <p:cNvPr id="4" name="Picture 4" descr="A picture containing text&#10;&#10;Description automatically generated">
            <a:extLst>
              <a:ext uri="{FF2B5EF4-FFF2-40B4-BE49-F238E27FC236}">
                <a16:creationId xmlns:a16="http://schemas.microsoft.com/office/drawing/2014/main" id="{EB65712A-5877-4EE0-A4F8-4F2793FDEA9C}"/>
              </a:ext>
            </a:extLst>
          </p:cNvPr>
          <p:cNvPicPr>
            <a:picLocks noGrp="1" noChangeAspect="1"/>
          </p:cNvPicPr>
          <p:nvPr>
            <p:ph idx="1"/>
          </p:nvPr>
        </p:nvPicPr>
        <p:blipFill>
          <a:blip r:embed="rId2"/>
          <a:stretch>
            <a:fillRect/>
          </a:stretch>
        </p:blipFill>
        <p:spPr>
          <a:xfrm>
            <a:off x="1146612" y="1992400"/>
            <a:ext cx="7458075" cy="1285875"/>
          </a:xfrm>
        </p:spPr>
      </p:pic>
      <p:pic>
        <p:nvPicPr>
          <p:cNvPr id="5" name="Picture 5" descr="Diagram&#10;&#10;Description automatically generated">
            <a:extLst>
              <a:ext uri="{FF2B5EF4-FFF2-40B4-BE49-F238E27FC236}">
                <a16:creationId xmlns:a16="http://schemas.microsoft.com/office/drawing/2014/main" id="{9DAB16F8-7B37-47B2-91E8-9107A15AEACA}"/>
              </a:ext>
            </a:extLst>
          </p:cNvPr>
          <p:cNvPicPr>
            <a:picLocks noChangeAspect="1"/>
          </p:cNvPicPr>
          <p:nvPr/>
        </p:nvPicPr>
        <p:blipFill>
          <a:blip r:embed="rId3"/>
          <a:stretch>
            <a:fillRect/>
          </a:stretch>
        </p:blipFill>
        <p:spPr>
          <a:xfrm>
            <a:off x="2840182" y="2631313"/>
            <a:ext cx="7329053" cy="3257920"/>
          </a:xfrm>
          <a:prstGeom prst="rect">
            <a:avLst/>
          </a:prstGeom>
        </p:spPr>
      </p:pic>
    </p:spTree>
    <p:extLst>
      <p:ext uri="{BB962C8B-B14F-4D97-AF65-F5344CB8AC3E}">
        <p14:creationId xmlns:p14="http://schemas.microsoft.com/office/powerpoint/2010/main" val="127961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D7CC-7661-4465-B8B2-658F9BA218B9}"/>
              </a:ext>
            </a:extLst>
          </p:cNvPr>
          <p:cNvSpPr>
            <a:spLocks noGrp="1"/>
          </p:cNvSpPr>
          <p:nvPr>
            <p:ph type="title"/>
          </p:nvPr>
        </p:nvSpPr>
        <p:spPr/>
        <p:txBody>
          <a:bodyPr/>
          <a:lstStyle/>
          <a:p>
            <a:r>
              <a:rPr lang="en-US" dirty="0">
                <a:cs typeface="Calibri Light"/>
              </a:rPr>
              <a:t>Band-gap Reference Topologies</a:t>
            </a:r>
            <a:br>
              <a:rPr lang="en-US" dirty="0">
                <a:cs typeface="Calibri Light"/>
              </a:rPr>
            </a:br>
            <a:r>
              <a:rPr lang="en-US" dirty="0">
                <a:cs typeface="Calibri Light"/>
              </a:rPr>
              <a:t>1- Current mirror based</a:t>
            </a:r>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FC8113DA-BA54-4B7F-82C4-3AB8A24346E7}"/>
              </a:ext>
            </a:extLst>
          </p:cNvPr>
          <p:cNvPicPr>
            <a:picLocks noGrp="1" noChangeAspect="1"/>
          </p:cNvPicPr>
          <p:nvPr>
            <p:ph idx="1"/>
          </p:nvPr>
        </p:nvPicPr>
        <p:blipFill>
          <a:blip r:embed="rId2"/>
          <a:stretch>
            <a:fillRect/>
          </a:stretch>
        </p:blipFill>
        <p:spPr>
          <a:xfrm>
            <a:off x="1157893" y="2149407"/>
            <a:ext cx="6404264" cy="1684194"/>
          </a:xfrm>
        </p:spPr>
      </p:pic>
      <p:pic>
        <p:nvPicPr>
          <p:cNvPr id="5" name="Picture 5" descr="Diagram, schematic&#10;&#10;Description automatically generated">
            <a:extLst>
              <a:ext uri="{FF2B5EF4-FFF2-40B4-BE49-F238E27FC236}">
                <a16:creationId xmlns:a16="http://schemas.microsoft.com/office/drawing/2014/main" id="{153757B7-32A3-48BF-8E22-80239E70F95E}"/>
              </a:ext>
            </a:extLst>
          </p:cNvPr>
          <p:cNvPicPr>
            <a:picLocks noChangeAspect="1"/>
          </p:cNvPicPr>
          <p:nvPr/>
        </p:nvPicPr>
        <p:blipFill>
          <a:blip r:embed="rId3"/>
          <a:stretch>
            <a:fillRect/>
          </a:stretch>
        </p:blipFill>
        <p:spPr>
          <a:xfrm>
            <a:off x="7507595" y="2146410"/>
            <a:ext cx="4225635" cy="3559045"/>
          </a:xfrm>
          <a:prstGeom prst="rect">
            <a:avLst/>
          </a:prstGeom>
        </p:spPr>
      </p:pic>
    </p:spTree>
    <p:extLst>
      <p:ext uri="{BB962C8B-B14F-4D97-AF65-F5344CB8AC3E}">
        <p14:creationId xmlns:p14="http://schemas.microsoft.com/office/powerpoint/2010/main" val="248754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D15B-82F3-4926-B198-BD99BAB90794}"/>
              </a:ext>
            </a:extLst>
          </p:cNvPr>
          <p:cNvSpPr>
            <a:spLocks noGrp="1"/>
          </p:cNvSpPr>
          <p:nvPr>
            <p:ph type="title"/>
          </p:nvPr>
        </p:nvSpPr>
        <p:spPr/>
        <p:txBody>
          <a:bodyPr/>
          <a:lstStyle/>
          <a:p>
            <a:r>
              <a:rPr lang="en-US" dirty="0">
                <a:ea typeface="+mj-lt"/>
                <a:cs typeface="+mj-lt"/>
              </a:rPr>
              <a:t>Band-gap Reference Topologies</a:t>
            </a:r>
            <a:br>
              <a:rPr lang="en-US" dirty="0">
                <a:ea typeface="+mj-lt"/>
                <a:cs typeface="+mj-lt"/>
              </a:rPr>
            </a:br>
            <a:r>
              <a:rPr lang="en-US" dirty="0">
                <a:ea typeface="+mj-lt"/>
                <a:cs typeface="+mj-lt"/>
              </a:rPr>
              <a:t>2- Op-amp based</a:t>
            </a:r>
            <a:endParaRPr lang="en-US" dirty="0"/>
          </a:p>
        </p:txBody>
      </p:sp>
      <p:pic>
        <p:nvPicPr>
          <p:cNvPr id="7" name="Picture 7" descr="A picture containing text, indoor, screenshot&#10;&#10;Description automatically generated">
            <a:extLst>
              <a:ext uri="{FF2B5EF4-FFF2-40B4-BE49-F238E27FC236}">
                <a16:creationId xmlns:a16="http://schemas.microsoft.com/office/drawing/2014/main" id="{A9344728-6264-4428-B976-BD6DE66037A0}"/>
              </a:ext>
            </a:extLst>
          </p:cNvPr>
          <p:cNvPicPr>
            <a:picLocks noGrp="1" noChangeAspect="1"/>
          </p:cNvPicPr>
          <p:nvPr>
            <p:ph idx="1"/>
          </p:nvPr>
        </p:nvPicPr>
        <p:blipFill>
          <a:blip r:embed="rId2"/>
          <a:stretch>
            <a:fillRect/>
          </a:stretch>
        </p:blipFill>
        <p:spPr>
          <a:xfrm>
            <a:off x="1099444" y="1924271"/>
            <a:ext cx="7477125" cy="2314575"/>
          </a:xfrm>
        </p:spPr>
      </p:pic>
      <p:pic>
        <p:nvPicPr>
          <p:cNvPr id="8" name="Picture 8" descr="Diagram, schematic&#10;&#10;Description automatically generated">
            <a:extLst>
              <a:ext uri="{FF2B5EF4-FFF2-40B4-BE49-F238E27FC236}">
                <a16:creationId xmlns:a16="http://schemas.microsoft.com/office/drawing/2014/main" id="{0522586C-1A93-42E1-8C5E-C89EA2C1951B}"/>
              </a:ext>
            </a:extLst>
          </p:cNvPr>
          <p:cNvPicPr>
            <a:picLocks noChangeAspect="1"/>
          </p:cNvPicPr>
          <p:nvPr/>
        </p:nvPicPr>
        <p:blipFill>
          <a:blip r:embed="rId3"/>
          <a:stretch>
            <a:fillRect/>
          </a:stretch>
        </p:blipFill>
        <p:spPr>
          <a:xfrm>
            <a:off x="8382001" y="3278005"/>
            <a:ext cx="3491345" cy="2934355"/>
          </a:xfrm>
          <a:prstGeom prst="rect">
            <a:avLst/>
          </a:prstGeom>
        </p:spPr>
      </p:pic>
    </p:spTree>
    <p:extLst>
      <p:ext uri="{BB962C8B-B14F-4D97-AF65-F5344CB8AC3E}">
        <p14:creationId xmlns:p14="http://schemas.microsoft.com/office/powerpoint/2010/main" val="427771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6B49-9285-42D8-AE31-9DDE04697461}"/>
              </a:ext>
            </a:extLst>
          </p:cNvPr>
          <p:cNvSpPr>
            <a:spLocks noGrp="1"/>
          </p:cNvSpPr>
          <p:nvPr>
            <p:ph type="title"/>
          </p:nvPr>
        </p:nvSpPr>
        <p:spPr/>
        <p:txBody>
          <a:bodyPr/>
          <a:lstStyle/>
          <a:p>
            <a:r>
              <a:rPr lang="en-US" dirty="0">
                <a:cs typeface="Calibri Light"/>
              </a:rPr>
              <a:t>The start-up Problem</a:t>
            </a:r>
            <a:endParaRPr lang="en-US" dirty="0"/>
          </a:p>
        </p:txBody>
      </p:sp>
      <p:sp>
        <p:nvSpPr>
          <p:cNvPr id="3" name="Content Placeholder 2">
            <a:extLst>
              <a:ext uri="{FF2B5EF4-FFF2-40B4-BE49-F238E27FC236}">
                <a16:creationId xmlns:a16="http://schemas.microsoft.com/office/drawing/2014/main" id="{2FD55ED5-F4B4-4B91-B0EA-011198F57206}"/>
              </a:ext>
            </a:extLst>
          </p:cNvPr>
          <p:cNvSpPr>
            <a:spLocks noGrp="1"/>
          </p:cNvSpPr>
          <p:nvPr>
            <p:ph idx="1"/>
          </p:nvPr>
        </p:nvSpPr>
        <p:spPr/>
        <p:txBody>
          <a:bodyPr vert="horz" lIns="0" tIns="45720" rIns="0" bIns="45720" rtlCol="0" anchor="t">
            <a:normAutofit/>
          </a:bodyPr>
          <a:lstStyle/>
          <a:p>
            <a:r>
              <a:rPr lang="en-US" dirty="0">
                <a:cs typeface="Calibri"/>
              </a:rPr>
              <a:t>- </a:t>
            </a:r>
            <a:r>
              <a:rPr lang="en-US" dirty="0">
                <a:ea typeface="+mn-lt"/>
                <a:cs typeface="+mn-lt"/>
              </a:rPr>
              <a:t>In the circuit of bandgap, if all of the transistors carry zero current when the supply is turned on, they may remain off indefinitely because the loop can support a zero current in both branches. So it is needed to inject current in the bandgap core for proper operation of the circuit. Start-up circuit does this job. This circuit also turns off when steady state is reached.</a:t>
            </a:r>
            <a:endParaRPr lang="en-US" dirty="0">
              <a:cs typeface="Calibri" panose="020F0502020204030204"/>
            </a:endParaRPr>
          </a:p>
        </p:txBody>
      </p:sp>
    </p:spTree>
    <p:extLst>
      <p:ext uri="{BB962C8B-B14F-4D97-AF65-F5344CB8AC3E}">
        <p14:creationId xmlns:p14="http://schemas.microsoft.com/office/powerpoint/2010/main" val="2049343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9EA5-2FA2-42F4-BF8B-2D3C459E8E47}"/>
              </a:ext>
            </a:extLst>
          </p:cNvPr>
          <p:cNvSpPr>
            <a:spLocks noGrp="1"/>
          </p:cNvSpPr>
          <p:nvPr>
            <p:ph type="title"/>
          </p:nvPr>
        </p:nvSpPr>
        <p:spPr/>
        <p:txBody>
          <a:bodyPr/>
          <a:lstStyle/>
          <a:p>
            <a:r>
              <a:rPr lang="en-US" dirty="0">
                <a:cs typeface="Calibri Light"/>
              </a:rPr>
              <a:t>Operation of start-up circuit</a:t>
            </a:r>
            <a:endParaRPr lang="en-US" dirty="0"/>
          </a:p>
        </p:txBody>
      </p:sp>
      <p:pic>
        <p:nvPicPr>
          <p:cNvPr id="4" name="Picture 4" descr="A picture containing text, indoor&#10;&#10;Description automatically generated">
            <a:extLst>
              <a:ext uri="{FF2B5EF4-FFF2-40B4-BE49-F238E27FC236}">
                <a16:creationId xmlns:a16="http://schemas.microsoft.com/office/drawing/2014/main" id="{3BDE2264-CC0F-4EF3-BBA3-8AA259FD6949}"/>
              </a:ext>
            </a:extLst>
          </p:cNvPr>
          <p:cNvPicPr>
            <a:picLocks noGrp="1" noChangeAspect="1"/>
          </p:cNvPicPr>
          <p:nvPr>
            <p:ph idx="1"/>
          </p:nvPr>
        </p:nvPicPr>
        <p:blipFill>
          <a:blip r:embed="rId2"/>
          <a:stretch>
            <a:fillRect/>
          </a:stretch>
        </p:blipFill>
        <p:spPr>
          <a:xfrm>
            <a:off x="1179108" y="1838114"/>
            <a:ext cx="8010525" cy="1905000"/>
          </a:xfrm>
        </p:spPr>
      </p:pic>
      <p:pic>
        <p:nvPicPr>
          <p:cNvPr id="5" name="Picture 5" descr="Diagram, schematic&#10;&#10;Description automatically generated">
            <a:extLst>
              <a:ext uri="{FF2B5EF4-FFF2-40B4-BE49-F238E27FC236}">
                <a16:creationId xmlns:a16="http://schemas.microsoft.com/office/drawing/2014/main" id="{89B4D2C6-A6D5-4A0D-951C-49D37D5C67A9}"/>
              </a:ext>
            </a:extLst>
          </p:cNvPr>
          <p:cNvPicPr>
            <a:picLocks noChangeAspect="1"/>
          </p:cNvPicPr>
          <p:nvPr/>
        </p:nvPicPr>
        <p:blipFill>
          <a:blip r:embed="rId3"/>
          <a:stretch>
            <a:fillRect/>
          </a:stretch>
        </p:blipFill>
        <p:spPr>
          <a:xfrm>
            <a:off x="2258291" y="3673770"/>
            <a:ext cx="4461163" cy="2600021"/>
          </a:xfrm>
          <a:prstGeom prst="rect">
            <a:avLst/>
          </a:prstGeom>
        </p:spPr>
      </p:pic>
    </p:spTree>
    <p:extLst>
      <p:ext uri="{BB962C8B-B14F-4D97-AF65-F5344CB8AC3E}">
        <p14:creationId xmlns:p14="http://schemas.microsoft.com/office/powerpoint/2010/main" val="339305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FC16-B864-4CCB-AEB3-AEB54914CD3A}"/>
              </a:ext>
            </a:extLst>
          </p:cNvPr>
          <p:cNvSpPr>
            <a:spLocks noGrp="1"/>
          </p:cNvSpPr>
          <p:nvPr>
            <p:ph type="title"/>
          </p:nvPr>
        </p:nvSpPr>
        <p:spPr/>
        <p:txBody>
          <a:bodyPr/>
          <a:lstStyle/>
          <a:p>
            <a:r>
              <a:rPr lang="en-US" dirty="0">
                <a:cs typeface="Calibri Light"/>
              </a:rPr>
              <a:t>Band-gap Curvature</a:t>
            </a:r>
            <a:endParaRPr lang="en-US" dirty="0"/>
          </a:p>
        </p:txBody>
      </p:sp>
      <p:pic>
        <p:nvPicPr>
          <p:cNvPr id="4" name="Picture 4" descr="Text, letter&#10;&#10;Description automatically generated">
            <a:extLst>
              <a:ext uri="{FF2B5EF4-FFF2-40B4-BE49-F238E27FC236}">
                <a16:creationId xmlns:a16="http://schemas.microsoft.com/office/drawing/2014/main" id="{365ABCAD-FF38-45EE-A5DA-064EC90E29E9}"/>
              </a:ext>
            </a:extLst>
          </p:cNvPr>
          <p:cNvPicPr>
            <a:picLocks noGrp="1" noChangeAspect="1"/>
          </p:cNvPicPr>
          <p:nvPr>
            <p:ph idx="1"/>
          </p:nvPr>
        </p:nvPicPr>
        <p:blipFill>
          <a:blip r:embed="rId2"/>
          <a:stretch>
            <a:fillRect/>
          </a:stretch>
        </p:blipFill>
        <p:spPr>
          <a:xfrm>
            <a:off x="1097280" y="1900974"/>
            <a:ext cx="10058400" cy="4134552"/>
          </a:xfrm>
        </p:spPr>
      </p:pic>
    </p:spTree>
    <p:extLst>
      <p:ext uri="{BB962C8B-B14F-4D97-AF65-F5344CB8AC3E}">
        <p14:creationId xmlns:p14="http://schemas.microsoft.com/office/powerpoint/2010/main" val="2554444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7446B-B118-4FE8-8275-AB879C7E752B}"/>
              </a:ext>
            </a:extLst>
          </p:cNvPr>
          <p:cNvSpPr>
            <a:spLocks noGrp="1"/>
          </p:cNvSpPr>
          <p:nvPr>
            <p:ph type="title"/>
          </p:nvPr>
        </p:nvSpPr>
        <p:spPr/>
        <p:txBody>
          <a:bodyPr/>
          <a:lstStyle/>
          <a:p>
            <a:r>
              <a:rPr lang="en-US" dirty="0">
                <a:cs typeface="Calibri Light"/>
              </a:rPr>
              <a:t>Proposed Band-gap Design</a:t>
            </a:r>
          </a:p>
        </p:txBody>
      </p:sp>
      <p:pic>
        <p:nvPicPr>
          <p:cNvPr id="4" name="Picture 4" descr="Diagram&#10;&#10;Description automatically generated">
            <a:extLst>
              <a:ext uri="{FF2B5EF4-FFF2-40B4-BE49-F238E27FC236}">
                <a16:creationId xmlns:a16="http://schemas.microsoft.com/office/drawing/2014/main" id="{8ADAC0F9-7FF8-4D24-A684-A93A4EBE0E28}"/>
              </a:ext>
            </a:extLst>
          </p:cNvPr>
          <p:cNvPicPr>
            <a:picLocks noGrp="1" noChangeAspect="1"/>
          </p:cNvPicPr>
          <p:nvPr>
            <p:ph idx="1"/>
          </p:nvPr>
        </p:nvPicPr>
        <p:blipFill>
          <a:blip r:embed="rId2"/>
          <a:stretch>
            <a:fillRect/>
          </a:stretch>
        </p:blipFill>
        <p:spPr>
          <a:xfrm>
            <a:off x="2002155" y="2509626"/>
            <a:ext cx="8248650" cy="2695575"/>
          </a:xfrm>
        </p:spPr>
      </p:pic>
    </p:spTree>
    <p:extLst>
      <p:ext uri="{BB962C8B-B14F-4D97-AF65-F5344CB8AC3E}">
        <p14:creationId xmlns:p14="http://schemas.microsoft.com/office/powerpoint/2010/main" val="3001131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61DC-EEB6-48AC-A015-6287A2CE979A}"/>
              </a:ext>
            </a:extLst>
          </p:cNvPr>
          <p:cNvSpPr>
            <a:spLocks noGrp="1"/>
          </p:cNvSpPr>
          <p:nvPr>
            <p:ph type="title"/>
          </p:nvPr>
        </p:nvSpPr>
        <p:spPr/>
        <p:txBody>
          <a:bodyPr/>
          <a:lstStyle/>
          <a:p>
            <a:r>
              <a:rPr lang="en-US" dirty="0">
                <a:ea typeface="+mj-lt"/>
                <a:cs typeface="+mj-lt"/>
              </a:rPr>
              <a:t>Proposed Band-gap Design</a:t>
            </a:r>
          </a:p>
          <a:p>
            <a:r>
              <a:rPr lang="en-US" dirty="0">
                <a:cs typeface="Calibri Light"/>
              </a:rPr>
              <a:t>1- Band-gap core</a:t>
            </a:r>
          </a:p>
        </p:txBody>
      </p:sp>
      <p:sp>
        <p:nvSpPr>
          <p:cNvPr id="3" name="Content Placeholder 2">
            <a:extLst>
              <a:ext uri="{FF2B5EF4-FFF2-40B4-BE49-F238E27FC236}">
                <a16:creationId xmlns:a16="http://schemas.microsoft.com/office/drawing/2014/main" id="{C7D49BAE-7CF4-4819-829B-CFA176418D55}"/>
              </a:ext>
            </a:extLst>
          </p:cNvPr>
          <p:cNvSpPr>
            <a:spLocks noGrp="1"/>
          </p:cNvSpPr>
          <p:nvPr>
            <p:ph idx="1"/>
          </p:nvPr>
        </p:nvSpPr>
        <p:spPr/>
        <p:txBody>
          <a:bodyPr vert="horz" lIns="0" tIns="45720" rIns="0" bIns="45720" rtlCol="0" anchor="t">
            <a:normAutofit/>
          </a:bodyPr>
          <a:lstStyle/>
          <a:p>
            <a:endParaRPr lang="en-US" dirty="0">
              <a:cs typeface="Calibri"/>
            </a:endParaRPr>
          </a:p>
          <a:p>
            <a:endParaRPr lang="en-US" dirty="0">
              <a:cs typeface="Calibri"/>
            </a:endParaRPr>
          </a:p>
        </p:txBody>
      </p:sp>
      <p:pic>
        <p:nvPicPr>
          <p:cNvPr id="5" name="Picture 5" descr="Diagram&#10;&#10;Description automatically generated">
            <a:extLst>
              <a:ext uri="{FF2B5EF4-FFF2-40B4-BE49-F238E27FC236}">
                <a16:creationId xmlns:a16="http://schemas.microsoft.com/office/drawing/2014/main" id="{48756DA7-0AA5-410E-A208-9A7A89501374}"/>
              </a:ext>
            </a:extLst>
          </p:cNvPr>
          <p:cNvPicPr>
            <a:picLocks noChangeAspect="1"/>
          </p:cNvPicPr>
          <p:nvPr/>
        </p:nvPicPr>
        <p:blipFill>
          <a:blip r:embed="rId2"/>
          <a:stretch>
            <a:fillRect/>
          </a:stretch>
        </p:blipFill>
        <p:spPr>
          <a:xfrm>
            <a:off x="1094509" y="1844748"/>
            <a:ext cx="10058400" cy="4443120"/>
          </a:xfrm>
          <a:prstGeom prst="rect">
            <a:avLst/>
          </a:prstGeom>
        </p:spPr>
      </p:pic>
    </p:spTree>
    <p:extLst>
      <p:ext uri="{BB962C8B-B14F-4D97-AF65-F5344CB8AC3E}">
        <p14:creationId xmlns:p14="http://schemas.microsoft.com/office/powerpoint/2010/main" val="4007492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5FE01-4D09-4502-921E-D73CC95D28E1}"/>
              </a:ext>
            </a:extLst>
          </p:cNvPr>
          <p:cNvSpPr>
            <a:spLocks noGrp="1"/>
          </p:cNvSpPr>
          <p:nvPr>
            <p:ph type="title"/>
          </p:nvPr>
        </p:nvSpPr>
        <p:spPr/>
        <p:txBody>
          <a:bodyPr/>
          <a:lstStyle/>
          <a:p>
            <a:r>
              <a:rPr lang="en-US" dirty="0">
                <a:ea typeface="+mj-lt"/>
                <a:cs typeface="+mj-lt"/>
              </a:rPr>
              <a:t>Proposed Band-gap Design</a:t>
            </a:r>
          </a:p>
          <a:p>
            <a:r>
              <a:rPr lang="en-US" dirty="0">
                <a:ea typeface="+mj-lt"/>
                <a:cs typeface="+mj-lt"/>
              </a:rPr>
              <a:t>1- Band-gap core</a:t>
            </a:r>
            <a:endParaRPr lang="en-US" dirty="0"/>
          </a:p>
        </p:txBody>
      </p:sp>
      <p:sp>
        <p:nvSpPr>
          <p:cNvPr id="3" name="Content Placeholder 2">
            <a:extLst>
              <a:ext uri="{FF2B5EF4-FFF2-40B4-BE49-F238E27FC236}">
                <a16:creationId xmlns:a16="http://schemas.microsoft.com/office/drawing/2014/main" id="{948D2E93-8AEB-45F7-B450-92FD06E91333}"/>
              </a:ext>
            </a:extLst>
          </p:cNvPr>
          <p:cNvSpPr>
            <a:spLocks noGrp="1"/>
          </p:cNvSpPr>
          <p:nvPr>
            <p:ph idx="1"/>
          </p:nvPr>
        </p:nvSpPr>
        <p:spPr/>
        <p:txBody>
          <a:bodyPr vert="horz" lIns="0" tIns="45720" rIns="0" bIns="45720" rtlCol="0" anchor="t">
            <a:normAutofit/>
          </a:bodyPr>
          <a:lstStyle/>
          <a:p>
            <a:r>
              <a:rPr lang="en-US" dirty="0">
                <a:ea typeface="+mn-lt"/>
                <a:cs typeface="+mn-lt"/>
              </a:rPr>
              <a:t>- VR2 = I2 × R2 </a:t>
            </a:r>
            <a:endParaRPr lang="en-US"/>
          </a:p>
          <a:p>
            <a:r>
              <a:rPr lang="en-US" dirty="0">
                <a:ea typeface="+mn-lt"/>
                <a:cs typeface="+mn-lt"/>
              </a:rPr>
              <a:t>           = ((VBE2 − VBE1) / R3 ) x R2 </a:t>
            </a:r>
            <a:endParaRPr lang="en-US">
              <a:ea typeface="+mn-lt"/>
              <a:cs typeface="+mn-lt"/>
            </a:endParaRPr>
          </a:p>
          <a:p>
            <a:r>
              <a:rPr lang="en-US" dirty="0">
                <a:ea typeface="+mn-lt"/>
                <a:cs typeface="+mn-lt"/>
              </a:rPr>
              <a:t>           = VT ln(n) × (R2 / R3) </a:t>
            </a:r>
            <a:endParaRPr lang="en-US">
              <a:ea typeface="+mn-lt"/>
              <a:cs typeface="+mn-lt"/>
            </a:endParaRPr>
          </a:p>
          <a:p>
            <a:r>
              <a:rPr lang="en-US" dirty="0">
                <a:ea typeface="+mn-lt"/>
                <a:cs typeface="+mn-lt"/>
              </a:rPr>
              <a:t>           = VT ln(8) × (R2/R3) </a:t>
            </a:r>
            <a:endParaRPr lang="en-US">
              <a:cs typeface="Calibri"/>
            </a:endParaRPr>
          </a:p>
          <a:p>
            <a:r>
              <a:rPr lang="en-US" dirty="0">
                <a:ea typeface="+mn-lt"/>
                <a:cs typeface="+mn-lt"/>
              </a:rPr>
              <a:t>           Where: [n = 8 for our circuit] and VT=KT/q.</a:t>
            </a:r>
            <a:endParaRPr lang="en-US">
              <a:cs typeface="Calibri" panose="020F0502020204030204"/>
            </a:endParaRPr>
          </a:p>
          <a:p>
            <a:r>
              <a:rPr lang="en-US" dirty="0">
                <a:cs typeface="Calibri" panose="020F0502020204030204"/>
              </a:rPr>
              <a:t>- </a:t>
            </a:r>
            <a:r>
              <a:rPr lang="en-US" dirty="0">
                <a:ea typeface="+mn-lt"/>
                <a:cs typeface="+mn-lt"/>
              </a:rPr>
              <a:t>VR2 is a positive TC which is 1.94 mV/°C for the BJT’s used in this circuit.</a:t>
            </a:r>
            <a:endParaRPr lang="en-US" dirty="0">
              <a:cs typeface="Calibri" panose="020F0502020204030204"/>
            </a:endParaRPr>
          </a:p>
          <a:p>
            <a:r>
              <a:rPr lang="en-US" dirty="0">
                <a:cs typeface="Calibri" panose="020F0502020204030204"/>
              </a:rPr>
              <a:t>- </a:t>
            </a:r>
            <a:r>
              <a:rPr lang="en-US" dirty="0" err="1">
                <a:ea typeface="+mn-lt"/>
                <a:cs typeface="+mn-lt"/>
              </a:rPr>
              <a:t>Vout</a:t>
            </a:r>
            <a:r>
              <a:rPr lang="en-US" dirty="0">
                <a:ea typeface="+mn-lt"/>
                <a:cs typeface="+mn-lt"/>
              </a:rPr>
              <a:t> =</a:t>
            </a:r>
            <a:r>
              <a:rPr lang="en-US" dirty="0" err="1">
                <a:ea typeface="+mn-lt"/>
                <a:cs typeface="+mn-lt"/>
              </a:rPr>
              <a:t>Vref</a:t>
            </a:r>
            <a:r>
              <a:rPr lang="en-US" dirty="0">
                <a:ea typeface="+mn-lt"/>
                <a:cs typeface="+mn-lt"/>
              </a:rPr>
              <a:t>= VR2 + VBE2, thus output voltage is actually summation of a positive TC and </a:t>
            </a:r>
          </a:p>
          <a:p>
            <a:r>
              <a:rPr lang="en-US" dirty="0">
                <a:ea typeface="+mn-lt"/>
                <a:cs typeface="+mn-lt"/>
              </a:rPr>
              <a:t>a negative TC voltage. By choosing the proper value of resistors, output reference voltage is</a:t>
            </a:r>
          </a:p>
          <a:p>
            <a:r>
              <a:rPr lang="en-US" dirty="0">
                <a:ea typeface="+mn-lt"/>
                <a:cs typeface="+mn-lt"/>
              </a:rPr>
              <a:t>made constant with respect to temperatures (Zero TC).</a:t>
            </a:r>
            <a:endParaRPr lang="en-US" dirty="0">
              <a:cs typeface="Calibri" panose="020F0502020204030204"/>
            </a:endParaRPr>
          </a:p>
          <a:p>
            <a:endParaRPr lang="en-US"/>
          </a:p>
          <a:p>
            <a:endParaRPr lang="en-US" dirty="0">
              <a:cs typeface="Calibri" panose="020F0502020204030204"/>
            </a:endParaRPr>
          </a:p>
        </p:txBody>
      </p:sp>
    </p:spTree>
    <p:extLst>
      <p:ext uri="{BB962C8B-B14F-4D97-AF65-F5344CB8AC3E}">
        <p14:creationId xmlns:p14="http://schemas.microsoft.com/office/powerpoint/2010/main" val="3761074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C702-9433-48B9-8989-A69E22D11CFE}"/>
              </a:ext>
            </a:extLst>
          </p:cNvPr>
          <p:cNvSpPr>
            <a:spLocks noGrp="1"/>
          </p:cNvSpPr>
          <p:nvPr>
            <p:ph type="title"/>
          </p:nvPr>
        </p:nvSpPr>
        <p:spPr/>
        <p:txBody>
          <a:bodyPr/>
          <a:lstStyle/>
          <a:p>
            <a:r>
              <a:rPr lang="en-US" dirty="0">
                <a:ea typeface="+mj-lt"/>
                <a:cs typeface="+mj-lt"/>
              </a:rPr>
              <a:t>Proposed Band-gap Design</a:t>
            </a:r>
          </a:p>
          <a:p>
            <a:r>
              <a:rPr lang="en-US" dirty="0">
                <a:cs typeface="Calibri Light"/>
              </a:rPr>
              <a:t>2- Start-up Circuit</a:t>
            </a:r>
          </a:p>
        </p:txBody>
      </p:sp>
      <p:pic>
        <p:nvPicPr>
          <p:cNvPr id="4" name="Picture 4" descr="Diagram, schematic&#10;&#10;Description automatically generated">
            <a:extLst>
              <a:ext uri="{FF2B5EF4-FFF2-40B4-BE49-F238E27FC236}">
                <a16:creationId xmlns:a16="http://schemas.microsoft.com/office/drawing/2014/main" id="{4D527DD9-5A25-47B6-BC6E-8AE43AB092DA}"/>
              </a:ext>
            </a:extLst>
          </p:cNvPr>
          <p:cNvPicPr>
            <a:picLocks noGrp="1" noChangeAspect="1"/>
          </p:cNvPicPr>
          <p:nvPr>
            <p:ph idx="1"/>
          </p:nvPr>
        </p:nvPicPr>
        <p:blipFill>
          <a:blip r:embed="rId2"/>
          <a:stretch>
            <a:fillRect/>
          </a:stretch>
        </p:blipFill>
        <p:spPr>
          <a:xfrm>
            <a:off x="1621677" y="1845734"/>
            <a:ext cx="8169967" cy="4411287"/>
          </a:xfrm>
        </p:spPr>
      </p:pic>
    </p:spTree>
    <p:extLst>
      <p:ext uri="{BB962C8B-B14F-4D97-AF65-F5344CB8AC3E}">
        <p14:creationId xmlns:p14="http://schemas.microsoft.com/office/powerpoint/2010/main" val="14418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8E37-182A-46E4-A1C0-EFD3A2977956}"/>
              </a:ext>
            </a:extLst>
          </p:cNvPr>
          <p:cNvSpPr>
            <a:spLocks noGrp="1"/>
          </p:cNvSpPr>
          <p:nvPr>
            <p:ph type="title"/>
          </p:nvPr>
        </p:nvSpPr>
        <p:spPr>
          <a:xfrm>
            <a:off x="1014153" y="702239"/>
            <a:ext cx="10058400" cy="910431"/>
          </a:xfrm>
        </p:spPr>
        <p:txBody>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939F58A9-A794-4BC5-A392-04CB3D397567}"/>
              </a:ext>
            </a:extLst>
          </p:cNvPr>
          <p:cNvSpPr>
            <a:spLocks noGrp="1"/>
          </p:cNvSpPr>
          <p:nvPr>
            <p:ph idx="1"/>
          </p:nvPr>
        </p:nvSpPr>
        <p:spPr/>
        <p:txBody>
          <a:bodyPr vert="horz" lIns="0" tIns="45720" rIns="0" bIns="45720" rtlCol="0" anchor="t">
            <a:normAutofit/>
          </a:bodyPr>
          <a:lstStyle/>
          <a:p>
            <a:r>
              <a:rPr lang="en-US" dirty="0">
                <a:ea typeface="+mn-lt"/>
                <a:cs typeface="+mn-lt"/>
              </a:rPr>
              <a:t>- One of the essential building blocks of many analog circuits is a voltage reference, which should exhibit little dependence on supply and process parameters and a well-defined dependence on temperature.</a:t>
            </a:r>
          </a:p>
          <a:p>
            <a:r>
              <a:rPr lang="en-US" dirty="0">
                <a:cs typeface="Calibri" panose="020F0502020204030204"/>
              </a:rPr>
              <a:t>- </a:t>
            </a:r>
            <a:r>
              <a:rPr lang="en-US" dirty="0">
                <a:ea typeface="+mn-lt"/>
                <a:cs typeface="+mn-lt"/>
              </a:rPr>
              <a:t>Temperature dependence: -</a:t>
            </a:r>
            <a:endParaRPr lang="en-US" dirty="0">
              <a:cs typeface="Calibri" panose="020F0502020204030204"/>
            </a:endParaRPr>
          </a:p>
          <a:p>
            <a:r>
              <a:rPr lang="en-US" dirty="0">
                <a:ea typeface="+mn-lt"/>
                <a:cs typeface="+mn-lt"/>
              </a:rPr>
              <a:t>1- Positive temperature coefficient (+</a:t>
            </a:r>
            <a:r>
              <a:rPr lang="en-US" dirty="0" err="1">
                <a:ea typeface="+mn-lt"/>
                <a:cs typeface="+mn-lt"/>
              </a:rPr>
              <a:t>ve</a:t>
            </a:r>
            <a:r>
              <a:rPr lang="en-US" dirty="0">
                <a:ea typeface="+mn-lt"/>
                <a:cs typeface="+mn-lt"/>
              </a:rPr>
              <a:t> TC): Proportional to absolute temperature (PTAT).</a:t>
            </a:r>
            <a:endParaRPr lang="en-US" dirty="0"/>
          </a:p>
          <a:p>
            <a:r>
              <a:rPr lang="en-US" dirty="0">
                <a:ea typeface="+mn-lt"/>
                <a:cs typeface="+mn-lt"/>
              </a:rPr>
              <a:t>2- Negative temperature coefficient (-</a:t>
            </a:r>
            <a:r>
              <a:rPr lang="en-US" dirty="0" err="1">
                <a:ea typeface="+mn-lt"/>
                <a:cs typeface="+mn-lt"/>
              </a:rPr>
              <a:t>ve</a:t>
            </a:r>
            <a:r>
              <a:rPr lang="en-US" dirty="0">
                <a:ea typeface="+mn-lt"/>
                <a:cs typeface="+mn-lt"/>
              </a:rPr>
              <a:t> TC): Complementary to absolute temperature (CTAT).</a:t>
            </a:r>
            <a:endParaRPr lang="en-US" dirty="0">
              <a:cs typeface="Calibri" panose="020F0502020204030204"/>
            </a:endParaRPr>
          </a:p>
          <a:p>
            <a:r>
              <a:rPr lang="en-US" dirty="0">
                <a:ea typeface="+mn-lt"/>
                <a:cs typeface="+mn-lt"/>
              </a:rPr>
              <a:t>3- Temperature independent (Zero-TC): ZTAT = PTAT + CTAT.</a:t>
            </a:r>
            <a:endParaRPr lang="en-US" dirty="0"/>
          </a:p>
          <a:p>
            <a:r>
              <a:rPr lang="en-US" dirty="0">
                <a:ea typeface="+mn-lt"/>
                <a:cs typeface="+mn-lt"/>
              </a:rPr>
              <a:t>- If we achieve a temperature independent reference it will also be process independent.</a:t>
            </a:r>
            <a:endParaRPr lang="en-US" dirty="0">
              <a:cs typeface="Calibri" panose="020F0502020204030204"/>
            </a:endParaRPr>
          </a:p>
          <a:p>
            <a:r>
              <a:rPr lang="en-US" dirty="0">
                <a:ea typeface="+mn-lt"/>
                <a:cs typeface="+mn-lt"/>
              </a:rPr>
              <a:t>- Applications: Voltage regulators, ADCs and DACs, Biasing of amplifiers, Common-mode (CM) level of fully-differential circuits, ...etc.</a:t>
            </a: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342361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802A-7567-41E5-84DB-FBDA3ED2707F}"/>
              </a:ext>
            </a:extLst>
          </p:cNvPr>
          <p:cNvSpPr>
            <a:spLocks noGrp="1"/>
          </p:cNvSpPr>
          <p:nvPr>
            <p:ph type="title"/>
          </p:nvPr>
        </p:nvSpPr>
        <p:spPr/>
        <p:txBody>
          <a:bodyPr/>
          <a:lstStyle/>
          <a:p>
            <a:r>
              <a:rPr lang="en-US" dirty="0">
                <a:ea typeface="+mj-lt"/>
                <a:cs typeface="+mj-lt"/>
              </a:rPr>
              <a:t>Proposed Band-gap Design</a:t>
            </a:r>
          </a:p>
          <a:p>
            <a:r>
              <a:rPr lang="en-US" dirty="0">
                <a:ea typeface="+mj-lt"/>
                <a:cs typeface="+mj-lt"/>
              </a:rPr>
              <a:t>2- Start-up Circuit</a:t>
            </a:r>
            <a:endParaRPr lang="en-US" dirty="0"/>
          </a:p>
        </p:txBody>
      </p:sp>
      <p:sp>
        <p:nvSpPr>
          <p:cNvPr id="3" name="Content Placeholder 2">
            <a:extLst>
              <a:ext uri="{FF2B5EF4-FFF2-40B4-BE49-F238E27FC236}">
                <a16:creationId xmlns:a16="http://schemas.microsoft.com/office/drawing/2014/main" id="{23CE822F-0836-4361-AC0B-6D10D895A0E2}"/>
              </a:ext>
            </a:extLst>
          </p:cNvPr>
          <p:cNvSpPr>
            <a:spLocks noGrp="1"/>
          </p:cNvSpPr>
          <p:nvPr>
            <p:ph idx="1"/>
          </p:nvPr>
        </p:nvSpPr>
        <p:spPr/>
        <p:txBody>
          <a:bodyPr vert="horz" lIns="0" tIns="45720" rIns="0" bIns="45720" rtlCol="0" anchor="t">
            <a:normAutofit/>
          </a:bodyPr>
          <a:lstStyle/>
          <a:p>
            <a:r>
              <a:rPr lang="en-US" dirty="0">
                <a:cs typeface="Calibri"/>
              </a:rPr>
              <a:t>- At first </a:t>
            </a:r>
            <a:r>
              <a:rPr lang="en-US" dirty="0" err="1">
                <a:cs typeface="Calibri"/>
              </a:rPr>
              <a:t>Vref</a:t>
            </a:r>
            <a:r>
              <a:rPr lang="en-US" dirty="0">
                <a:cs typeface="Calibri"/>
              </a:rPr>
              <a:t> = 0 but M9 will be ON so there is current will flow in M9 and also in M10 so M11 will turn ON and it will pull down the voltage at current mirror gate down from </a:t>
            </a:r>
            <a:r>
              <a:rPr lang="en-US" dirty="0" err="1">
                <a:cs typeface="Calibri"/>
              </a:rPr>
              <a:t>Vdd</a:t>
            </a:r>
            <a:r>
              <a:rPr lang="en-US" dirty="0">
                <a:cs typeface="Calibri"/>
              </a:rPr>
              <a:t> and v+ of the op-amp will increase (so </a:t>
            </a:r>
            <a:r>
              <a:rPr lang="en-US" dirty="0" err="1">
                <a:cs typeface="Calibri"/>
              </a:rPr>
              <a:t>Vref</a:t>
            </a:r>
            <a:r>
              <a:rPr lang="en-US" dirty="0">
                <a:cs typeface="Calibri"/>
              </a:rPr>
              <a:t> no longer be zero) and when it reaches a value close to </a:t>
            </a:r>
            <a:r>
              <a:rPr lang="en-US" dirty="0" err="1">
                <a:cs typeface="Calibri"/>
              </a:rPr>
              <a:t>vdd</a:t>
            </a:r>
            <a:r>
              <a:rPr lang="en-US" dirty="0">
                <a:cs typeface="Calibri"/>
              </a:rPr>
              <a:t> then M11,M10,M9 will be OFF and at this moment the role of start-up circuit will be ended.     </a:t>
            </a:r>
            <a:endParaRPr lang="en-US">
              <a:cs typeface="Calibri"/>
            </a:endParaRPr>
          </a:p>
        </p:txBody>
      </p:sp>
    </p:spTree>
    <p:extLst>
      <p:ext uri="{BB962C8B-B14F-4D97-AF65-F5344CB8AC3E}">
        <p14:creationId xmlns:p14="http://schemas.microsoft.com/office/powerpoint/2010/main" val="2824361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157D-CFA8-4050-B36F-FE81F088EF74}"/>
              </a:ext>
            </a:extLst>
          </p:cNvPr>
          <p:cNvSpPr>
            <a:spLocks noGrp="1"/>
          </p:cNvSpPr>
          <p:nvPr>
            <p:ph type="title"/>
          </p:nvPr>
        </p:nvSpPr>
        <p:spPr/>
        <p:txBody>
          <a:bodyPr/>
          <a:lstStyle/>
          <a:p>
            <a:r>
              <a:rPr lang="en-US" dirty="0">
                <a:ea typeface="+mj-lt"/>
                <a:cs typeface="+mj-lt"/>
              </a:rPr>
              <a:t>Proposed Band-gap Design</a:t>
            </a:r>
          </a:p>
          <a:p>
            <a:r>
              <a:rPr lang="en-US" dirty="0">
                <a:ea typeface="+mj-lt"/>
                <a:cs typeface="+mj-lt"/>
              </a:rPr>
              <a:t>3- Op-amp</a:t>
            </a:r>
            <a:endParaRPr lang="en-US" dirty="0"/>
          </a:p>
        </p:txBody>
      </p:sp>
      <p:sp>
        <p:nvSpPr>
          <p:cNvPr id="3" name="Content Placeholder 2">
            <a:extLst>
              <a:ext uri="{FF2B5EF4-FFF2-40B4-BE49-F238E27FC236}">
                <a16:creationId xmlns:a16="http://schemas.microsoft.com/office/drawing/2014/main" id="{BC839CD6-5BCD-4921-A0E0-FADCDB9A5624}"/>
              </a:ext>
            </a:extLst>
          </p:cNvPr>
          <p:cNvSpPr>
            <a:spLocks noGrp="1"/>
          </p:cNvSpPr>
          <p:nvPr>
            <p:ph idx="1"/>
          </p:nvPr>
        </p:nvSpPr>
        <p:spPr/>
        <p:txBody>
          <a:bodyPr vert="horz" lIns="0" tIns="45720" rIns="0" bIns="45720" rtlCol="0" anchor="t">
            <a:normAutofit/>
          </a:bodyPr>
          <a:lstStyle/>
          <a:p>
            <a:pPr marL="0" indent="0">
              <a:buNone/>
            </a:pPr>
            <a:endParaRPr lang="en-US" dirty="0">
              <a:ea typeface="+mn-lt"/>
              <a:cs typeface="+mn-lt"/>
            </a:endParaRPr>
          </a:p>
          <a:p>
            <a:endParaRPr lang="en-US" dirty="0">
              <a:cs typeface="Calibri" panose="020F0502020204030204"/>
            </a:endParaRPr>
          </a:p>
        </p:txBody>
      </p:sp>
      <p:pic>
        <p:nvPicPr>
          <p:cNvPr id="4" name="Picture 4" descr="Graphical user interface, diagram&#10;&#10;Description automatically generated">
            <a:extLst>
              <a:ext uri="{FF2B5EF4-FFF2-40B4-BE49-F238E27FC236}">
                <a16:creationId xmlns:a16="http://schemas.microsoft.com/office/drawing/2014/main" id="{C0AD62E2-F4F7-4F38-A825-68F58E04CA77}"/>
              </a:ext>
            </a:extLst>
          </p:cNvPr>
          <p:cNvPicPr>
            <a:picLocks noChangeAspect="1"/>
          </p:cNvPicPr>
          <p:nvPr/>
        </p:nvPicPr>
        <p:blipFill>
          <a:blip r:embed="rId2"/>
          <a:stretch>
            <a:fillRect/>
          </a:stretch>
        </p:blipFill>
        <p:spPr>
          <a:xfrm>
            <a:off x="2189017" y="1787935"/>
            <a:ext cx="7453746" cy="4501332"/>
          </a:xfrm>
          <a:prstGeom prst="rect">
            <a:avLst/>
          </a:prstGeom>
        </p:spPr>
      </p:pic>
    </p:spTree>
    <p:extLst>
      <p:ext uri="{BB962C8B-B14F-4D97-AF65-F5344CB8AC3E}">
        <p14:creationId xmlns:p14="http://schemas.microsoft.com/office/powerpoint/2010/main" val="2558735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3EA4-618F-41AA-B926-54A9258E684B}"/>
              </a:ext>
            </a:extLst>
          </p:cNvPr>
          <p:cNvSpPr>
            <a:spLocks noGrp="1"/>
          </p:cNvSpPr>
          <p:nvPr>
            <p:ph type="title"/>
          </p:nvPr>
        </p:nvSpPr>
        <p:spPr/>
        <p:txBody>
          <a:bodyPr/>
          <a:lstStyle/>
          <a:p>
            <a:r>
              <a:rPr lang="en-US" dirty="0">
                <a:ea typeface="+mj-lt"/>
                <a:cs typeface="+mj-lt"/>
              </a:rPr>
              <a:t>Proposed Band-gap Design</a:t>
            </a:r>
          </a:p>
          <a:p>
            <a:r>
              <a:rPr lang="en-US" dirty="0">
                <a:ea typeface="+mj-lt"/>
                <a:cs typeface="+mj-lt"/>
              </a:rPr>
              <a:t>3- Op-amp</a:t>
            </a:r>
            <a:endParaRPr lang="en-US" dirty="0"/>
          </a:p>
        </p:txBody>
      </p:sp>
      <p:sp>
        <p:nvSpPr>
          <p:cNvPr id="3" name="Content Placeholder 2">
            <a:extLst>
              <a:ext uri="{FF2B5EF4-FFF2-40B4-BE49-F238E27FC236}">
                <a16:creationId xmlns:a16="http://schemas.microsoft.com/office/drawing/2014/main" id="{111AD7B2-21D8-4AD9-9974-92E9A99B99CB}"/>
              </a:ext>
            </a:extLst>
          </p:cNvPr>
          <p:cNvSpPr>
            <a:spLocks noGrp="1"/>
          </p:cNvSpPr>
          <p:nvPr>
            <p:ph idx="1"/>
          </p:nvPr>
        </p:nvSpPr>
        <p:spPr/>
        <p:txBody>
          <a:bodyPr vert="horz" lIns="0" tIns="45720" rIns="0" bIns="45720" rtlCol="0" anchor="t">
            <a:normAutofit/>
          </a:bodyPr>
          <a:lstStyle/>
          <a:p>
            <a:r>
              <a:rPr lang="en-US" dirty="0">
                <a:cs typeface="Calibri"/>
              </a:rPr>
              <a:t>- </a:t>
            </a:r>
            <a:r>
              <a:rPr lang="en-US" dirty="0">
                <a:ea typeface="+mn-lt"/>
                <a:cs typeface="+mn-lt"/>
              </a:rPr>
              <a:t>Ideally our operational amplifier should have infinite gain for proper function of bandgap core. So for proper function of bandgap core we need to increase the gain of the circuit. That’s why a two stage operational amplifier has been used.</a:t>
            </a:r>
          </a:p>
          <a:p>
            <a:r>
              <a:rPr lang="en-US" dirty="0">
                <a:cs typeface="Calibri" panose="020F0502020204030204"/>
              </a:rPr>
              <a:t>- </a:t>
            </a:r>
            <a:r>
              <a:rPr lang="en-US" dirty="0">
                <a:ea typeface="+mn-lt"/>
                <a:cs typeface="+mn-lt"/>
              </a:rPr>
              <a:t>But in a two stage amplifier, there is more than one pole which tries to make the circuit unstable. To make sure that the circuit is stable, stability analysis of the op amp has to be done.</a:t>
            </a:r>
          </a:p>
          <a:p>
            <a:r>
              <a:rPr lang="en-US" dirty="0">
                <a:cs typeface="Calibri"/>
              </a:rPr>
              <a:t>- </a:t>
            </a:r>
            <a:r>
              <a:rPr lang="en-US" dirty="0">
                <a:ea typeface="+mn-lt"/>
                <a:cs typeface="+mn-lt"/>
              </a:rPr>
              <a:t>Another important aspect of OPAMP design is to produce a current which is insensitive to variation of VDD (supply voltage), this is accomplished by driving the operational amplifier with its own output current(self-biased), this makes the output current of operational amplifier almost constant with respect to voltage.</a:t>
            </a:r>
            <a:endParaRPr lang="en-US" dirty="0"/>
          </a:p>
          <a:p>
            <a:endParaRPr lang="en-US" dirty="0">
              <a:cs typeface="Calibri" panose="020F0502020204030204"/>
            </a:endParaRPr>
          </a:p>
        </p:txBody>
      </p:sp>
    </p:spTree>
    <p:extLst>
      <p:ext uri="{BB962C8B-B14F-4D97-AF65-F5344CB8AC3E}">
        <p14:creationId xmlns:p14="http://schemas.microsoft.com/office/powerpoint/2010/main" val="2392918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DA12-D30A-41D0-AE6A-5A8117FFAE04}"/>
              </a:ext>
            </a:extLst>
          </p:cNvPr>
          <p:cNvSpPr>
            <a:spLocks noGrp="1"/>
          </p:cNvSpPr>
          <p:nvPr>
            <p:ph type="title"/>
          </p:nvPr>
        </p:nvSpPr>
        <p:spPr/>
        <p:txBody>
          <a:bodyPr/>
          <a:lstStyle/>
          <a:p>
            <a:r>
              <a:rPr lang="en-US" dirty="0">
                <a:ea typeface="+mj-lt"/>
                <a:cs typeface="+mj-lt"/>
              </a:rPr>
              <a:t>Proposed Band-gap Design</a:t>
            </a:r>
            <a:br>
              <a:rPr lang="en-US" dirty="0">
                <a:ea typeface="+mj-lt"/>
                <a:cs typeface="+mj-lt"/>
              </a:rPr>
            </a:br>
            <a:r>
              <a:rPr lang="en-US" dirty="0">
                <a:ea typeface="+mj-lt"/>
                <a:cs typeface="+mj-lt"/>
              </a:rPr>
              <a:t>Complete circuit</a:t>
            </a:r>
          </a:p>
        </p:txBody>
      </p:sp>
      <p:pic>
        <p:nvPicPr>
          <p:cNvPr id="4" name="Picture 4" descr="Graphical user interface&#10;&#10;Description automatically generated">
            <a:extLst>
              <a:ext uri="{FF2B5EF4-FFF2-40B4-BE49-F238E27FC236}">
                <a16:creationId xmlns:a16="http://schemas.microsoft.com/office/drawing/2014/main" id="{11176178-DBFB-4A0D-BDCE-60FD4ECD4C6A}"/>
              </a:ext>
            </a:extLst>
          </p:cNvPr>
          <p:cNvPicPr>
            <a:picLocks noGrp="1" noChangeAspect="1"/>
          </p:cNvPicPr>
          <p:nvPr>
            <p:ph idx="1"/>
          </p:nvPr>
        </p:nvPicPr>
        <p:blipFill>
          <a:blip r:embed="rId2"/>
          <a:stretch>
            <a:fillRect/>
          </a:stretch>
        </p:blipFill>
        <p:spPr>
          <a:xfrm>
            <a:off x="583616" y="1822102"/>
            <a:ext cx="11083636" cy="4392412"/>
          </a:xfrm>
        </p:spPr>
      </p:pic>
    </p:spTree>
    <p:extLst>
      <p:ext uri="{BB962C8B-B14F-4D97-AF65-F5344CB8AC3E}">
        <p14:creationId xmlns:p14="http://schemas.microsoft.com/office/powerpoint/2010/main" val="1686324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D1CB-2D64-4151-BFB1-A19A2F4B5EE3}"/>
              </a:ext>
            </a:extLst>
          </p:cNvPr>
          <p:cNvSpPr>
            <a:spLocks noGrp="1"/>
          </p:cNvSpPr>
          <p:nvPr>
            <p:ph type="title"/>
          </p:nvPr>
        </p:nvSpPr>
        <p:spPr/>
        <p:txBody>
          <a:bodyPr/>
          <a:lstStyle/>
          <a:p>
            <a:r>
              <a:rPr lang="en-US" dirty="0">
                <a:ea typeface="+mj-lt"/>
                <a:cs typeface="+mj-lt"/>
              </a:rPr>
              <a:t>Analysis of Bandgap core</a:t>
            </a:r>
          </a:p>
        </p:txBody>
      </p:sp>
      <p:sp>
        <p:nvSpPr>
          <p:cNvPr id="6" name="Content Placeholder 5">
            <a:extLst>
              <a:ext uri="{FF2B5EF4-FFF2-40B4-BE49-F238E27FC236}">
                <a16:creationId xmlns:a16="http://schemas.microsoft.com/office/drawing/2014/main" id="{2B6061D0-FC40-4B08-B45F-FE6438B455F6}"/>
              </a:ext>
            </a:extLst>
          </p:cNvPr>
          <p:cNvSpPr>
            <a:spLocks noGrp="1"/>
          </p:cNvSpPr>
          <p:nvPr>
            <p:ph idx="1"/>
          </p:nvPr>
        </p:nvSpPr>
        <p:spPr/>
        <p:txBody>
          <a:bodyPr vert="horz" lIns="0" tIns="45720" rIns="0" bIns="45720" rtlCol="0" anchor="t">
            <a:normAutofit/>
          </a:bodyPr>
          <a:lstStyle/>
          <a:p>
            <a:r>
              <a:rPr lang="en-US" dirty="0" err="1">
                <a:cs typeface="Calibri"/>
              </a:rPr>
              <a:t>Vref</a:t>
            </a:r>
            <a:r>
              <a:rPr lang="en-US" dirty="0">
                <a:cs typeface="Calibri"/>
              </a:rPr>
              <a:t> = a1 VR2 + a2 VBE = const. =&gt; </a:t>
            </a:r>
            <a:r>
              <a:rPr lang="en-US" dirty="0" err="1">
                <a:cs typeface="Calibri"/>
              </a:rPr>
              <a:t>dVref</a:t>
            </a:r>
            <a:r>
              <a:rPr lang="en-US" dirty="0">
                <a:cs typeface="Calibri"/>
              </a:rPr>
              <a:t>/dT = a1 dVR2/dT + a2 </a:t>
            </a:r>
            <a:r>
              <a:rPr lang="en-US" dirty="0" err="1">
                <a:cs typeface="Calibri"/>
              </a:rPr>
              <a:t>dVBE</a:t>
            </a:r>
            <a:r>
              <a:rPr lang="en-US" dirty="0">
                <a:cs typeface="Calibri"/>
              </a:rPr>
              <a:t>/dT = 0</a:t>
            </a:r>
            <a:endParaRPr lang="en-US"/>
          </a:p>
          <a:p>
            <a:r>
              <a:rPr lang="en-US" dirty="0">
                <a:cs typeface="Calibri"/>
              </a:rPr>
              <a:t>So a1(85uv/k) - a2(1.6mv/k) = 0 </a:t>
            </a:r>
          </a:p>
          <a:p>
            <a:r>
              <a:rPr lang="en-US" dirty="0">
                <a:cs typeface="Calibri"/>
              </a:rPr>
              <a:t>Since CTAT slope is greater than PTAT slope we will make a2=1 and vary a1 to make PTAT slope increasing to reach CTAT slope:</a:t>
            </a:r>
          </a:p>
          <a:p>
            <a:r>
              <a:rPr lang="en-US" dirty="0">
                <a:cs typeface="Calibri"/>
              </a:rPr>
              <a:t>So a1=1.6m/85u =&gt; a1=19 = (R2/R1)*ln(8)</a:t>
            </a:r>
          </a:p>
          <a:p>
            <a:r>
              <a:rPr lang="en-US" dirty="0">
                <a:cs typeface="Calibri"/>
              </a:rPr>
              <a:t>Let I=30uA then R1=</a:t>
            </a:r>
            <a:r>
              <a:rPr lang="en-US" dirty="0" err="1">
                <a:cs typeface="Calibri"/>
              </a:rPr>
              <a:t>VTln</a:t>
            </a:r>
            <a:r>
              <a:rPr lang="en-US" dirty="0">
                <a:cs typeface="Calibri"/>
              </a:rPr>
              <a:t>(8)/I = 2k ohm and R2= a1R1/ln(8) = 18k </a:t>
            </a:r>
          </a:p>
          <a:p>
            <a:endParaRPr lang="en-US" dirty="0">
              <a:cs typeface="Calibri"/>
            </a:endParaRPr>
          </a:p>
          <a:p>
            <a:pPr marL="0" indent="0">
              <a:buNone/>
            </a:pP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52086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2E01-9E72-42FD-9D8D-ECEF36166373}"/>
              </a:ext>
            </a:extLst>
          </p:cNvPr>
          <p:cNvSpPr>
            <a:spLocks noGrp="1"/>
          </p:cNvSpPr>
          <p:nvPr>
            <p:ph type="title"/>
          </p:nvPr>
        </p:nvSpPr>
        <p:spPr/>
        <p:txBody>
          <a:bodyPr/>
          <a:lstStyle/>
          <a:p>
            <a:r>
              <a:rPr lang="en-US" dirty="0">
                <a:cs typeface="Calibri Light"/>
              </a:rPr>
              <a:t>Analysis of the Op-amp</a:t>
            </a:r>
            <a:endParaRPr lang="en-US" dirty="0"/>
          </a:p>
        </p:txBody>
      </p:sp>
      <p:pic>
        <p:nvPicPr>
          <p:cNvPr id="7" name="Picture 7" descr="Diagram&#10;&#10;Description automatically generated">
            <a:extLst>
              <a:ext uri="{FF2B5EF4-FFF2-40B4-BE49-F238E27FC236}">
                <a16:creationId xmlns:a16="http://schemas.microsoft.com/office/drawing/2014/main" id="{460963AB-F537-42BF-B4EF-DEDADBE02864}"/>
              </a:ext>
            </a:extLst>
          </p:cNvPr>
          <p:cNvPicPr>
            <a:picLocks noGrp="1" noChangeAspect="1"/>
          </p:cNvPicPr>
          <p:nvPr>
            <p:ph idx="1"/>
          </p:nvPr>
        </p:nvPicPr>
        <p:blipFill>
          <a:blip r:embed="rId2"/>
          <a:stretch>
            <a:fillRect/>
          </a:stretch>
        </p:blipFill>
        <p:spPr>
          <a:xfrm>
            <a:off x="7121279" y="1818025"/>
            <a:ext cx="4272656" cy="4023360"/>
          </a:xfrm>
        </p:spPr>
      </p:pic>
      <p:pic>
        <p:nvPicPr>
          <p:cNvPr id="8" name="Picture 8" descr="Table&#10;&#10;Description automatically generated">
            <a:extLst>
              <a:ext uri="{FF2B5EF4-FFF2-40B4-BE49-F238E27FC236}">
                <a16:creationId xmlns:a16="http://schemas.microsoft.com/office/drawing/2014/main" id="{92F7FB26-C568-4307-A6AD-D86D3C83A27B}"/>
              </a:ext>
            </a:extLst>
          </p:cNvPr>
          <p:cNvPicPr>
            <a:picLocks noChangeAspect="1"/>
          </p:cNvPicPr>
          <p:nvPr/>
        </p:nvPicPr>
        <p:blipFill>
          <a:blip r:embed="rId3"/>
          <a:stretch>
            <a:fillRect/>
          </a:stretch>
        </p:blipFill>
        <p:spPr>
          <a:xfrm>
            <a:off x="1149927" y="2190723"/>
            <a:ext cx="5971309" cy="3654190"/>
          </a:xfrm>
          <a:prstGeom prst="rect">
            <a:avLst/>
          </a:prstGeom>
        </p:spPr>
      </p:pic>
    </p:spTree>
    <p:extLst>
      <p:ext uri="{BB962C8B-B14F-4D97-AF65-F5344CB8AC3E}">
        <p14:creationId xmlns:p14="http://schemas.microsoft.com/office/powerpoint/2010/main" val="2457541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5594-FE18-4FB5-92C6-05FB7AA1EA81}"/>
              </a:ext>
            </a:extLst>
          </p:cNvPr>
          <p:cNvSpPr>
            <a:spLocks noGrp="1"/>
          </p:cNvSpPr>
          <p:nvPr>
            <p:ph type="title"/>
          </p:nvPr>
        </p:nvSpPr>
        <p:spPr/>
        <p:txBody>
          <a:bodyPr/>
          <a:lstStyle/>
          <a:p>
            <a:r>
              <a:rPr lang="en-US" dirty="0">
                <a:cs typeface="Calibri Light"/>
              </a:rPr>
              <a:t>Simulation of Bandgap</a:t>
            </a:r>
            <a:br>
              <a:rPr lang="en-US" dirty="0">
                <a:cs typeface="Calibri Light"/>
              </a:rPr>
            </a:br>
            <a:r>
              <a:rPr lang="en-US" dirty="0">
                <a:cs typeface="Calibri Light"/>
              </a:rPr>
              <a:t>1- DC sweep vs Temperature</a:t>
            </a:r>
            <a:endParaRPr lang="en-US" dirty="0"/>
          </a:p>
        </p:txBody>
      </p:sp>
      <p:sp>
        <p:nvSpPr>
          <p:cNvPr id="6" name="Content Placeholder 5">
            <a:extLst>
              <a:ext uri="{FF2B5EF4-FFF2-40B4-BE49-F238E27FC236}">
                <a16:creationId xmlns:a16="http://schemas.microsoft.com/office/drawing/2014/main" id="{5CE860C3-E7AA-4656-9EE9-A633BD4B9082}"/>
              </a:ext>
            </a:extLst>
          </p:cNvPr>
          <p:cNvSpPr>
            <a:spLocks noGrp="1"/>
          </p:cNvSpPr>
          <p:nvPr>
            <p:ph idx="1"/>
          </p:nvPr>
        </p:nvSpPr>
        <p:spPr/>
        <p:txBody>
          <a:bodyPr vert="horz" lIns="0" tIns="45720" rIns="0" bIns="45720" rtlCol="0" anchor="t">
            <a:normAutofit/>
          </a:bodyPr>
          <a:lstStyle/>
          <a:p>
            <a:r>
              <a:rPr lang="en-US" dirty="0">
                <a:cs typeface="Calibri"/>
              </a:rPr>
              <a:t>- </a:t>
            </a:r>
            <a:r>
              <a:rPr lang="en-US" dirty="0" err="1">
                <a:cs typeface="Calibri"/>
              </a:rPr>
              <a:t>Vdd</a:t>
            </a:r>
            <a:r>
              <a:rPr lang="en-US" dirty="0">
                <a:cs typeface="Calibri"/>
              </a:rPr>
              <a:t> = 3.3v and the temperature was swept from –40 to 120 c</a:t>
            </a:r>
          </a:p>
          <a:p>
            <a:endParaRPr lang="en-US" dirty="0">
              <a:cs typeface="Calibri"/>
            </a:endParaRPr>
          </a:p>
        </p:txBody>
      </p:sp>
      <p:pic>
        <p:nvPicPr>
          <p:cNvPr id="7" name="Picture 7" descr="Chart, line chart&#10;&#10;Description automatically generated">
            <a:extLst>
              <a:ext uri="{FF2B5EF4-FFF2-40B4-BE49-F238E27FC236}">
                <a16:creationId xmlns:a16="http://schemas.microsoft.com/office/drawing/2014/main" id="{5F0D933D-4E10-42F7-93F0-55A311D6006A}"/>
              </a:ext>
            </a:extLst>
          </p:cNvPr>
          <p:cNvPicPr>
            <a:picLocks noChangeAspect="1"/>
          </p:cNvPicPr>
          <p:nvPr/>
        </p:nvPicPr>
        <p:blipFill>
          <a:blip r:embed="rId2"/>
          <a:stretch>
            <a:fillRect/>
          </a:stretch>
        </p:blipFill>
        <p:spPr>
          <a:xfrm>
            <a:off x="1136073" y="2243676"/>
            <a:ext cx="9615053" cy="4033192"/>
          </a:xfrm>
          <a:prstGeom prst="rect">
            <a:avLst/>
          </a:prstGeom>
        </p:spPr>
      </p:pic>
    </p:spTree>
    <p:extLst>
      <p:ext uri="{BB962C8B-B14F-4D97-AF65-F5344CB8AC3E}">
        <p14:creationId xmlns:p14="http://schemas.microsoft.com/office/powerpoint/2010/main" val="4228206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DF4E-5B17-47DD-B541-254624859026}"/>
              </a:ext>
            </a:extLst>
          </p:cNvPr>
          <p:cNvSpPr>
            <a:spLocks noGrp="1"/>
          </p:cNvSpPr>
          <p:nvPr>
            <p:ph type="title"/>
          </p:nvPr>
        </p:nvSpPr>
        <p:spPr/>
        <p:txBody>
          <a:bodyPr/>
          <a:lstStyle/>
          <a:p>
            <a:r>
              <a:rPr lang="en-US" dirty="0">
                <a:ea typeface="+mj-lt"/>
                <a:cs typeface="+mj-lt"/>
              </a:rPr>
              <a:t>Simulation of Bandgap</a:t>
            </a:r>
            <a:br>
              <a:rPr lang="en-US" dirty="0">
                <a:ea typeface="+mj-lt"/>
                <a:cs typeface="+mj-lt"/>
              </a:rPr>
            </a:br>
            <a:r>
              <a:rPr lang="en-US" dirty="0">
                <a:ea typeface="+mj-lt"/>
                <a:cs typeface="+mj-lt"/>
              </a:rPr>
              <a:t>2- DC sweep vs Supply voltage</a:t>
            </a:r>
            <a:endParaRPr lang="en-US" dirty="0"/>
          </a:p>
        </p:txBody>
      </p:sp>
      <p:sp>
        <p:nvSpPr>
          <p:cNvPr id="3" name="Content Placeholder 2">
            <a:extLst>
              <a:ext uri="{FF2B5EF4-FFF2-40B4-BE49-F238E27FC236}">
                <a16:creationId xmlns:a16="http://schemas.microsoft.com/office/drawing/2014/main" id="{50AB41EE-5CF4-4EBF-956F-C758271F3222}"/>
              </a:ext>
            </a:extLst>
          </p:cNvPr>
          <p:cNvSpPr>
            <a:spLocks noGrp="1"/>
          </p:cNvSpPr>
          <p:nvPr>
            <p:ph idx="1"/>
          </p:nvPr>
        </p:nvSpPr>
        <p:spPr/>
        <p:txBody>
          <a:bodyPr vert="horz" lIns="0" tIns="45720" rIns="0" bIns="45720" rtlCol="0" anchor="t">
            <a:normAutofit/>
          </a:bodyPr>
          <a:lstStyle/>
          <a:p>
            <a:r>
              <a:rPr lang="en-US" dirty="0">
                <a:cs typeface="Calibri"/>
              </a:rPr>
              <a:t>- VDD was swept from 0 to 5v</a:t>
            </a:r>
          </a:p>
          <a:p>
            <a:endParaRPr lang="en-US" dirty="0">
              <a:cs typeface="Calibri"/>
            </a:endParaRPr>
          </a:p>
        </p:txBody>
      </p:sp>
      <p:pic>
        <p:nvPicPr>
          <p:cNvPr id="4" name="Picture 4" descr="Chart, line chart&#10;&#10;Description automatically generated">
            <a:extLst>
              <a:ext uri="{FF2B5EF4-FFF2-40B4-BE49-F238E27FC236}">
                <a16:creationId xmlns:a16="http://schemas.microsoft.com/office/drawing/2014/main" id="{92D0BBD8-AA1D-43B5-883A-0C95CF275364}"/>
              </a:ext>
            </a:extLst>
          </p:cNvPr>
          <p:cNvPicPr>
            <a:picLocks noChangeAspect="1"/>
          </p:cNvPicPr>
          <p:nvPr/>
        </p:nvPicPr>
        <p:blipFill>
          <a:blip r:embed="rId2"/>
          <a:stretch>
            <a:fillRect/>
          </a:stretch>
        </p:blipFill>
        <p:spPr>
          <a:xfrm>
            <a:off x="1191491" y="2211197"/>
            <a:ext cx="9822872" cy="4042735"/>
          </a:xfrm>
          <a:prstGeom prst="rect">
            <a:avLst/>
          </a:prstGeom>
        </p:spPr>
      </p:pic>
    </p:spTree>
    <p:extLst>
      <p:ext uri="{BB962C8B-B14F-4D97-AF65-F5344CB8AC3E}">
        <p14:creationId xmlns:p14="http://schemas.microsoft.com/office/powerpoint/2010/main" val="1244529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F2D6-3DA8-4995-BBB1-E53989948227}"/>
              </a:ext>
            </a:extLst>
          </p:cNvPr>
          <p:cNvSpPr>
            <a:spLocks noGrp="1"/>
          </p:cNvSpPr>
          <p:nvPr>
            <p:ph type="title"/>
          </p:nvPr>
        </p:nvSpPr>
        <p:spPr/>
        <p:txBody>
          <a:bodyPr/>
          <a:lstStyle/>
          <a:p>
            <a:r>
              <a:rPr lang="en-US" dirty="0">
                <a:ea typeface="+mj-lt"/>
                <a:cs typeface="+mj-lt"/>
              </a:rPr>
              <a:t>Simulation of Bandgap</a:t>
            </a:r>
            <a:br>
              <a:rPr lang="en-US" dirty="0">
                <a:ea typeface="+mj-lt"/>
                <a:cs typeface="+mj-lt"/>
              </a:rPr>
            </a:br>
            <a:r>
              <a:rPr lang="en-US" dirty="0">
                <a:ea typeface="+mj-lt"/>
                <a:cs typeface="+mj-lt"/>
              </a:rPr>
              <a:t>2- Transient Analysis </a:t>
            </a:r>
          </a:p>
        </p:txBody>
      </p:sp>
      <p:sp>
        <p:nvSpPr>
          <p:cNvPr id="3" name="Content Placeholder 2">
            <a:extLst>
              <a:ext uri="{FF2B5EF4-FFF2-40B4-BE49-F238E27FC236}">
                <a16:creationId xmlns:a16="http://schemas.microsoft.com/office/drawing/2014/main" id="{A3816E22-42BB-4BE7-9BCC-CC48C5F7067D}"/>
              </a:ext>
            </a:extLst>
          </p:cNvPr>
          <p:cNvSpPr>
            <a:spLocks noGrp="1"/>
          </p:cNvSpPr>
          <p:nvPr>
            <p:ph idx="1"/>
          </p:nvPr>
        </p:nvSpPr>
        <p:spPr/>
        <p:txBody>
          <a:bodyPr vert="horz" lIns="0" tIns="45720" rIns="0" bIns="45720" rtlCol="0" anchor="t">
            <a:normAutofit/>
          </a:bodyPr>
          <a:lstStyle/>
          <a:p>
            <a:r>
              <a:rPr lang="en-US" dirty="0">
                <a:cs typeface="Calibri"/>
              </a:rPr>
              <a:t>- A step voltage from 0 to 5v volt used with 100 us rise time</a:t>
            </a:r>
          </a:p>
          <a:p>
            <a:endParaRPr lang="en-US" dirty="0">
              <a:cs typeface="Calibri"/>
            </a:endParaRPr>
          </a:p>
        </p:txBody>
      </p:sp>
      <p:pic>
        <p:nvPicPr>
          <p:cNvPr id="4" name="Picture 4" descr="Chart&#10;&#10;Description automatically generated">
            <a:extLst>
              <a:ext uri="{FF2B5EF4-FFF2-40B4-BE49-F238E27FC236}">
                <a16:creationId xmlns:a16="http://schemas.microsoft.com/office/drawing/2014/main" id="{A6E6EA65-4B2E-4D94-B3A8-C104D28A2918}"/>
              </a:ext>
            </a:extLst>
          </p:cNvPr>
          <p:cNvPicPr>
            <a:picLocks noChangeAspect="1"/>
          </p:cNvPicPr>
          <p:nvPr/>
        </p:nvPicPr>
        <p:blipFill>
          <a:blip r:embed="rId2"/>
          <a:stretch>
            <a:fillRect/>
          </a:stretch>
        </p:blipFill>
        <p:spPr>
          <a:xfrm>
            <a:off x="1149927" y="2273957"/>
            <a:ext cx="10058400" cy="3958776"/>
          </a:xfrm>
          <a:prstGeom prst="rect">
            <a:avLst/>
          </a:prstGeom>
        </p:spPr>
      </p:pic>
    </p:spTree>
    <p:extLst>
      <p:ext uri="{BB962C8B-B14F-4D97-AF65-F5344CB8AC3E}">
        <p14:creationId xmlns:p14="http://schemas.microsoft.com/office/powerpoint/2010/main" val="910393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943F-E153-4FD1-BD4A-A9DC63E58128}"/>
              </a:ext>
            </a:extLst>
          </p:cNvPr>
          <p:cNvSpPr>
            <a:spLocks noGrp="1"/>
          </p:cNvSpPr>
          <p:nvPr>
            <p:ph type="title"/>
          </p:nvPr>
        </p:nvSpPr>
        <p:spPr/>
        <p:txBody>
          <a:bodyPr/>
          <a:lstStyle/>
          <a:p>
            <a:r>
              <a:rPr lang="en-US" dirty="0">
                <a:cs typeface="Calibri Light"/>
              </a:rPr>
              <a:t>SPICE Netlist</a:t>
            </a:r>
            <a:endParaRPr lang="en-US" dirty="0"/>
          </a:p>
        </p:txBody>
      </p:sp>
      <p:pic>
        <p:nvPicPr>
          <p:cNvPr id="4" name="Picture 4" descr="A picture containing text&#10;&#10;Description automatically generated">
            <a:extLst>
              <a:ext uri="{FF2B5EF4-FFF2-40B4-BE49-F238E27FC236}">
                <a16:creationId xmlns:a16="http://schemas.microsoft.com/office/drawing/2014/main" id="{E189FBA2-6B10-458B-8189-7024BBC0F7D4}"/>
              </a:ext>
            </a:extLst>
          </p:cNvPr>
          <p:cNvPicPr>
            <a:picLocks noGrp="1" noChangeAspect="1"/>
          </p:cNvPicPr>
          <p:nvPr>
            <p:ph idx="1"/>
          </p:nvPr>
        </p:nvPicPr>
        <p:blipFill>
          <a:blip r:embed="rId2"/>
          <a:stretch>
            <a:fillRect/>
          </a:stretch>
        </p:blipFill>
        <p:spPr>
          <a:xfrm>
            <a:off x="1030605" y="1884873"/>
            <a:ext cx="9859240" cy="4152900"/>
          </a:xfrm>
        </p:spPr>
      </p:pic>
    </p:spTree>
    <p:extLst>
      <p:ext uri="{BB962C8B-B14F-4D97-AF65-F5344CB8AC3E}">
        <p14:creationId xmlns:p14="http://schemas.microsoft.com/office/powerpoint/2010/main" val="291075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588D-0EB1-4B2F-8E7A-611A2C869AD9}"/>
              </a:ext>
            </a:extLst>
          </p:cNvPr>
          <p:cNvSpPr>
            <a:spLocks noGrp="1"/>
          </p:cNvSpPr>
          <p:nvPr>
            <p:ph type="title"/>
          </p:nvPr>
        </p:nvSpPr>
        <p:spPr/>
        <p:txBody>
          <a:bodyPr/>
          <a:lstStyle/>
          <a:p>
            <a:r>
              <a:rPr lang="en-US" dirty="0">
                <a:cs typeface="Calibri Light"/>
              </a:rPr>
              <a:t>Band-gap Reference</a:t>
            </a:r>
            <a:endParaRPr lang="en-US" dirty="0"/>
          </a:p>
        </p:txBody>
      </p:sp>
      <p:sp>
        <p:nvSpPr>
          <p:cNvPr id="3" name="Content Placeholder 2">
            <a:extLst>
              <a:ext uri="{FF2B5EF4-FFF2-40B4-BE49-F238E27FC236}">
                <a16:creationId xmlns:a16="http://schemas.microsoft.com/office/drawing/2014/main" id="{F8F580CE-1C5B-4A45-B6B9-28FB8560F9CD}"/>
              </a:ext>
            </a:extLst>
          </p:cNvPr>
          <p:cNvSpPr>
            <a:spLocks noGrp="1"/>
          </p:cNvSpPr>
          <p:nvPr>
            <p:ph idx="1"/>
          </p:nvPr>
        </p:nvSpPr>
        <p:spPr/>
        <p:txBody>
          <a:bodyPr vert="horz" lIns="0" tIns="45720" rIns="0" bIns="45720" rtlCol="0" anchor="t">
            <a:normAutofit/>
          </a:bodyPr>
          <a:lstStyle/>
          <a:p>
            <a:pPr>
              <a:lnSpc>
                <a:spcPct val="100000"/>
              </a:lnSpc>
            </a:pPr>
            <a:r>
              <a:rPr lang="en-US" dirty="0">
                <a:ea typeface="+mn-lt"/>
                <a:cs typeface="+mn-lt"/>
              </a:rPr>
              <a:t>- A reference voltage is generated by adding two voltages that have temperature coefficients of opposite sign with suitable multiplication constants.</a:t>
            </a:r>
          </a:p>
          <a:p>
            <a:r>
              <a:rPr lang="en-US" dirty="0">
                <a:cs typeface="Calibri" panose="020F0502020204030204"/>
              </a:rPr>
              <a:t>- </a:t>
            </a:r>
            <a:r>
              <a:rPr lang="en-US" dirty="0">
                <a:ea typeface="+mn-lt"/>
                <a:cs typeface="+mn-lt"/>
              </a:rPr>
              <a:t>For example, for two voltages v1 and v2 that vary in opposite directions with temperature, choose a1 and a2 such that: -</a:t>
            </a:r>
          </a:p>
          <a:p>
            <a:r>
              <a:rPr lang="en-US" dirty="0">
                <a:ea typeface="+mn-lt"/>
                <a:cs typeface="+mn-lt"/>
              </a:rPr>
              <a:t>                                                        a1(dv1/dT) + a2(dv2/dT) = 0 </a:t>
            </a:r>
          </a:p>
          <a:p>
            <a:r>
              <a:rPr lang="en-US" dirty="0">
                <a:ea typeface="+mn-lt"/>
                <a:cs typeface="+mn-lt"/>
              </a:rPr>
              <a:t>obtaining a reference voltage, VREF = a1.v1 + a2.v2 with zero TC.</a:t>
            </a:r>
            <a:endParaRPr lang="en-US" dirty="0">
              <a:cs typeface="Calibri" panose="020F0502020204030204"/>
            </a:endParaRPr>
          </a:p>
          <a:p>
            <a:r>
              <a:rPr lang="en-US" dirty="0">
                <a:ea typeface="+mn-lt"/>
                <a:cs typeface="+mn-lt"/>
              </a:rPr>
              <a:t>- We must now identify two voltages that have positive and negative TCs. Among various device parameters in semiconductor technologies, the characteristics of bipolar transistors have proven the most reproducible and well-defined quantities that can provide positive and negative TCs.</a:t>
            </a:r>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643252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3F52-5004-4B57-AB86-9A32A57B2A2D}"/>
              </a:ext>
            </a:extLst>
          </p:cNvPr>
          <p:cNvSpPr>
            <a:spLocks noGrp="1"/>
          </p:cNvSpPr>
          <p:nvPr>
            <p:ph type="title"/>
          </p:nvPr>
        </p:nvSpPr>
        <p:spPr>
          <a:xfrm>
            <a:off x="1069571" y="355876"/>
            <a:ext cx="10058400" cy="1450757"/>
          </a:xfrm>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3EE1F812-5B32-4ECE-85AD-25089E664747}"/>
              </a:ext>
            </a:extLst>
          </p:cNvPr>
          <p:cNvSpPr>
            <a:spLocks noGrp="1"/>
          </p:cNvSpPr>
          <p:nvPr>
            <p:ph idx="1"/>
          </p:nvPr>
        </p:nvSpPr>
        <p:spPr>
          <a:xfrm>
            <a:off x="349135" y="1859589"/>
            <a:ext cx="11568545" cy="4023360"/>
          </a:xfrm>
        </p:spPr>
        <p:txBody>
          <a:bodyPr vert="horz" lIns="0" tIns="45720" rIns="0" bIns="45720" rtlCol="0" anchor="t">
            <a:normAutofit/>
          </a:bodyPr>
          <a:lstStyle/>
          <a:p>
            <a:r>
              <a:rPr lang="en-US" dirty="0">
                <a:cs typeface="Calibri"/>
              </a:rPr>
              <a:t>1- </a:t>
            </a:r>
            <a:r>
              <a:rPr lang="en-US" dirty="0">
                <a:ea typeface="+mn-lt"/>
                <a:cs typeface="+mn-lt"/>
                <a:hlinkClick r:id="rId2"/>
              </a:rPr>
              <a:t>https://www.youtube.com/watch?v=wJz6claEGa0list=PLK2eyR1C9gjp5tk5j7eTYU_Th4IL_H83T</a:t>
            </a:r>
            <a:endParaRPr lang="en-US" dirty="0">
              <a:ea typeface="+mn-lt"/>
              <a:cs typeface="+mn-lt"/>
            </a:endParaRPr>
          </a:p>
          <a:p>
            <a:r>
              <a:rPr lang="en-US" dirty="0">
                <a:cs typeface="Calibri" panose="020F0502020204030204"/>
              </a:rPr>
              <a:t>2- </a:t>
            </a:r>
            <a:r>
              <a:rPr lang="en-US" dirty="0">
                <a:ea typeface="+mn-lt"/>
                <a:cs typeface="+mn-lt"/>
                <a:hlinkClick r:id="rId3"/>
              </a:rPr>
              <a:t>https://www.researchgate.net/publication/275341924_Design_of_a_Simple_CMOS_Bandgap_Reference</a:t>
            </a:r>
          </a:p>
          <a:p>
            <a:r>
              <a:rPr lang="en-US" dirty="0">
                <a:ea typeface="+mn-lt"/>
                <a:cs typeface="+mn-lt"/>
              </a:rPr>
              <a:t>3- </a:t>
            </a:r>
            <a:r>
              <a:rPr lang="en-US" dirty="0">
                <a:ea typeface="+mn-lt"/>
                <a:cs typeface="+mn-lt"/>
                <a:hlinkClick r:id="rId4"/>
              </a:rPr>
              <a:t>https://drive.google.com/drive/folders/1OWcbg8f48_ilr8jptdFEA3nbNeQyD0Hi</a:t>
            </a:r>
          </a:p>
          <a:p>
            <a:endParaRPr lang="en-US" dirty="0">
              <a:ea typeface="+mn-lt"/>
              <a:cs typeface="+mn-lt"/>
            </a:endParaRPr>
          </a:p>
        </p:txBody>
      </p:sp>
    </p:spTree>
    <p:extLst>
      <p:ext uri="{BB962C8B-B14F-4D97-AF65-F5344CB8AC3E}">
        <p14:creationId xmlns:p14="http://schemas.microsoft.com/office/powerpoint/2010/main" val="17852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1137-833E-42DF-9C24-BEA31895AA6E}"/>
              </a:ext>
            </a:extLst>
          </p:cNvPr>
          <p:cNvSpPr>
            <a:spLocks noGrp="1"/>
          </p:cNvSpPr>
          <p:nvPr>
            <p:ph type="title"/>
          </p:nvPr>
        </p:nvSpPr>
        <p:spPr/>
        <p:txBody>
          <a:bodyPr/>
          <a:lstStyle/>
          <a:p>
            <a:r>
              <a:rPr lang="en-US" dirty="0">
                <a:cs typeface="Calibri Light"/>
              </a:rPr>
              <a:t>CTAT Voltage</a:t>
            </a:r>
            <a:endParaRPr lang="en-US" dirty="0"/>
          </a:p>
        </p:txBody>
      </p:sp>
      <p:sp>
        <p:nvSpPr>
          <p:cNvPr id="3" name="Content Placeholder 2">
            <a:extLst>
              <a:ext uri="{FF2B5EF4-FFF2-40B4-BE49-F238E27FC236}">
                <a16:creationId xmlns:a16="http://schemas.microsoft.com/office/drawing/2014/main" id="{C245ECB8-D658-4C19-9FE6-DB5B216D9195}"/>
              </a:ext>
            </a:extLst>
          </p:cNvPr>
          <p:cNvSpPr>
            <a:spLocks noGrp="1"/>
          </p:cNvSpPr>
          <p:nvPr>
            <p:ph idx="1"/>
          </p:nvPr>
        </p:nvSpPr>
        <p:spPr>
          <a:xfrm>
            <a:off x="1097280" y="1845734"/>
            <a:ext cx="10058400" cy="4314305"/>
          </a:xfrm>
        </p:spPr>
        <p:txBody>
          <a:bodyPr vert="horz" lIns="0" tIns="45720" rIns="0" bIns="45720" rtlCol="0" anchor="t">
            <a:normAutofit/>
          </a:bodyPr>
          <a:lstStyle/>
          <a:p>
            <a:r>
              <a:rPr lang="en-US" dirty="0">
                <a:cs typeface="Calibri"/>
              </a:rPr>
              <a:t>- </a:t>
            </a:r>
            <a:r>
              <a:rPr lang="en-US" dirty="0">
                <a:ea typeface="+mn-lt"/>
                <a:cs typeface="+mn-lt"/>
              </a:rPr>
              <a:t>The base-emitter voltage of bipolar transistors or, more generally, the forward voltage of a </a:t>
            </a:r>
            <a:r>
              <a:rPr lang="en-US" dirty="0" err="1">
                <a:ea typeface="+mn-lt"/>
                <a:cs typeface="+mn-lt"/>
              </a:rPr>
              <a:t>pn</a:t>
            </a:r>
            <a:r>
              <a:rPr lang="en-US" dirty="0">
                <a:ea typeface="+mn-lt"/>
                <a:cs typeface="+mn-lt"/>
              </a:rPr>
              <a:t>-junction diode exhibits a negative TC.</a:t>
            </a:r>
          </a:p>
          <a:p>
            <a:endParaRPr lang="en-US" dirty="0">
              <a:cs typeface="Calibri"/>
            </a:endParaRPr>
          </a:p>
          <a:p>
            <a:endParaRPr lang="en-US" dirty="0">
              <a:cs typeface="Calibri"/>
            </a:endParaRPr>
          </a:p>
          <a:p>
            <a:endParaRPr lang="en-US" dirty="0">
              <a:cs typeface="Calibri"/>
            </a:endParaRPr>
          </a:p>
          <a:p>
            <a:r>
              <a:rPr lang="en-US" dirty="0">
                <a:ea typeface="+mn-lt"/>
                <a:cs typeface="+mn-lt"/>
              </a:rPr>
              <a:t>❑ It can be shown that </a:t>
            </a:r>
            <a:r>
              <a:rPr lang="en-US" dirty="0" err="1">
                <a:ea typeface="+mn-lt"/>
                <a:cs typeface="+mn-lt"/>
              </a:rPr>
              <a:t>Vbe</a:t>
            </a:r>
            <a:r>
              <a:rPr lang="en-US" dirty="0">
                <a:ea typeface="+mn-lt"/>
                <a:cs typeface="+mn-lt"/>
              </a:rPr>
              <a:t> = const. − b1 T → CTAT</a:t>
            </a:r>
            <a:endParaRPr lang="en-US">
              <a:cs typeface="Calibri" panose="020F0502020204030204"/>
            </a:endParaRPr>
          </a:p>
          <a:p>
            <a:r>
              <a:rPr lang="en-US" dirty="0">
                <a:ea typeface="+mn-lt"/>
                <a:cs typeface="+mn-lt"/>
              </a:rPr>
              <a:t>▪ Is </a:t>
            </a:r>
            <a:r>
              <a:rPr lang="en-US" dirty="0" err="1">
                <a:ea typeface="+mn-lt"/>
                <a:cs typeface="+mn-lt"/>
              </a:rPr>
              <a:t>is</a:t>
            </a:r>
            <a:r>
              <a:rPr lang="en-US" dirty="0">
                <a:ea typeface="+mn-lt"/>
                <a:cs typeface="+mn-lt"/>
              </a:rPr>
              <a:t> a strong function of temperature.</a:t>
            </a:r>
            <a:endParaRPr lang="en-US" dirty="0">
              <a:cs typeface="Calibri" panose="020F0502020204030204"/>
            </a:endParaRPr>
          </a:p>
          <a:p>
            <a:r>
              <a:rPr lang="en-US" dirty="0">
                <a:ea typeface="+mn-lt"/>
                <a:cs typeface="+mn-lt"/>
              </a:rPr>
              <a:t>▪ b1 from simulations: Usually b1 ≈ 1.5 − 2 mV/K.</a:t>
            </a:r>
          </a:p>
          <a:p>
            <a:endParaRPr lang="en-US" dirty="0">
              <a:cs typeface="Calibri" panose="020F0502020204030204"/>
            </a:endParaRPr>
          </a:p>
        </p:txBody>
      </p:sp>
      <p:pic>
        <p:nvPicPr>
          <p:cNvPr id="4" name="Picture 4" descr="A picture containing graphical user interface&#10;&#10;Description automatically generated">
            <a:extLst>
              <a:ext uri="{FF2B5EF4-FFF2-40B4-BE49-F238E27FC236}">
                <a16:creationId xmlns:a16="http://schemas.microsoft.com/office/drawing/2014/main" id="{7D817C55-1EB9-4D1C-957E-8ACC6023B539}"/>
              </a:ext>
            </a:extLst>
          </p:cNvPr>
          <p:cNvPicPr>
            <a:picLocks noChangeAspect="1"/>
          </p:cNvPicPr>
          <p:nvPr/>
        </p:nvPicPr>
        <p:blipFill>
          <a:blip r:embed="rId2"/>
          <a:stretch>
            <a:fillRect/>
          </a:stretch>
        </p:blipFill>
        <p:spPr>
          <a:xfrm>
            <a:off x="2729346" y="2639189"/>
            <a:ext cx="5638799" cy="1025439"/>
          </a:xfrm>
          <a:prstGeom prst="rect">
            <a:avLst/>
          </a:prstGeom>
        </p:spPr>
      </p:pic>
      <p:pic>
        <p:nvPicPr>
          <p:cNvPr id="5" name="Picture 5" descr="A picture containing text, clock&#10;&#10;Description automatically generated">
            <a:extLst>
              <a:ext uri="{FF2B5EF4-FFF2-40B4-BE49-F238E27FC236}">
                <a16:creationId xmlns:a16="http://schemas.microsoft.com/office/drawing/2014/main" id="{B0C3E085-A270-4DDA-9293-42D355C2309F}"/>
              </a:ext>
            </a:extLst>
          </p:cNvPr>
          <p:cNvPicPr>
            <a:picLocks noChangeAspect="1"/>
          </p:cNvPicPr>
          <p:nvPr/>
        </p:nvPicPr>
        <p:blipFill>
          <a:blip r:embed="rId3"/>
          <a:stretch>
            <a:fillRect/>
          </a:stretch>
        </p:blipFill>
        <p:spPr>
          <a:xfrm>
            <a:off x="9711973" y="2162355"/>
            <a:ext cx="1049412" cy="4114800"/>
          </a:xfrm>
          <a:prstGeom prst="rect">
            <a:avLst/>
          </a:prstGeom>
        </p:spPr>
      </p:pic>
    </p:spTree>
    <p:extLst>
      <p:ext uri="{BB962C8B-B14F-4D97-AF65-F5344CB8AC3E}">
        <p14:creationId xmlns:p14="http://schemas.microsoft.com/office/powerpoint/2010/main" val="2824913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C0B3-7BC2-4FAD-A6BC-7F34E88022CD}"/>
              </a:ext>
            </a:extLst>
          </p:cNvPr>
          <p:cNvSpPr>
            <a:spLocks noGrp="1"/>
          </p:cNvSpPr>
          <p:nvPr>
            <p:ph type="title"/>
          </p:nvPr>
        </p:nvSpPr>
        <p:spPr/>
        <p:txBody>
          <a:bodyPr/>
          <a:lstStyle/>
          <a:p>
            <a:r>
              <a:rPr lang="en-US" dirty="0">
                <a:ea typeface="+mj-lt"/>
                <a:cs typeface="+mj-lt"/>
              </a:rPr>
              <a:t>PTAT Voltage</a:t>
            </a:r>
            <a:endParaRPr lang="en-US" dirty="0"/>
          </a:p>
        </p:txBody>
      </p:sp>
      <p:sp>
        <p:nvSpPr>
          <p:cNvPr id="3" name="Content Placeholder 2">
            <a:extLst>
              <a:ext uri="{FF2B5EF4-FFF2-40B4-BE49-F238E27FC236}">
                <a16:creationId xmlns:a16="http://schemas.microsoft.com/office/drawing/2014/main" id="{2AE699D9-DB47-462A-9A72-62872DC04CF9}"/>
              </a:ext>
            </a:extLst>
          </p:cNvPr>
          <p:cNvSpPr>
            <a:spLocks noGrp="1"/>
          </p:cNvSpPr>
          <p:nvPr>
            <p:ph idx="1"/>
          </p:nvPr>
        </p:nvSpPr>
        <p:spPr/>
        <p:txBody>
          <a:bodyPr vert="horz" lIns="0" tIns="45720" rIns="0" bIns="45720" rtlCol="0" anchor="t">
            <a:normAutofit/>
          </a:bodyPr>
          <a:lstStyle/>
          <a:p>
            <a:r>
              <a:rPr lang="en-US" dirty="0">
                <a:cs typeface="Calibri"/>
              </a:rPr>
              <a:t>- </a:t>
            </a:r>
            <a:r>
              <a:rPr lang="en-US" dirty="0">
                <a:ea typeface="+mn-lt"/>
                <a:cs typeface="+mn-lt"/>
              </a:rPr>
              <a:t>If two bipolar transistors operate at unequal current densities, then the difference between their base-emitter voltages is directly proportional to the absolute temperature.</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89C6E852-163B-4FB9-9B1A-2CFB41E79709}"/>
              </a:ext>
            </a:extLst>
          </p:cNvPr>
          <p:cNvPicPr>
            <a:picLocks noChangeAspect="1"/>
          </p:cNvPicPr>
          <p:nvPr/>
        </p:nvPicPr>
        <p:blipFill>
          <a:blip r:embed="rId2"/>
          <a:stretch>
            <a:fillRect/>
          </a:stretch>
        </p:blipFill>
        <p:spPr>
          <a:xfrm>
            <a:off x="1094509" y="2633777"/>
            <a:ext cx="7384473" cy="1174809"/>
          </a:xfrm>
          <a:prstGeom prst="rect">
            <a:avLst/>
          </a:prstGeom>
        </p:spPr>
      </p:pic>
      <p:pic>
        <p:nvPicPr>
          <p:cNvPr id="5" name="Picture 5" descr="Diagram&#10;&#10;Description automatically generated">
            <a:extLst>
              <a:ext uri="{FF2B5EF4-FFF2-40B4-BE49-F238E27FC236}">
                <a16:creationId xmlns:a16="http://schemas.microsoft.com/office/drawing/2014/main" id="{BF3DCEBF-8CB4-4369-8C8C-694D4CFB4215}"/>
              </a:ext>
            </a:extLst>
          </p:cNvPr>
          <p:cNvPicPr>
            <a:picLocks noChangeAspect="1"/>
          </p:cNvPicPr>
          <p:nvPr/>
        </p:nvPicPr>
        <p:blipFill>
          <a:blip r:embed="rId3"/>
          <a:stretch>
            <a:fillRect/>
          </a:stretch>
        </p:blipFill>
        <p:spPr>
          <a:xfrm>
            <a:off x="8896533" y="2466109"/>
            <a:ext cx="2683952" cy="3768437"/>
          </a:xfrm>
          <a:prstGeom prst="rect">
            <a:avLst/>
          </a:prstGeom>
        </p:spPr>
      </p:pic>
    </p:spTree>
    <p:extLst>
      <p:ext uri="{BB962C8B-B14F-4D97-AF65-F5344CB8AC3E}">
        <p14:creationId xmlns:p14="http://schemas.microsoft.com/office/powerpoint/2010/main" val="1084206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224-734B-4E21-86D4-2DA12E7EDAF0}"/>
              </a:ext>
            </a:extLst>
          </p:cNvPr>
          <p:cNvSpPr>
            <a:spLocks noGrp="1"/>
          </p:cNvSpPr>
          <p:nvPr>
            <p:ph type="title"/>
          </p:nvPr>
        </p:nvSpPr>
        <p:spPr/>
        <p:txBody>
          <a:bodyPr/>
          <a:lstStyle/>
          <a:p>
            <a:r>
              <a:rPr lang="en-US" dirty="0">
                <a:cs typeface="Calibri Light"/>
              </a:rPr>
              <a:t>Basic Band-gap Reference</a:t>
            </a:r>
            <a:endParaRPr lang="en-US" dirty="0"/>
          </a:p>
        </p:txBody>
      </p:sp>
      <p:sp>
        <p:nvSpPr>
          <p:cNvPr id="6" name="Content Placeholder 5">
            <a:extLst>
              <a:ext uri="{FF2B5EF4-FFF2-40B4-BE49-F238E27FC236}">
                <a16:creationId xmlns:a16="http://schemas.microsoft.com/office/drawing/2014/main" id="{CB7E7EB1-D53C-4085-8A33-55C4B695E323}"/>
              </a:ext>
            </a:extLst>
          </p:cNvPr>
          <p:cNvSpPr>
            <a:spLocks noGrp="1"/>
          </p:cNvSpPr>
          <p:nvPr>
            <p:ph idx="1"/>
          </p:nvPr>
        </p:nvSpPr>
        <p:spPr>
          <a:xfrm>
            <a:off x="1028007" y="1790316"/>
            <a:ext cx="10058400" cy="4355869"/>
          </a:xfrm>
        </p:spPr>
        <p:txBody>
          <a:bodyPr vert="horz" lIns="0" tIns="45720" rIns="0" bIns="45720" rtlCol="0" anchor="t">
            <a:normAutofit/>
          </a:bodyPr>
          <a:lstStyle/>
          <a:p>
            <a:r>
              <a:rPr lang="en-US" dirty="0">
                <a:cs typeface="Calibri"/>
              </a:rPr>
              <a:t>- Adding a PTAT and CTAT in one circuit will produce a ZTAT voltage reference as shown in figure:</a:t>
            </a:r>
          </a:p>
          <a:p>
            <a:r>
              <a:rPr lang="en-US" dirty="0">
                <a:cs typeface="Calibri"/>
              </a:rPr>
              <a:t>- </a:t>
            </a:r>
            <a:r>
              <a:rPr lang="en-US" dirty="0">
                <a:ea typeface="+mn-lt"/>
                <a:cs typeface="+mn-lt"/>
              </a:rPr>
              <a:t>The A-block is a circuit that makes V1 = V2 .</a:t>
            </a:r>
            <a:endParaRPr lang="en-US" dirty="0">
              <a:cs typeface="Calibri"/>
            </a:endParaRPr>
          </a:p>
          <a:p>
            <a:r>
              <a:rPr lang="en-US" dirty="0">
                <a:cs typeface="Calibri"/>
              </a:rPr>
              <a:t>- </a:t>
            </a:r>
            <a:r>
              <a:rPr lang="en-US" dirty="0">
                <a:ea typeface="+mn-lt"/>
                <a:cs typeface="+mn-lt"/>
              </a:rPr>
              <a:t>The current mirror copies I2 to I1 and I3 .</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pic>
        <p:nvPicPr>
          <p:cNvPr id="8" name="Picture 8" descr="Diagram, schematic&#10;&#10;Description automatically generated">
            <a:extLst>
              <a:ext uri="{FF2B5EF4-FFF2-40B4-BE49-F238E27FC236}">
                <a16:creationId xmlns:a16="http://schemas.microsoft.com/office/drawing/2014/main" id="{3D6FBD8C-BD04-47D7-9811-15CC5D8C067F}"/>
              </a:ext>
            </a:extLst>
          </p:cNvPr>
          <p:cNvPicPr>
            <a:picLocks noChangeAspect="1"/>
          </p:cNvPicPr>
          <p:nvPr/>
        </p:nvPicPr>
        <p:blipFill>
          <a:blip r:embed="rId2"/>
          <a:stretch>
            <a:fillRect/>
          </a:stretch>
        </p:blipFill>
        <p:spPr>
          <a:xfrm>
            <a:off x="6727560" y="2319617"/>
            <a:ext cx="4433453" cy="3416530"/>
          </a:xfrm>
          <a:prstGeom prst="rect">
            <a:avLst/>
          </a:prstGeom>
        </p:spPr>
      </p:pic>
    </p:spTree>
    <p:extLst>
      <p:ext uri="{BB962C8B-B14F-4D97-AF65-F5344CB8AC3E}">
        <p14:creationId xmlns:p14="http://schemas.microsoft.com/office/powerpoint/2010/main" val="388067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A4E3-F4A4-4AD6-B1F7-6458F0195FA2}"/>
              </a:ext>
            </a:extLst>
          </p:cNvPr>
          <p:cNvSpPr>
            <a:spLocks noGrp="1"/>
          </p:cNvSpPr>
          <p:nvPr>
            <p:ph type="title"/>
          </p:nvPr>
        </p:nvSpPr>
        <p:spPr/>
        <p:txBody>
          <a:bodyPr/>
          <a:lstStyle/>
          <a:p>
            <a:r>
              <a:rPr lang="en-US" dirty="0">
                <a:cs typeface="Calibri Light"/>
              </a:rPr>
              <a:t>The PTAT Component</a:t>
            </a:r>
            <a:endParaRPr lang="en-US" dirty="0"/>
          </a:p>
        </p:txBody>
      </p:sp>
      <p:pic>
        <p:nvPicPr>
          <p:cNvPr id="4" name="Picture 4" descr="Text, letter&#10;&#10;Description automatically generated">
            <a:extLst>
              <a:ext uri="{FF2B5EF4-FFF2-40B4-BE49-F238E27FC236}">
                <a16:creationId xmlns:a16="http://schemas.microsoft.com/office/drawing/2014/main" id="{426F8581-9ED7-4355-97DB-BAF5A8C0C5A9}"/>
              </a:ext>
            </a:extLst>
          </p:cNvPr>
          <p:cNvPicPr>
            <a:picLocks noGrp="1" noChangeAspect="1"/>
          </p:cNvPicPr>
          <p:nvPr>
            <p:ph idx="1"/>
          </p:nvPr>
        </p:nvPicPr>
        <p:blipFill>
          <a:blip r:embed="rId2"/>
          <a:stretch>
            <a:fillRect/>
          </a:stretch>
        </p:blipFill>
        <p:spPr>
          <a:xfrm>
            <a:off x="1096414" y="1913448"/>
            <a:ext cx="7012917" cy="3046989"/>
          </a:xfrm>
        </p:spPr>
      </p:pic>
      <p:pic>
        <p:nvPicPr>
          <p:cNvPr id="5" name="Picture 5" descr="Diagram, schematic&#10;&#10;Description automatically generated">
            <a:extLst>
              <a:ext uri="{FF2B5EF4-FFF2-40B4-BE49-F238E27FC236}">
                <a16:creationId xmlns:a16="http://schemas.microsoft.com/office/drawing/2014/main" id="{64EF79A7-AC25-47B6-93BA-2608D953CCAF}"/>
              </a:ext>
            </a:extLst>
          </p:cNvPr>
          <p:cNvPicPr>
            <a:picLocks noChangeAspect="1"/>
          </p:cNvPicPr>
          <p:nvPr/>
        </p:nvPicPr>
        <p:blipFill>
          <a:blip r:embed="rId3"/>
          <a:stretch>
            <a:fillRect/>
          </a:stretch>
        </p:blipFill>
        <p:spPr>
          <a:xfrm>
            <a:off x="8289985" y="1983383"/>
            <a:ext cx="3634596" cy="3538214"/>
          </a:xfrm>
          <a:prstGeom prst="rect">
            <a:avLst/>
          </a:prstGeom>
        </p:spPr>
      </p:pic>
    </p:spTree>
    <p:extLst>
      <p:ext uri="{BB962C8B-B14F-4D97-AF65-F5344CB8AC3E}">
        <p14:creationId xmlns:p14="http://schemas.microsoft.com/office/powerpoint/2010/main" val="334341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3766-34D6-47BF-A49F-1B6360B6BFBE}"/>
              </a:ext>
            </a:extLst>
          </p:cNvPr>
          <p:cNvSpPr>
            <a:spLocks noGrp="1"/>
          </p:cNvSpPr>
          <p:nvPr>
            <p:ph type="title"/>
          </p:nvPr>
        </p:nvSpPr>
        <p:spPr/>
        <p:txBody>
          <a:bodyPr/>
          <a:lstStyle/>
          <a:p>
            <a:r>
              <a:rPr lang="en-US" dirty="0">
                <a:cs typeface="Calibri Light"/>
              </a:rPr>
              <a:t>The CTAT Component</a:t>
            </a:r>
            <a:endParaRPr lang="en-US" dirty="0"/>
          </a:p>
        </p:txBody>
      </p:sp>
      <p:pic>
        <p:nvPicPr>
          <p:cNvPr id="4" name="Picture 4" descr="A picture containing text, indoor, screenshot&#10;&#10;Description automatically generated">
            <a:extLst>
              <a:ext uri="{FF2B5EF4-FFF2-40B4-BE49-F238E27FC236}">
                <a16:creationId xmlns:a16="http://schemas.microsoft.com/office/drawing/2014/main" id="{4E4913AD-1998-4D9D-86F2-8AD36CF60A9D}"/>
              </a:ext>
            </a:extLst>
          </p:cNvPr>
          <p:cNvPicPr>
            <a:picLocks noGrp="1" noChangeAspect="1"/>
          </p:cNvPicPr>
          <p:nvPr>
            <p:ph idx="1"/>
          </p:nvPr>
        </p:nvPicPr>
        <p:blipFill>
          <a:blip r:embed="rId2"/>
          <a:stretch>
            <a:fillRect/>
          </a:stretch>
        </p:blipFill>
        <p:spPr>
          <a:xfrm>
            <a:off x="1042294" y="1848937"/>
            <a:ext cx="6552335" cy="2936298"/>
          </a:xfrm>
        </p:spPr>
      </p:pic>
      <p:pic>
        <p:nvPicPr>
          <p:cNvPr id="5" name="Picture 5" descr="Diagram, schematic&#10;&#10;Description automatically generated">
            <a:extLst>
              <a:ext uri="{FF2B5EF4-FFF2-40B4-BE49-F238E27FC236}">
                <a16:creationId xmlns:a16="http://schemas.microsoft.com/office/drawing/2014/main" id="{0F3FF341-FDD9-409C-B787-3F5198F7FC59}"/>
              </a:ext>
            </a:extLst>
          </p:cNvPr>
          <p:cNvPicPr>
            <a:picLocks noChangeAspect="1"/>
          </p:cNvPicPr>
          <p:nvPr/>
        </p:nvPicPr>
        <p:blipFill>
          <a:blip r:embed="rId3"/>
          <a:stretch>
            <a:fillRect/>
          </a:stretch>
        </p:blipFill>
        <p:spPr>
          <a:xfrm>
            <a:off x="8183854" y="1850074"/>
            <a:ext cx="3740727" cy="3651126"/>
          </a:xfrm>
          <a:prstGeom prst="rect">
            <a:avLst/>
          </a:prstGeom>
        </p:spPr>
      </p:pic>
    </p:spTree>
    <p:extLst>
      <p:ext uri="{BB962C8B-B14F-4D97-AF65-F5344CB8AC3E}">
        <p14:creationId xmlns:p14="http://schemas.microsoft.com/office/powerpoint/2010/main" val="365473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1058-CABB-42DB-A62A-8EA9838FEA50}"/>
              </a:ext>
            </a:extLst>
          </p:cNvPr>
          <p:cNvSpPr>
            <a:spLocks noGrp="1"/>
          </p:cNvSpPr>
          <p:nvPr>
            <p:ph type="title"/>
          </p:nvPr>
        </p:nvSpPr>
        <p:spPr/>
        <p:txBody>
          <a:bodyPr/>
          <a:lstStyle/>
          <a:p>
            <a:r>
              <a:rPr lang="en-US" dirty="0">
                <a:cs typeface="Calibri Light"/>
              </a:rPr>
              <a:t>The ZTAT Reference Voltage</a:t>
            </a:r>
            <a:endParaRPr lang="en-US" dirty="0"/>
          </a:p>
        </p:txBody>
      </p:sp>
      <p:pic>
        <p:nvPicPr>
          <p:cNvPr id="4" name="Picture 4" descr="Text, letter&#10;&#10;Description automatically generated">
            <a:extLst>
              <a:ext uri="{FF2B5EF4-FFF2-40B4-BE49-F238E27FC236}">
                <a16:creationId xmlns:a16="http://schemas.microsoft.com/office/drawing/2014/main" id="{474296BA-2592-471E-8493-0C7B230F7176}"/>
              </a:ext>
            </a:extLst>
          </p:cNvPr>
          <p:cNvPicPr>
            <a:picLocks noGrp="1" noChangeAspect="1"/>
          </p:cNvPicPr>
          <p:nvPr>
            <p:ph idx="1"/>
          </p:nvPr>
        </p:nvPicPr>
        <p:blipFill>
          <a:blip r:embed="rId2"/>
          <a:stretch>
            <a:fillRect/>
          </a:stretch>
        </p:blipFill>
        <p:spPr>
          <a:xfrm>
            <a:off x="1097712" y="1846773"/>
            <a:ext cx="6677025" cy="2247900"/>
          </a:xfrm>
        </p:spPr>
      </p:pic>
      <p:pic>
        <p:nvPicPr>
          <p:cNvPr id="6" name="Picture 6" descr="Diagram&#10;&#10;Description automatically generated">
            <a:extLst>
              <a:ext uri="{FF2B5EF4-FFF2-40B4-BE49-F238E27FC236}">
                <a16:creationId xmlns:a16="http://schemas.microsoft.com/office/drawing/2014/main" id="{71F4FE69-F1EE-42F9-85F3-BC84AFF21E64}"/>
              </a:ext>
            </a:extLst>
          </p:cNvPr>
          <p:cNvPicPr>
            <a:picLocks noChangeAspect="1"/>
          </p:cNvPicPr>
          <p:nvPr/>
        </p:nvPicPr>
        <p:blipFill>
          <a:blip r:embed="rId3"/>
          <a:stretch>
            <a:fillRect/>
          </a:stretch>
        </p:blipFill>
        <p:spPr>
          <a:xfrm>
            <a:off x="7564583" y="3149574"/>
            <a:ext cx="4461161" cy="3066524"/>
          </a:xfrm>
          <a:prstGeom prst="rect">
            <a:avLst/>
          </a:prstGeom>
        </p:spPr>
      </p:pic>
      <p:pic>
        <p:nvPicPr>
          <p:cNvPr id="7" name="Picture 7" descr="Text, chat or text message&#10;&#10;Description automatically generated">
            <a:extLst>
              <a:ext uri="{FF2B5EF4-FFF2-40B4-BE49-F238E27FC236}">
                <a16:creationId xmlns:a16="http://schemas.microsoft.com/office/drawing/2014/main" id="{9FDEF242-334B-4775-864F-5BEA4E9870B4}"/>
              </a:ext>
            </a:extLst>
          </p:cNvPr>
          <p:cNvPicPr>
            <a:picLocks noChangeAspect="1"/>
          </p:cNvPicPr>
          <p:nvPr/>
        </p:nvPicPr>
        <p:blipFill>
          <a:blip r:embed="rId4"/>
          <a:stretch>
            <a:fillRect/>
          </a:stretch>
        </p:blipFill>
        <p:spPr>
          <a:xfrm>
            <a:off x="2570019" y="4111770"/>
            <a:ext cx="2701636" cy="2181225"/>
          </a:xfrm>
          <a:prstGeom prst="rect">
            <a:avLst/>
          </a:prstGeom>
        </p:spPr>
      </p:pic>
    </p:spTree>
    <p:extLst>
      <p:ext uri="{BB962C8B-B14F-4D97-AF65-F5344CB8AC3E}">
        <p14:creationId xmlns:p14="http://schemas.microsoft.com/office/powerpoint/2010/main" val="3713387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Retrospect</vt:lpstr>
      <vt:lpstr>PowerPoint Presentation</vt:lpstr>
      <vt:lpstr>Introduction</vt:lpstr>
      <vt:lpstr>Band-gap Reference</vt:lpstr>
      <vt:lpstr>CTAT Voltage</vt:lpstr>
      <vt:lpstr>PTAT Voltage</vt:lpstr>
      <vt:lpstr>Basic Band-gap Reference</vt:lpstr>
      <vt:lpstr>The PTAT Component</vt:lpstr>
      <vt:lpstr>The CTAT Component</vt:lpstr>
      <vt:lpstr>The ZTAT Reference Voltage</vt:lpstr>
      <vt:lpstr>The number of BJT's used</vt:lpstr>
      <vt:lpstr>Band-gap Reference Topologies 1- Current mirror based</vt:lpstr>
      <vt:lpstr>Band-gap Reference Topologies 2- Op-amp based</vt:lpstr>
      <vt:lpstr>The start-up Problem</vt:lpstr>
      <vt:lpstr>Operation of start-up circuit</vt:lpstr>
      <vt:lpstr>Band-gap Curvature</vt:lpstr>
      <vt:lpstr>Proposed Band-gap Design</vt:lpstr>
      <vt:lpstr>Proposed Band-gap Design 1- Band-gap core</vt:lpstr>
      <vt:lpstr>Proposed Band-gap Design 1- Band-gap core</vt:lpstr>
      <vt:lpstr>Proposed Band-gap Design 2- Start-up Circuit</vt:lpstr>
      <vt:lpstr>Proposed Band-gap Design 2- Start-up Circuit</vt:lpstr>
      <vt:lpstr>Proposed Band-gap Design 3- Op-amp</vt:lpstr>
      <vt:lpstr>Proposed Band-gap Design 3- Op-amp</vt:lpstr>
      <vt:lpstr>Proposed Band-gap Design Complete circuit</vt:lpstr>
      <vt:lpstr>Analysis of Bandgap core</vt:lpstr>
      <vt:lpstr>Analysis of the Op-amp</vt:lpstr>
      <vt:lpstr>Simulation of Bandgap 1- DC sweep vs Temperature</vt:lpstr>
      <vt:lpstr>Simulation of Bandgap 2- DC sweep vs Supply voltage</vt:lpstr>
      <vt:lpstr>Simulation of Bandgap 2- Transient Analysis </vt:lpstr>
      <vt:lpstr>SPICE Netlist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702</cp:revision>
  <dcterms:created xsi:type="dcterms:W3CDTF">2021-03-28T11:46:07Z</dcterms:created>
  <dcterms:modified xsi:type="dcterms:W3CDTF">2021-03-28T15:54:31Z</dcterms:modified>
</cp:coreProperties>
</file>