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53351-B811-4FC4-81D1-57496DBCBCC2}" v="3239" dt="2021-06-02T16:23:45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OTA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F5F-F71F-4682-AADA-2E82302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OTA achieved specs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5F177B-B62E-45A5-BCDA-C14710F3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50969"/>
              </p:ext>
            </p:extLst>
          </p:nvPr>
        </p:nvGraphicFramePr>
        <p:xfrm>
          <a:off x="2019011" y="2320925"/>
          <a:ext cx="6667226" cy="29667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33613">
                  <a:extLst>
                    <a:ext uri="{9D8B030D-6E8A-4147-A177-3AD203B41FA5}">
                      <a16:colId xmlns:a16="http://schemas.microsoft.com/office/drawing/2014/main" val="2864304912"/>
                    </a:ext>
                  </a:extLst>
                </a:gridCol>
                <a:gridCol w="3333613">
                  <a:extLst>
                    <a:ext uri="{9D8B030D-6E8A-4147-A177-3AD203B41FA5}">
                      <a16:colId xmlns:a16="http://schemas.microsoft.com/office/drawing/2014/main" val="132691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  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      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 60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4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     Acm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 -11.5 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    CMRR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 71.5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7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     PSRR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 57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     GBW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 30MHz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1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     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            52 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04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   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       318 uW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0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B6C-8EA2-4F22-8CCB-903E2FBB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61" y="1081610"/>
            <a:ext cx="9603275" cy="536618"/>
          </a:xfrm>
        </p:spPr>
        <p:txBody>
          <a:bodyPr/>
          <a:lstStyle/>
          <a:p>
            <a:r>
              <a:rPr lang="en-US" dirty="0"/>
              <a:t>OTA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AB7B-813E-41CD-A2AB-8D443CB6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597" y="1863332"/>
            <a:ext cx="9603275" cy="403250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I designed Miller OTA.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- Required Specs: -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1- DC gain &gt;= 60 dB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2- GBW &gt;= 30 MHz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3- PM &gt; 60 deg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4- Slew rate = 20v / 1 </a:t>
            </a:r>
            <a:r>
              <a:rPr lang="en-US" dirty="0" err="1">
                <a:latin typeface="Arial"/>
                <a:cs typeface="Arial"/>
              </a:rPr>
              <a:t>usec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5- ICMR(+) = 1.6v , ICMR(-) = 0.8v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6- Power &lt; 1mW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FF3F150-A2CD-4143-A9B4-0F49CB91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67" y="1255939"/>
            <a:ext cx="5235710" cy="45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63C-E79A-48CB-A0D9-C48FD8AC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074F-9496-4418-ACF0-7C93AEC0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161" y="1863332"/>
            <a:ext cx="9603275" cy="41710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I used VDD=1.8v ,Cl=2pf and skywater130nm technology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1- To have phase margin &gt;=60 , Cc should be &gt;=0.22 Cl so Cc&gt;=440 </a:t>
            </a:r>
            <a:r>
              <a:rPr lang="en-US" dirty="0" err="1">
                <a:latin typeface="Arial"/>
                <a:cs typeface="Arial"/>
              </a:rPr>
              <a:t>fF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2- From slew rate equation we got the Current value , I = SR*Cc so I &gt;= 8.8 </a:t>
            </a:r>
            <a:r>
              <a:rPr lang="en-US" dirty="0" err="1">
                <a:latin typeface="Arial"/>
                <a:cs typeface="Arial"/>
              </a:rPr>
              <a:t>uA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3- From GBW equation we got gm1,2 = GBW*2*pi*Cc then W/L)1,2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4- From ICMR+ equation we got W/L)3,4 and from ICMR- equation we got W/L)5,8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ICMR+ &lt;= VDD-Vsg3+Vth1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ICMR- &gt;=  Vgs1+Vov5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5- For PM&gt;=60 gm6 &gt;= 10*gm1 then from W/L)6 / W/L)4 = gm6/gm4 we got W/L)6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6- From equation: W/L)6 / W/L)4  = I6 / I4 we got I6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7- Finally from equation: W/L)7 / W/L)5 = I7 / I5 we got W/L)7 </a:t>
            </a:r>
          </a:p>
        </p:txBody>
      </p:sp>
    </p:spTree>
    <p:extLst>
      <p:ext uri="{BB962C8B-B14F-4D97-AF65-F5344CB8AC3E}">
        <p14:creationId xmlns:p14="http://schemas.microsoft.com/office/powerpoint/2010/main" val="253127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15F1-BD9C-4F07-A1E4-0FCB6AF3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Calculated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4D9C14-36A1-411B-9939-9D2AD722C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64944"/>
              </p:ext>
            </p:extLst>
          </p:nvPr>
        </p:nvGraphicFramePr>
        <p:xfrm>
          <a:off x="2826328" y="2355272"/>
          <a:ext cx="5813538" cy="2961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66202">
                  <a:extLst>
                    <a:ext uri="{9D8B030D-6E8A-4147-A177-3AD203B41FA5}">
                      <a16:colId xmlns:a16="http://schemas.microsoft.com/office/drawing/2014/main" val="2919333089"/>
                    </a:ext>
                  </a:extLst>
                </a:gridCol>
                <a:gridCol w="2447336">
                  <a:extLst>
                    <a:ext uri="{9D8B030D-6E8A-4147-A177-3AD203B41FA5}">
                      <a16:colId xmlns:a16="http://schemas.microsoft.com/office/drawing/2014/main" val="108226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              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          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   </a:t>
                      </a:r>
                      <a:r>
                        <a:rPr lang="en-US" dirty="0" err="1"/>
                        <a:t>Iref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            20uA 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6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W/L)1,2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         25u/0.5u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9908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W/L)3,4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    7u/0.5u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W/L)5,8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    12u/1u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3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W/L)6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    90u/0.5u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           W/L)7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         75u/1u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3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                  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           2pf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2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DED0-9C03-458F-B11F-B37F652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719F-E8B0-470E-B0E0-A91DE8BB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DC analysis to check the DC operating point and ensure that all transistors are in sat.</a:t>
            </a:r>
          </a:p>
          <a:p>
            <a:pPr marL="0" indent="0">
              <a:buNone/>
            </a:pPr>
            <a:r>
              <a:rPr lang="en-US"/>
              <a:t>2. AC analysis: - a) Differential 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97D90D-C983-4283-BD03-0C391DF0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2952040"/>
            <a:ext cx="8035636" cy="37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3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9F98-FC0C-4FE3-9ABB-2AC9AD40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OTA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B28003-64A5-4D8B-B0DD-3CC27145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2- AC analysis b) Common mode 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4B14BDD3-CA41-4DE6-90DD-8A944FA2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2516990"/>
            <a:ext cx="8229599" cy="3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D92B-8B7D-4285-8192-AD80E42A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OTA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3825-9E3E-4D2B-A3CD-0458CD8B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2- AC analysis c) PSRR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ABC164-C6B9-411A-B889-7474EF36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2503718"/>
            <a:ext cx="8742218" cy="4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8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F736-A847-41B0-8612-CC1DD50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OTA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DA13-A3EC-46C2-8820-939EEA3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3- Transient analysis (The OTA as buffer)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9FAE14-7AC5-4CA5-ABE6-F0FB402C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543987"/>
            <a:ext cx="8811490" cy="40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A5A5-A160-4622-A65C-B242074F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OTA 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55AD-C222-4E0D-81AD-EFAD0F1A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4- Noise analysis (Input referred noise)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C004A4-389F-4E09-820F-CDA111B5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2442190"/>
            <a:ext cx="9116290" cy="42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8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OTA Report</vt:lpstr>
      <vt:lpstr>OTA Design</vt:lpstr>
      <vt:lpstr>OTA Design steps</vt:lpstr>
      <vt:lpstr>OTA Calculated parameters</vt:lpstr>
      <vt:lpstr>OTA Simulations</vt:lpstr>
      <vt:lpstr>OTA Simulations</vt:lpstr>
      <vt:lpstr>OTA SIMULATIONS</vt:lpstr>
      <vt:lpstr>OTA simulations</vt:lpstr>
      <vt:lpstr>OTA simulations</vt:lpstr>
      <vt:lpstr>OTA achieved specs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366</cp:revision>
  <dcterms:created xsi:type="dcterms:W3CDTF">2021-06-02T14:24:58Z</dcterms:created>
  <dcterms:modified xsi:type="dcterms:W3CDTF">2021-06-02T16:25:59Z</dcterms:modified>
</cp:coreProperties>
</file>