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040725-8ED9-4AA5-9BB6-E70002F85CF0}">
  <a:tblStyle styleId="{C8040725-8ED9-4AA5-9BB6-E70002F85C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verag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10aea11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10aea11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https://albertauyeung.github.io/2017/04/23/python-matrix-factorization.html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10aea114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10aea114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10aea11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10aea11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10aea11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10aea11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0aea1143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0aea1143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10ef2a72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10ef2a72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10ef2a7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10ef2a7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0bda0383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0bda0383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ab98277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ab98277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Jacques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b9827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b9827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4642af8f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4642af8f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642af8f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642af8f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b98277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ab98277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a011aaf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a011aaf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10aea1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10aea1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10aea11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10aea11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Project </a:t>
            </a:r>
            <a:r>
              <a:rPr lang="en"/>
              <a:t>3</a:t>
            </a:r>
            <a:r>
              <a:rPr lang="en" sz="4800"/>
              <a:t> Presentation</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(Part D)</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composed the data into two different matrices from the feature vectors created in Part C</a:t>
            </a:r>
            <a:endParaRPr sz="1700"/>
          </a:p>
          <a:p>
            <a:pPr indent="-336550" lvl="0" marL="457200" rtl="0" algn="l">
              <a:spcBef>
                <a:spcPts val="0"/>
              </a:spcBef>
              <a:spcAft>
                <a:spcPts val="0"/>
              </a:spcAft>
              <a:buSzPts val="1700"/>
              <a:buChar char="●"/>
            </a:pPr>
            <a:r>
              <a:rPr lang="en" sz="1700"/>
              <a:t>Using the matrix factorization library “mf.py” (source cited in code), we were able to run our feature vectors (both for 1 to 5 and 11 to 15) through factorization where the data points that were 0 for each student were “learned” or approximated from values that were existing for the latent features.</a:t>
            </a:r>
            <a:endParaRPr sz="1700"/>
          </a:p>
          <a:p>
            <a:pPr indent="-336550" lvl="0" marL="457200" rtl="0" algn="l">
              <a:spcBef>
                <a:spcPts val="0"/>
              </a:spcBef>
              <a:spcAft>
                <a:spcPts val="0"/>
              </a:spcAft>
              <a:buSzPts val="1700"/>
              <a:buChar char="●"/>
            </a:pPr>
            <a:r>
              <a:rPr lang="en" sz="1700"/>
              <a:t>This factorization library develops two matrices. One is user to latent features (P), and the other is data to latent features (Q). </a:t>
            </a:r>
            <a:endParaRPr sz="1700"/>
          </a:p>
          <a:p>
            <a:pPr indent="-336550" lvl="0" marL="457200" rtl="0" algn="l">
              <a:spcBef>
                <a:spcPts val="0"/>
              </a:spcBef>
              <a:spcAft>
                <a:spcPts val="0"/>
              </a:spcAft>
              <a:buSzPts val="1700"/>
              <a:buChar char="●"/>
            </a:pPr>
            <a:r>
              <a:rPr lang="en" sz="1700"/>
              <a:t>The following gradient descent is used to calculate the minimum difference to find the missing rating</a:t>
            </a:r>
            <a:endParaRPr sz="1700"/>
          </a:p>
        </p:txBody>
      </p:sp>
      <p:pic>
        <p:nvPicPr>
          <p:cNvPr id="132" name="Google Shape;132;p22"/>
          <p:cNvPicPr preferRelativeResize="0"/>
          <p:nvPr/>
        </p:nvPicPr>
        <p:blipFill>
          <a:blip r:embed="rId3">
            <a:alphaModFix/>
          </a:blip>
          <a:stretch>
            <a:fillRect/>
          </a:stretch>
        </p:blipFill>
        <p:spPr>
          <a:xfrm>
            <a:off x="2205025" y="4187475"/>
            <a:ext cx="4733925" cy="590550"/>
          </a:xfrm>
          <a:prstGeom prst="rect">
            <a:avLst/>
          </a:prstGeom>
          <a:noFill/>
          <a:ln>
            <a:noFill/>
          </a:ln>
        </p:spPr>
      </p:pic>
      <p:sp>
        <p:nvSpPr>
          <p:cNvPr id="133" name="Google Shape;133;p22"/>
          <p:cNvSpPr txBox="1"/>
          <p:nvPr/>
        </p:nvSpPr>
        <p:spPr>
          <a:xfrm>
            <a:off x="965700" y="4778025"/>
            <a:ext cx="75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Reference: https://albertauyeung.github.io/2017/04/23/python-matrix-factorization.html</a:t>
            </a:r>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1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Continued (Part D)</a:t>
            </a:r>
            <a:endParaRPr/>
          </a:p>
        </p:txBody>
      </p:sp>
      <p:sp>
        <p:nvSpPr>
          <p:cNvPr id="139" name="Google Shape;139;p23"/>
          <p:cNvSpPr txBox="1"/>
          <p:nvPr>
            <p:ph idx="1" type="body"/>
          </p:nvPr>
        </p:nvSpPr>
        <p:spPr>
          <a:xfrm>
            <a:off x="311700" y="785950"/>
            <a:ext cx="8520600" cy="77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entire process can be summarized with the following iterative operation to check for the stopping point of rating prediction (error checking):</a:t>
            </a:r>
            <a:endParaRPr sz="1700"/>
          </a:p>
          <a:p>
            <a:pPr indent="0" lvl="0" marL="457200" rtl="0" algn="l">
              <a:spcBef>
                <a:spcPts val="1200"/>
              </a:spcBef>
              <a:spcAft>
                <a:spcPts val="1200"/>
              </a:spcAft>
              <a:buSzPts val="605"/>
              <a:buNone/>
            </a:pPr>
            <a:r>
              <a:t/>
            </a:r>
            <a:endParaRPr sz="1700"/>
          </a:p>
        </p:txBody>
      </p:sp>
      <p:pic>
        <p:nvPicPr>
          <p:cNvPr id="140" name="Google Shape;140;p23"/>
          <p:cNvPicPr preferRelativeResize="0"/>
          <p:nvPr/>
        </p:nvPicPr>
        <p:blipFill>
          <a:blip r:embed="rId3">
            <a:alphaModFix/>
          </a:blip>
          <a:stretch>
            <a:fillRect/>
          </a:stretch>
        </p:blipFill>
        <p:spPr>
          <a:xfrm>
            <a:off x="2284563" y="1476825"/>
            <a:ext cx="4574875" cy="399950"/>
          </a:xfrm>
          <a:prstGeom prst="rect">
            <a:avLst/>
          </a:prstGeom>
          <a:noFill/>
          <a:ln>
            <a:noFill/>
          </a:ln>
        </p:spPr>
      </p:pic>
      <p:sp>
        <p:nvSpPr>
          <p:cNvPr id="141" name="Google Shape;141;p23"/>
          <p:cNvSpPr txBox="1"/>
          <p:nvPr>
            <p:ph idx="1" type="body"/>
          </p:nvPr>
        </p:nvSpPr>
        <p:spPr>
          <a:xfrm>
            <a:off x="311700" y="1796550"/>
            <a:ext cx="8520600" cy="77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learned matrices are also located in the files submitted, they are called “learned_ranges_11to15.csv” and “learned_ranges_1to5.csv”</a:t>
            </a:r>
            <a:endParaRPr sz="1700"/>
          </a:p>
        </p:txBody>
      </p:sp>
      <p:pic>
        <p:nvPicPr>
          <p:cNvPr id="142" name="Google Shape;142;p23"/>
          <p:cNvPicPr preferRelativeResize="0"/>
          <p:nvPr/>
        </p:nvPicPr>
        <p:blipFill rotWithShape="1">
          <a:blip r:embed="rId4">
            <a:alphaModFix/>
          </a:blip>
          <a:srcRect b="0" l="0" r="4725" t="0"/>
          <a:stretch/>
        </p:blipFill>
        <p:spPr>
          <a:xfrm>
            <a:off x="215924" y="2486700"/>
            <a:ext cx="8712151" cy="2085100"/>
          </a:xfrm>
          <a:prstGeom prst="rect">
            <a:avLst/>
          </a:prstGeom>
          <a:noFill/>
          <a:ln>
            <a:noFill/>
          </a:ln>
        </p:spPr>
      </p:pic>
      <p:sp>
        <p:nvSpPr>
          <p:cNvPr id="143" name="Google Shape;143;p23"/>
          <p:cNvSpPr txBox="1"/>
          <p:nvPr/>
        </p:nvSpPr>
        <p:spPr>
          <a:xfrm>
            <a:off x="269475" y="4571800"/>
            <a:ext cx="8712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accent3"/>
                </a:solidFill>
                <a:latin typeface="Average"/>
                <a:ea typeface="Average"/>
                <a:cs typeface="Average"/>
                <a:sym typeface="Average"/>
              </a:rPr>
              <a:t>A small excerpt from “learned_ranges_11to15.csv” show below. Each row reflects a student, and each column is the challenge. Low/high estimated data has been filtered to the lower and upper limits </a:t>
            </a:r>
            <a:r>
              <a:rPr lang="en" sz="1200">
                <a:solidFill>
                  <a:schemeClr val="accent3"/>
                </a:solidFill>
                <a:latin typeface="Average"/>
                <a:ea typeface="Average"/>
                <a:cs typeface="Average"/>
                <a:sym typeface="Average"/>
              </a:rPr>
              <a:t>respectively</a:t>
            </a:r>
            <a:r>
              <a:rPr lang="en" sz="1200">
                <a:solidFill>
                  <a:schemeClr val="accent3"/>
                </a:solidFill>
                <a:latin typeface="Average"/>
                <a:ea typeface="Average"/>
                <a:cs typeface="Average"/>
                <a:sym typeface="Average"/>
              </a:rPr>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6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Continued (Part D)</a:t>
            </a:r>
            <a:endParaRPr/>
          </a:p>
        </p:txBody>
      </p:sp>
      <p:sp>
        <p:nvSpPr>
          <p:cNvPr id="149" name="Google Shape;149;p24"/>
          <p:cNvSpPr txBox="1"/>
          <p:nvPr>
            <p:ph idx="1" type="body"/>
          </p:nvPr>
        </p:nvSpPr>
        <p:spPr>
          <a:xfrm>
            <a:off x="311700" y="839450"/>
            <a:ext cx="8520600" cy="92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small excerpt shown from “learned_ranges_1to5.csv”. Once again the low and high estimates were </a:t>
            </a:r>
            <a:r>
              <a:rPr lang="en"/>
              <a:t>filtered</a:t>
            </a:r>
            <a:r>
              <a:rPr lang="en"/>
              <a:t> to the lower and upper bounds respectively. </a:t>
            </a:r>
            <a:endParaRPr/>
          </a:p>
        </p:txBody>
      </p:sp>
      <p:pic>
        <p:nvPicPr>
          <p:cNvPr id="150" name="Google Shape;150;p24"/>
          <p:cNvPicPr preferRelativeResize="0"/>
          <p:nvPr/>
        </p:nvPicPr>
        <p:blipFill>
          <a:blip r:embed="rId3">
            <a:alphaModFix/>
          </a:blip>
          <a:stretch>
            <a:fillRect/>
          </a:stretch>
        </p:blipFill>
        <p:spPr>
          <a:xfrm>
            <a:off x="211888" y="1720450"/>
            <a:ext cx="8720225" cy="290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(Part E)</a:t>
            </a:r>
            <a:endParaRPr/>
          </a:p>
        </p:txBody>
      </p:sp>
      <p:graphicFrame>
        <p:nvGraphicFramePr>
          <p:cNvPr id="156" name="Google Shape;156;p25"/>
          <p:cNvGraphicFramePr/>
          <p:nvPr/>
        </p:nvGraphicFramePr>
        <p:xfrm>
          <a:off x="6204775" y="270650"/>
          <a:ext cx="3000000" cy="3000000"/>
        </p:xfrm>
        <a:graphic>
          <a:graphicData uri="http://schemas.openxmlformats.org/drawingml/2006/table">
            <a:tbl>
              <a:tblPr>
                <a:noFill/>
                <a:tableStyleId>{C8040725-8ED9-4AA5-9BB6-E70002F85CF0}</a:tableStyleId>
              </a:tblPr>
              <a:tblGrid>
                <a:gridCol w="830025"/>
                <a:gridCol w="1611275"/>
              </a:tblGrid>
              <a:tr h="609575">
                <a:tc>
                  <a:txBody>
                    <a:bodyPr/>
                    <a:lstStyle/>
                    <a:p>
                      <a:pPr indent="0" lvl="0" marL="0" rtl="0" algn="l">
                        <a:spcBef>
                          <a:spcPts val="0"/>
                        </a:spcBef>
                        <a:spcAft>
                          <a:spcPts val="0"/>
                        </a:spcAft>
                        <a:buNone/>
                      </a:pPr>
                      <a:r>
                        <a:rPr lang="en">
                          <a:solidFill>
                            <a:schemeClr val="lt2"/>
                          </a:solidFill>
                        </a:rPr>
                        <a:t>Cluster</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Concerns</a:t>
                      </a:r>
                      <a:endParaRPr>
                        <a:solidFill>
                          <a:schemeClr val="lt2"/>
                        </a:solidFill>
                      </a:endParaRPr>
                    </a:p>
                  </a:txBody>
                  <a:tcPr marT="91425" marB="91425" marR="91425" marL="91425"/>
                </a:tc>
              </a:tr>
              <a:tr h="914250">
                <a:tc>
                  <a:txBody>
                    <a:bodyPr/>
                    <a:lstStyle/>
                    <a:p>
                      <a:pPr indent="0" lvl="0" marL="0" rtl="0" algn="l">
                        <a:spcBef>
                          <a:spcPts val="0"/>
                        </a:spcBef>
                        <a:spcAft>
                          <a:spcPts val="0"/>
                        </a:spcAft>
                        <a:buNone/>
                      </a:pPr>
                      <a:r>
                        <a:rPr lang="en">
                          <a:solidFill>
                            <a:schemeClr val="lt2"/>
                          </a:solidFill>
                        </a:rPr>
                        <a:t>1</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Mental/Physical Health, Housing, </a:t>
                      </a:r>
                      <a:r>
                        <a:rPr lang="en">
                          <a:solidFill>
                            <a:srgbClr val="FFFF00"/>
                          </a:solidFill>
                        </a:rPr>
                        <a:t>Academics</a:t>
                      </a:r>
                      <a:endParaRPr>
                        <a:solidFill>
                          <a:srgbClr val="FFFF00"/>
                        </a:solidFill>
                      </a:endParaRPr>
                    </a:p>
                  </a:txBody>
                  <a:tcPr marT="91425" marB="91425" marR="91425" marL="91425"/>
                </a:tc>
              </a:tr>
              <a:tr h="822925">
                <a:tc>
                  <a:txBody>
                    <a:bodyPr/>
                    <a:lstStyle/>
                    <a:p>
                      <a:pPr indent="0" lvl="0" marL="0" rtl="0" algn="l">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Hobbies, </a:t>
                      </a:r>
                      <a:r>
                        <a:rPr lang="en">
                          <a:solidFill>
                            <a:srgbClr val="FFFF00"/>
                          </a:solidFill>
                        </a:rPr>
                        <a:t>Motivation</a:t>
                      </a:r>
                      <a:r>
                        <a:rPr lang="en">
                          <a:solidFill>
                            <a:schemeClr val="lt2"/>
                          </a:solidFill>
                        </a:rPr>
                        <a:t>, Remote</a:t>
                      </a:r>
                      <a:endParaRPr>
                        <a:solidFill>
                          <a:schemeClr val="lt2"/>
                        </a:solidFill>
                      </a:endParaRPr>
                    </a:p>
                  </a:txBody>
                  <a:tcPr marT="91425" marB="91425" marR="91425" marL="91425"/>
                </a:tc>
              </a:tr>
              <a:tr h="609575">
                <a:tc>
                  <a:txBody>
                    <a:bodyPr/>
                    <a:lstStyle/>
                    <a:p>
                      <a:pPr indent="0" lvl="0" marL="0" rtl="0" algn="l">
                        <a:spcBef>
                          <a:spcPts val="0"/>
                        </a:spcBef>
                        <a:spcAft>
                          <a:spcPts val="0"/>
                        </a:spcAft>
                        <a:buNone/>
                      </a:pPr>
                      <a:r>
                        <a:rPr lang="en">
                          <a:solidFill>
                            <a:schemeClr val="lt2"/>
                          </a:solidFill>
                        </a:rPr>
                        <a:t>3</a:t>
                      </a:r>
                      <a:endParaRPr>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Finances, Social, </a:t>
                      </a:r>
                      <a:r>
                        <a:rPr lang="en">
                          <a:solidFill>
                            <a:srgbClr val="FFFF00"/>
                          </a:solidFill>
                        </a:rPr>
                        <a:t>Academics</a:t>
                      </a:r>
                      <a:endParaRPr>
                        <a:solidFill>
                          <a:srgbClr val="FFFF00"/>
                        </a:solidFill>
                      </a:endParaRPr>
                    </a:p>
                  </a:txBody>
                  <a:tcPr marT="91425" marB="91425" marR="91425" marL="91425">
                    <a:lnB cap="flat" cmpd="sng" w="9525">
                      <a:solidFill>
                        <a:srgbClr val="9E9E9E"/>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chemeClr val="lt2"/>
                          </a:solidFill>
                        </a:rPr>
                        <a:t>4</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Courses, Hybrid Classes, </a:t>
                      </a:r>
                      <a:r>
                        <a:rPr lang="en">
                          <a:solidFill>
                            <a:srgbClr val="FFFF00"/>
                          </a:solidFill>
                        </a:rPr>
                        <a:t>Motivation</a:t>
                      </a:r>
                      <a:endParaRPr>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chemeClr val="lt2"/>
                          </a:solidFill>
                        </a:rPr>
                        <a:t>5</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Job Search, Stress, Graduation</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7" name="Google Shape;157;p25"/>
          <p:cNvSpPr txBox="1"/>
          <p:nvPr/>
        </p:nvSpPr>
        <p:spPr>
          <a:xfrm rot="-5398751">
            <a:off x="-305514" y="2363682"/>
            <a:ext cx="8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Average"/>
                <a:ea typeface="Average"/>
                <a:cs typeface="Average"/>
                <a:sym typeface="Average"/>
              </a:rPr>
              <a:t>Rating</a:t>
            </a:r>
            <a:endParaRPr>
              <a:highlight>
                <a:srgbClr val="FFFFFF"/>
              </a:highlight>
              <a:latin typeface="Average"/>
              <a:ea typeface="Average"/>
              <a:cs typeface="Average"/>
              <a:sym typeface="Average"/>
            </a:endParaRPr>
          </a:p>
        </p:txBody>
      </p:sp>
      <p:sp>
        <p:nvSpPr>
          <p:cNvPr id="158" name="Google Shape;158;p25"/>
          <p:cNvSpPr txBox="1"/>
          <p:nvPr/>
        </p:nvSpPr>
        <p:spPr>
          <a:xfrm>
            <a:off x="2612450" y="4302100"/>
            <a:ext cx="7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Average"/>
                <a:ea typeface="Average"/>
                <a:cs typeface="Average"/>
                <a:sym typeface="Average"/>
              </a:rPr>
              <a:t>Concern</a:t>
            </a:r>
            <a:endParaRPr sz="1100">
              <a:highlight>
                <a:srgbClr val="FFFFFF"/>
              </a:highlight>
              <a:latin typeface="Average"/>
              <a:ea typeface="Average"/>
              <a:cs typeface="Average"/>
              <a:sym typeface="Average"/>
            </a:endParaRPr>
          </a:p>
        </p:txBody>
      </p:sp>
      <p:pic>
        <p:nvPicPr>
          <p:cNvPr id="159" name="Google Shape;159;p25"/>
          <p:cNvPicPr preferRelativeResize="0"/>
          <p:nvPr/>
        </p:nvPicPr>
        <p:blipFill>
          <a:blip r:embed="rId3">
            <a:alphaModFix/>
          </a:blip>
          <a:stretch>
            <a:fillRect/>
          </a:stretch>
        </p:blipFill>
        <p:spPr>
          <a:xfrm>
            <a:off x="307525" y="904300"/>
            <a:ext cx="4688100" cy="3318950"/>
          </a:xfrm>
          <a:prstGeom prst="rect">
            <a:avLst/>
          </a:prstGeom>
          <a:noFill/>
          <a:ln>
            <a:noFill/>
          </a:ln>
        </p:spPr>
      </p:pic>
      <p:sp>
        <p:nvSpPr>
          <p:cNvPr id="160" name="Google Shape;160;p25"/>
          <p:cNvSpPr/>
          <p:nvPr/>
        </p:nvSpPr>
        <p:spPr>
          <a:xfrm>
            <a:off x="1103450" y="1166075"/>
            <a:ext cx="1230600" cy="1119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1" name="Google Shape;161;p25"/>
          <p:cNvSpPr/>
          <p:nvPr/>
        </p:nvSpPr>
        <p:spPr>
          <a:xfrm>
            <a:off x="751175" y="2839100"/>
            <a:ext cx="10161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078825" y="2680400"/>
            <a:ext cx="2128800" cy="120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423850" y="1144150"/>
            <a:ext cx="11649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4" name="Google Shape;164;p25"/>
          <p:cNvSpPr/>
          <p:nvPr/>
        </p:nvSpPr>
        <p:spPr>
          <a:xfrm>
            <a:off x="3654450" y="1144150"/>
            <a:ext cx="9747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nvSpPr>
        <p:spPr>
          <a:xfrm>
            <a:off x="1193325" y="34412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1</a:t>
            </a:r>
            <a:endParaRPr b="1">
              <a:latin typeface="Average"/>
              <a:ea typeface="Average"/>
              <a:cs typeface="Average"/>
              <a:sym typeface="Average"/>
            </a:endParaRPr>
          </a:p>
        </p:txBody>
      </p:sp>
      <p:sp>
        <p:nvSpPr>
          <p:cNvPr id="166" name="Google Shape;166;p25"/>
          <p:cNvSpPr txBox="1"/>
          <p:nvPr/>
        </p:nvSpPr>
        <p:spPr>
          <a:xfrm>
            <a:off x="3703175" y="30410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2</a:t>
            </a:r>
            <a:endParaRPr b="1">
              <a:latin typeface="Average"/>
              <a:ea typeface="Average"/>
              <a:cs typeface="Average"/>
              <a:sym typeface="Average"/>
            </a:endParaRPr>
          </a:p>
        </p:txBody>
      </p:sp>
      <p:sp>
        <p:nvSpPr>
          <p:cNvPr id="167" name="Google Shape;167;p25"/>
          <p:cNvSpPr txBox="1"/>
          <p:nvPr/>
        </p:nvSpPr>
        <p:spPr>
          <a:xfrm>
            <a:off x="1885325" y="14024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3</a:t>
            </a:r>
            <a:endParaRPr b="1">
              <a:latin typeface="Average"/>
              <a:ea typeface="Average"/>
              <a:cs typeface="Average"/>
              <a:sym typeface="Average"/>
            </a:endParaRPr>
          </a:p>
        </p:txBody>
      </p:sp>
      <p:sp>
        <p:nvSpPr>
          <p:cNvPr id="168" name="Google Shape;168;p25"/>
          <p:cNvSpPr txBox="1"/>
          <p:nvPr/>
        </p:nvSpPr>
        <p:spPr>
          <a:xfrm>
            <a:off x="2687525" y="159625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4</a:t>
            </a:r>
            <a:endParaRPr b="1">
              <a:latin typeface="Average"/>
              <a:ea typeface="Average"/>
              <a:cs typeface="Average"/>
              <a:sym typeface="Average"/>
            </a:endParaRPr>
          </a:p>
        </p:txBody>
      </p:sp>
      <p:sp>
        <p:nvSpPr>
          <p:cNvPr id="169" name="Google Shape;169;p25"/>
          <p:cNvSpPr txBox="1"/>
          <p:nvPr/>
        </p:nvSpPr>
        <p:spPr>
          <a:xfrm>
            <a:off x="4264075" y="1525925"/>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5</a:t>
            </a:r>
            <a:endParaRPr b="1">
              <a:latin typeface="Average"/>
              <a:ea typeface="Average"/>
              <a:cs typeface="Average"/>
              <a:sym typeface="Average"/>
            </a:endParaRPr>
          </a:p>
        </p:txBody>
      </p:sp>
      <p:sp>
        <p:nvSpPr>
          <p:cNvPr id="170" name="Google Shape;170;p25"/>
          <p:cNvSpPr txBox="1"/>
          <p:nvPr/>
        </p:nvSpPr>
        <p:spPr>
          <a:xfrm>
            <a:off x="537375" y="4575400"/>
            <a:ext cx="55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Academics and M</a:t>
            </a:r>
            <a:r>
              <a:rPr lang="en">
                <a:solidFill>
                  <a:schemeClr val="dk1"/>
                </a:solidFill>
                <a:latin typeface="Average"/>
                <a:ea typeface="Average"/>
                <a:cs typeface="Average"/>
                <a:sym typeface="Average"/>
              </a:rPr>
              <a:t>otivation </a:t>
            </a:r>
            <a:r>
              <a:rPr lang="en">
                <a:solidFill>
                  <a:schemeClr val="dk1"/>
                </a:solidFill>
                <a:latin typeface="Average"/>
                <a:ea typeface="Average"/>
                <a:cs typeface="Average"/>
                <a:sym typeface="Average"/>
              </a:rPr>
              <a:t>exhibit correlation </a:t>
            </a:r>
            <a:r>
              <a:rPr lang="en">
                <a:solidFill>
                  <a:schemeClr val="dk1"/>
                </a:solidFill>
                <a:latin typeface="Average"/>
                <a:ea typeface="Average"/>
                <a:cs typeface="Average"/>
                <a:sym typeface="Average"/>
              </a:rPr>
              <a:t>between</a:t>
            </a:r>
            <a:r>
              <a:rPr lang="en">
                <a:solidFill>
                  <a:schemeClr val="dk1"/>
                </a:solidFill>
                <a:latin typeface="Average"/>
                <a:ea typeface="Average"/>
                <a:cs typeface="Average"/>
                <a:sym typeface="Average"/>
              </a:rPr>
              <a:t> student challenges and student life concerns as found from the clustered data</a:t>
            </a:r>
            <a:endParaRPr>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1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Continued (Part E)</a:t>
            </a:r>
            <a:endParaRPr/>
          </a:p>
        </p:txBody>
      </p:sp>
      <p:sp>
        <p:nvSpPr>
          <p:cNvPr id="176" name="Google Shape;176;p26"/>
          <p:cNvSpPr txBox="1"/>
          <p:nvPr/>
        </p:nvSpPr>
        <p:spPr>
          <a:xfrm>
            <a:off x="206775" y="895200"/>
            <a:ext cx="1955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correlation map is a representation of the relative “distance” between student challenges and suggestions by measuring the difference found in each student. A correlation factor of 1 or -1 represents a strong connection between strengths and </a:t>
            </a:r>
            <a:r>
              <a:rPr lang="en">
                <a:solidFill>
                  <a:schemeClr val="accent3"/>
                </a:solidFill>
                <a:latin typeface="Average"/>
                <a:ea typeface="Average"/>
                <a:cs typeface="Average"/>
                <a:sym typeface="Average"/>
              </a:rPr>
              <a:t>challenges</a:t>
            </a:r>
            <a:r>
              <a:rPr lang="en">
                <a:solidFill>
                  <a:schemeClr val="accent3"/>
                </a:solidFill>
                <a:latin typeface="Average"/>
                <a:ea typeface="Average"/>
                <a:cs typeface="Average"/>
                <a:sym typeface="Average"/>
              </a:rPr>
              <a:t>, and reduces to 0 (no correlation).</a:t>
            </a:r>
            <a:endParaRPr>
              <a:solidFill>
                <a:schemeClr val="accent3"/>
              </a:solidFill>
              <a:latin typeface="Average"/>
              <a:ea typeface="Average"/>
              <a:cs typeface="Average"/>
              <a:sym typeface="Average"/>
            </a:endParaRPr>
          </a:p>
        </p:txBody>
      </p:sp>
      <p:pic>
        <p:nvPicPr>
          <p:cNvPr id="177" name="Google Shape;177;p26"/>
          <p:cNvPicPr preferRelativeResize="0"/>
          <p:nvPr/>
        </p:nvPicPr>
        <p:blipFill>
          <a:blip r:embed="rId3">
            <a:alphaModFix/>
          </a:blip>
          <a:stretch>
            <a:fillRect/>
          </a:stretch>
        </p:blipFill>
        <p:spPr>
          <a:xfrm>
            <a:off x="2468125" y="750750"/>
            <a:ext cx="6124452" cy="40879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1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Continued (Part E)</a:t>
            </a:r>
            <a:endParaRPr/>
          </a:p>
        </p:txBody>
      </p:sp>
      <p:sp>
        <p:nvSpPr>
          <p:cNvPr id="183" name="Google Shape;183;p27"/>
          <p:cNvSpPr txBox="1"/>
          <p:nvPr/>
        </p:nvSpPr>
        <p:spPr>
          <a:xfrm>
            <a:off x="206775" y="895200"/>
            <a:ext cx="4022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correlation map (on the previous slide) describes the correlation between individual </a:t>
            </a:r>
            <a:r>
              <a:rPr lang="en">
                <a:solidFill>
                  <a:schemeClr val="accent3"/>
                </a:solidFill>
                <a:latin typeface="Average"/>
                <a:ea typeface="Average"/>
                <a:cs typeface="Average"/>
                <a:sym typeface="Average"/>
              </a:rPr>
              <a:t>student challenges and suggestions.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following topics exhibit correlation for a subset of students: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a:t>
            </a:r>
            <a:r>
              <a:rPr lang="en">
                <a:solidFill>
                  <a:schemeClr val="accent3"/>
                </a:solidFill>
                <a:latin typeface="Average"/>
                <a:ea typeface="Average"/>
                <a:cs typeface="Average"/>
                <a:sym typeface="Average"/>
              </a:rPr>
              <a:t>ental Health</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Housing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Finances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Tuition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Stress</a:t>
            </a:r>
            <a:endParaRPr>
              <a:solidFill>
                <a:schemeClr val="accent3"/>
              </a:solidFill>
              <a:latin typeface="Average"/>
              <a:ea typeface="Average"/>
              <a:cs typeface="Average"/>
              <a:sym typeface="Average"/>
            </a:endParaRPr>
          </a:p>
        </p:txBody>
      </p:sp>
      <p:pic>
        <p:nvPicPr>
          <p:cNvPr id="184" name="Google Shape;184;p27"/>
          <p:cNvPicPr preferRelativeResize="0"/>
          <p:nvPr/>
        </p:nvPicPr>
        <p:blipFill rotWithShape="1">
          <a:blip r:embed="rId3">
            <a:alphaModFix/>
          </a:blip>
          <a:srcRect b="3456" l="55102" r="0" t="0"/>
          <a:stretch/>
        </p:blipFill>
        <p:spPr>
          <a:xfrm>
            <a:off x="6448424" y="703125"/>
            <a:ext cx="2095499" cy="3068776"/>
          </a:xfrm>
          <a:prstGeom prst="rect">
            <a:avLst/>
          </a:prstGeom>
          <a:noFill/>
          <a:ln>
            <a:noFill/>
          </a:ln>
        </p:spPr>
      </p:pic>
      <p:pic>
        <p:nvPicPr>
          <p:cNvPr id="185" name="Google Shape;185;p27"/>
          <p:cNvPicPr preferRelativeResize="0"/>
          <p:nvPr/>
        </p:nvPicPr>
        <p:blipFill rotWithShape="1">
          <a:blip r:embed="rId3">
            <a:alphaModFix/>
          </a:blip>
          <a:srcRect b="3456" l="0" r="62651" t="0"/>
          <a:stretch/>
        </p:blipFill>
        <p:spPr>
          <a:xfrm>
            <a:off x="4705275" y="703125"/>
            <a:ext cx="1743151" cy="3068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Conclusion (Part E)</a:t>
            </a:r>
            <a:endParaRPr/>
          </a:p>
        </p:txBody>
      </p:sp>
      <p:sp>
        <p:nvSpPr>
          <p:cNvPr id="191" name="Google Shape;191;p28"/>
          <p:cNvSpPr txBox="1"/>
          <p:nvPr>
            <p:ph idx="1" type="body"/>
          </p:nvPr>
        </p:nvSpPr>
        <p:spPr>
          <a:xfrm>
            <a:off x="311700" y="1152475"/>
            <a:ext cx="8520600" cy="3747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Using the visualizations created from all our graphs, we can see that some students did have strong correlations between their challenges and suggestions. </a:t>
            </a:r>
            <a:endParaRPr/>
          </a:p>
          <a:p>
            <a:pPr indent="-325755" lvl="0" marL="457200" rtl="0" algn="l">
              <a:spcBef>
                <a:spcPts val="0"/>
              </a:spcBef>
              <a:spcAft>
                <a:spcPts val="0"/>
              </a:spcAft>
              <a:buSzPct val="100000"/>
              <a:buChar char="●"/>
            </a:pPr>
            <a:r>
              <a:rPr lang="en"/>
              <a:t>We can see from our clustered graph that academics and motivation are strongly correlated, and from </a:t>
            </a:r>
            <a:r>
              <a:rPr lang="en"/>
              <a:t>our correlation plot that</a:t>
            </a:r>
            <a:r>
              <a:rPr lang="en"/>
              <a:t> mental </a:t>
            </a:r>
            <a:r>
              <a:rPr lang="en"/>
              <a:t>health, housing, </a:t>
            </a:r>
            <a:r>
              <a:rPr lang="en"/>
              <a:t>finances</a:t>
            </a:r>
            <a:r>
              <a:rPr lang="en"/>
              <a:t>, tuition</a:t>
            </a:r>
            <a:r>
              <a:rPr lang="en"/>
              <a:t>, and stress </a:t>
            </a:r>
            <a:r>
              <a:rPr lang="en"/>
              <a:t>were also moderately to strongly correlated. </a:t>
            </a:r>
            <a:endParaRPr/>
          </a:p>
          <a:p>
            <a:pPr indent="-325755" lvl="0" marL="457200" rtl="0" algn="l">
              <a:spcBef>
                <a:spcPts val="0"/>
              </a:spcBef>
              <a:spcAft>
                <a:spcPts val="0"/>
              </a:spcAft>
              <a:buSzPct val="100000"/>
              <a:buChar char="●"/>
            </a:pPr>
            <a:r>
              <a:rPr lang="en"/>
              <a:t>Referencing these features with our node graph, we see that physical health is connected to on campus food which signifies that multiple students likely are struggling with the same issues and could use help on those.</a:t>
            </a:r>
            <a:endParaRPr/>
          </a:p>
          <a:p>
            <a:pPr indent="-325755" lvl="0" marL="457200" rtl="0" algn="l">
              <a:spcBef>
                <a:spcPts val="0"/>
              </a:spcBef>
              <a:spcAft>
                <a:spcPts val="0"/>
              </a:spcAft>
              <a:buSzPct val="100000"/>
              <a:buChar char="●"/>
            </a:pPr>
            <a:r>
              <a:rPr lang="en"/>
              <a:t>We can also reference our clusters and see that strongly correlated concerns/suggestions connect to other similar </a:t>
            </a:r>
            <a:r>
              <a:rPr lang="en"/>
              <a:t>categories</a:t>
            </a:r>
            <a:r>
              <a:rPr lang="en"/>
              <a:t> like mental health and social life (can also be seen on the clustered graph)</a:t>
            </a:r>
            <a:endParaRPr/>
          </a:p>
          <a:p>
            <a:pPr indent="-325755" lvl="0" marL="457200" rtl="0" algn="l">
              <a:spcBef>
                <a:spcPts val="0"/>
              </a:spcBef>
              <a:spcAft>
                <a:spcPts val="0"/>
              </a:spcAft>
              <a:buSzPct val="100000"/>
              <a:buChar char="●"/>
            </a:pPr>
            <a:r>
              <a:rPr lang="en"/>
              <a:t>In conclusion, we can make use of all three of these visualizations to see how students are struggling and how they can be better helped. We can also use the matrix factorization from part D to see how some students with no responses for certain categories could </a:t>
            </a:r>
            <a:r>
              <a:rPr lang="en"/>
              <a:t>possibly be helped as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a:t>
            </a:r>
            <a:endParaRPr/>
          </a:p>
        </p:txBody>
      </p:sp>
      <p:sp>
        <p:nvSpPr>
          <p:cNvPr id="65" name="Google Shape;65;p14"/>
          <p:cNvSpPr txBox="1"/>
          <p:nvPr>
            <p:ph idx="1" type="body"/>
          </p:nvPr>
        </p:nvSpPr>
        <p:spPr>
          <a:xfrm>
            <a:off x="609775" y="151505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Alton Stovall</a:t>
            </a:r>
            <a:endParaRPr/>
          </a:p>
          <a:p>
            <a:pPr indent="-342900" lvl="0" marL="457200" rtl="0" algn="l">
              <a:spcBef>
                <a:spcPts val="0"/>
              </a:spcBef>
              <a:spcAft>
                <a:spcPts val="0"/>
              </a:spcAft>
              <a:buSzPts val="1800"/>
              <a:buChar char="●"/>
            </a:pPr>
            <a:r>
              <a:rPr lang="en"/>
              <a:t>Emmy Perez</a:t>
            </a:r>
            <a:endParaRPr/>
          </a:p>
          <a:p>
            <a:pPr indent="-342900" lvl="0" marL="457200" rtl="0" algn="l">
              <a:spcBef>
                <a:spcPts val="0"/>
              </a:spcBef>
              <a:spcAft>
                <a:spcPts val="0"/>
              </a:spcAft>
              <a:buSzPts val="1800"/>
              <a:buChar char="●"/>
            </a:pPr>
            <a:r>
              <a:rPr lang="en"/>
              <a:t>Jacques Crawford</a:t>
            </a:r>
            <a:endParaRPr/>
          </a:p>
          <a:p>
            <a:pPr indent="-342900" lvl="0" marL="457200" rtl="0" algn="l">
              <a:spcBef>
                <a:spcPts val="0"/>
              </a:spcBef>
              <a:spcAft>
                <a:spcPts val="0"/>
              </a:spcAft>
              <a:buSzPts val="1800"/>
              <a:buChar char="●"/>
            </a:pPr>
            <a:r>
              <a:rPr lang="en"/>
              <a:t>Prashikh Agrawal</a:t>
            </a:r>
            <a:endParaRPr/>
          </a:p>
          <a:p>
            <a:pPr indent="-342900" lvl="0" marL="457200" rtl="0" algn="l">
              <a:spcBef>
                <a:spcPts val="0"/>
              </a:spcBef>
              <a:spcAft>
                <a:spcPts val="0"/>
              </a:spcAft>
              <a:buSzPts val="1800"/>
              <a:buChar char="●"/>
            </a:pPr>
            <a:r>
              <a:rPr lang="en"/>
              <a:t>Tej Patel</a:t>
            </a:r>
            <a:endParaRPr/>
          </a:p>
          <a:p>
            <a:pPr indent="-342900" lvl="0" marL="457200" rtl="0" algn="l">
              <a:spcBef>
                <a:spcPts val="0"/>
              </a:spcBef>
              <a:spcAft>
                <a:spcPts val="0"/>
              </a:spcAft>
              <a:buSzPts val="1800"/>
              <a:buChar char="●"/>
            </a:pPr>
            <a:r>
              <a:rPr lang="en"/>
              <a:t>Mia Abrams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 Social Networks and Learning</a:t>
            </a:r>
            <a:endParaRPr/>
          </a:p>
        </p:txBody>
      </p:sp>
      <p:sp>
        <p:nvSpPr>
          <p:cNvPr id="71" name="Google Shape;71;p15"/>
          <p:cNvSpPr txBox="1"/>
          <p:nvPr>
            <p:ph idx="1" type="body"/>
          </p:nvPr>
        </p:nvSpPr>
        <p:spPr>
          <a:xfrm>
            <a:off x="675325" y="1647950"/>
            <a:ext cx="7812600" cy="203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Student Suggestions related to Student Life including Individual Student Challenges</a:t>
            </a:r>
            <a:endParaRPr/>
          </a:p>
          <a:p>
            <a:pPr indent="-342900" lvl="0" marL="457200" rtl="0" algn="l">
              <a:spcBef>
                <a:spcPts val="0"/>
              </a:spcBef>
              <a:spcAft>
                <a:spcPts val="0"/>
              </a:spcAft>
              <a:buSzPts val="1800"/>
              <a:buChar char="●"/>
            </a:pPr>
            <a:r>
              <a:rPr lang="en"/>
              <a:t>Unsupervised</a:t>
            </a:r>
            <a:r>
              <a:rPr lang="en"/>
              <a:t> Learning </a:t>
            </a:r>
            <a:endParaRPr/>
          </a:p>
          <a:p>
            <a:pPr indent="-342900" lvl="0" marL="457200" rtl="0" algn="l">
              <a:spcBef>
                <a:spcPts val="0"/>
              </a:spcBef>
              <a:spcAft>
                <a:spcPts val="0"/>
              </a:spcAft>
              <a:buSzPts val="1800"/>
              <a:buChar char="●"/>
            </a:pPr>
            <a:r>
              <a:rPr lang="en"/>
              <a:t>Sample Data </a:t>
            </a:r>
            <a:r>
              <a:rPr lang="en"/>
              <a:t>collected from students enrolled in ECE 4605</a:t>
            </a:r>
            <a:endParaRPr/>
          </a:p>
          <a:p>
            <a:pPr indent="-342900" lvl="0" marL="457200" rtl="0" algn="l">
              <a:spcBef>
                <a:spcPts val="0"/>
              </a:spcBef>
              <a:spcAft>
                <a:spcPts val="0"/>
              </a:spcAft>
              <a:buSzPts val="1800"/>
              <a:buChar char="●"/>
            </a:pPr>
            <a:r>
              <a:rPr lang="en"/>
              <a:t>Students viewed data results </a:t>
            </a:r>
            <a:endParaRPr/>
          </a:p>
          <a:p>
            <a:pPr indent="-342900" lvl="0" marL="457200" rtl="0" algn="l">
              <a:spcBef>
                <a:spcPts val="0"/>
              </a:spcBef>
              <a:spcAft>
                <a:spcPts val="0"/>
              </a:spcAft>
              <a:buSzPts val="1800"/>
              <a:buChar char="●"/>
            </a:pPr>
            <a:r>
              <a:rPr lang="en"/>
              <a:t>Contributed sample data once more after viewing network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88850" y="9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Graphing (Part A)</a:t>
            </a:r>
            <a:endParaRPr/>
          </a:p>
        </p:txBody>
      </p:sp>
      <p:sp>
        <p:nvSpPr>
          <p:cNvPr id="77" name="Google Shape;77;p16"/>
          <p:cNvSpPr txBox="1"/>
          <p:nvPr>
            <p:ph idx="1" type="body"/>
          </p:nvPr>
        </p:nvSpPr>
        <p:spPr>
          <a:xfrm>
            <a:off x="311700" y="3975750"/>
            <a:ext cx="8520600" cy="77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Our original node graph from project 1 representing the ideas that administration could improve on.</a:t>
            </a:r>
            <a:endParaRPr sz="1400"/>
          </a:p>
          <a:p>
            <a:pPr indent="-317500" lvl="0" marL="457200" rtl="0" algn="l">
              <a:spcBef>
                <a:spcPts val="0"/>
              </a:spcBef>
              <a:spcAft>
                <a:spcPts val="0"/>
              </a:spcAft>
              <a:buSzPts val="1400"/>
              <a:buChar char="●"/>
            </a:pPr>
            <a:r>
              <a:rPr lang="en" sz="1400"/>
              <a:t>More analysis given in Part E conclusion.</a:t>
            </a:r>
            <a:endParaRPr sz="1400"/>
          </a:p>
        </p:txBody>
      </p:sp>
      <p:pic>
        <p:nvPicPr>
          <p:cNvPr id="78" name="Google Shape;78;p16"/>
          <p:cNvPicPr preferRelativeResize="0"/>
          <p:nvPr/>
        </p:nvPicPr>
        <p:blipFill>
          <a:blip r:embed="rId3">
            <a:alphaModFix/>
          </a:blip>
          <a:stretch>
            <a:fillRect/>
          </a:stretch>
        </p:blipFill>
        <p:spPr>
          <a:xfrm>
            <a:off x="1132338" y="670075"/>
            <a:ext cx="6879324" cy="328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2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Graphing Continued (Part A)</a:t>
            </a:r>
            <a:endParaRPr/>
          </a:p>
        </p:txBody>
      </p:sp>
      <p:sp>
        <p:nvSpPr>
          <p:cNvPr id="84" name="Google Shape;84;p17"/>
          <p:cNvSpPr txBox="1"/>
          <p:nvPr>
            <p:ph idx="1" type="body"/>
          </p:nvPr>
        </p:nvSpPr>
        <p:spPr>
          <a:xfrm>
            <a:off x="311700" y="3700025"/>
            <a:ext cx="8520600" cy="11226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sz="1400"/>
              <a:t>Second layer of the node graph depicting the challenges each student reported and the associated weights given to them</a:t>
            </a:r>
            <a:endParaRPr sz="1400"/>
          </a:p>
          <a:p>
            <a:pPr indent="-310832" lvl="0" marL="457200" rtl="0" algn="l">
              <a:spcBef>
                <a:spcPts val="0"/>
              </a:spcBef>
              <a:spcAft>
                <a:spcPts val="0"/>
              </a:spcAft>
              <a:buSzPct val="100000"/>
              <a:buChar char="●"/>
            </a:pPr>
            <a:r>
              <a:rPr lang="en" sz="1400"/>
              <a:t>“2” was added to the end of each </a:t>
            </a:r>
            <a:r>
              <a:rPr lang="en" sz="1400"/>
              <a:t>challenge to help depict the differences in node mappings when both graphs were plotted on the same plane</a:t>
            </a:r>
            <a:endParaRPr sz="1400"/>
          </a:p>
          <a:p>
            <a:pPr indent="-310832" lvl="0" marL="457200" rtl="0" algn="l">
              <a:spcBef>
                <a:spcPts val="0"/>
              </a:spcBef>
              <a:spcAft>
                <a:spcPts val="0"/>
              </a:spcAft>
              <a:buSzPct val="100000"/>
              <a:buChar char="●"/>
            </a:pPr>
            <a:r>
              <a:rPr lang="en" sz="1400"/>
              <a:t>Node sizes are based on count given to each node and means of their ratings</a:t>
            </a:r>
            <a:endParaRPr sz="1400"/>
          </a:p>
        </p:txBody>
      </p:sp>
      <p:pic>
        <p:nvPicPr>
          <p:cNvPr id="85" name="Google Shape;85;p17"/>
          <p:cNvPicPr preferRelativeResize="0"/>
          <p:nvPr/>
        </p:nvPicPr>
        <p:blipFill>
          <a:blip r:embed="rId3">
            <a:alphaModFix/>
          </a:blip>
          <a:stretch>
            <a:fillRect/>
          </a:stretch>
        </p:blipFill>
        <p:spPr>
          <a:xfrm>
            <a:off x="874013" y="750288"/>
            <a:ext cx="7395973" cy="289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Algorithm Explanation (Part B)</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created a k-means clustering algorithm to cluster the </a:t>
            </a:r>
            <a:r>
              <a:rPr lang="en"/>
              <a:t>common</a:t>
            </a:r>
            <a:r>
              <a:rPr lang="en"/>
              <a:t> categories for students together</a:t>
            </a:r>
            <a:endParaRPr/>
          </a:p>
          <a:p>
            <a:pPr indent="-342900" lvl="0" marL="457200" rtl="0" algn="l">
              <a:spcBef>
                <a:spcPts val="0"/>
              </a:spcBef>
              <a:spcAft>
                <a:spcPts val="0"/>
              </a:spcAft>
              <a:buSzPts val="1800"/>
              <a:buChar char="●"/>
            </a:pPr>
            <a:r>
              <a:rPr lang="en"/>
              <a:t>The clusters were created by using a coordinate system where “x” represents the </a:t>
            </a:r>
            <a:r>
              <a:rPr lang="en"/>
              <a:t>concern</a:t>
            </a:r>
            <a:r>
              <a:rPr lang="en"/>
              <a:t> and “y” represents the rating given to it</a:t>
            </a:r>
            <a:endParaRPr/>
          </a:p>
          <a:p>
            <a:pPr indent="-342900" lvl="0" marL="457200" rtl="0" algn="l">
              <a:spcBef>
                <a:spcPts val="0"/>
              </a:spcBef>
              <a:spcAft>
                <a:spcPts val="0"/>
              </a:spcAft>
              <a:buSzPts val="1800"/>
              <a:buChar char="●"/>
            </a:pPr>
            <a:r>
              <a:rPr lang="en"/>
              <a:t>These were then clustered based on corresponding ratings using K-means with the “sklearn.datasets” library</a:t>
            </a:r>
            <a:endParaRPr/>
          </a:p>
          <a:p>
            <a:pPr indent="-342900" lvl="0" marL="457200" rtl="0" algn="l">
              <a:lnSpc>
                <a:spcPct val="85000"/>
              </a:lnSpc>
              <a:spcBef>
                <a:spcPts val="0"/>
              </a:spcBef>
              <a:spcAft>
                <a:spcPts val="0"/>
              </a:spcAft>
              <a:buSzPts val="1800"/>
              <a:buChar char="●"/>
            </a:pPr>
            <a:r>
              <a:rPr lang="en"/>
              <a:t>The clustering algorithm used aims to correlate concern ratings for each challenge that students selected</a:t>
            </a:r>
            <a:endParaRPr/>
          </a:p>
          <a:p>
            <a:pPr indent="-342900" lvl="0" marL="457200" rtl="0" algn="l">
              <a:lnSpc>
                <a:spcPct val="85000"/>
              </a:lnSpc>
              <a:spcBef>
                <a:spcPts val="0"/>
              </a:spcBef>
              <a:spcAft>
                <a:spcPts val="0"/>
              </a:spcAft>
              <a:buSzPts val="1800"/>
              <a:buChar char="●"/>
            </a:pPr>
            <a:r>
              <a:rPr lang="en"/>
              <a:t>We cluster based on the rating and challenge similarity, with 5 clusters shown. </a:t>
            </a:r>
            <a:endParaRPr/>
          </a:p>
          <a:p>
            <a:pPr indent="-342900" lvl="0" marL="457200" rtl="0" algn="l">
              <a:lnSpc>
                <a:spcPct val="85000"/>
              </a:lnSpc>
              <a:spcBef>
                <a:spcPts val="0"/>
              </a:spcBef>
              <a:spcAft>
                <a:spcPts val="0"/>
              </a:spcAft>
              <a:buSzPts val="1800"/>
              <a:buChar char="●"/>
            </a:pPr>
            <a:r>
              <a:rPr lang="en"/>
              <a:t>The concern axis shows the challenges that were brought up by students, in the order given from the data set (selection of challenges shown on next slide)</a:t>
            </a:r>
            <a:endParaRPr/>
          </a:p>
          <a:p>
            <a:pPr indent="-342900" lvl="0" marL="457200" rtl="0" algn="l">
              <a:lnSpc>
                <a:spcPct val="85000"/>
              </a:lnSpc>
              <a:spcBef>
                <a:spcPts val="0"/>
              </a:spcBef>
              <a:spcAft>
                <a:spcPts val="0"/>
              </a:spcAft>
              <a:buSzPts val="1800"/>
              <a:buChar char="●"/>
            </a:pPr>
            <a:r>
              <a:rPr lang="en"/>
              <a:t>The next slide shows the clusters and what they represent.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839875" y="11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Algorithm Data (Part B)</a:t>
            </a:r>
            <a:endParaRPr/>
          </a:p>
        </p:txBody>
      </p:sp>
      <p:sp>
        <p:nvSpPr>
          <p:cNvPr id="97" name="Google Shape;97;p19"/>
          <p:cNvSpPr txBox="1"/>
          <p:nvPr/>
        </p:nvSpPr>
        <p:spPr>
          <a:xfrm rot="-5398751">
            <a:off x="234536" y="2333107"/>
            <a:ext cx="8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Average"/>
                <a:ea typeface="Average"/>
                <a:cs typeface="Average"/>
                <a:sym typeface="Average"/>
              </a:rPr>
              <a:t>Rating</a:t>
            </a:r>
            <a:endParaRPr>
              <a:highlight>
                <a:srgbClr val="FFFFFF"/>
              </a:highlight>
              <a:latin typeface="Average"/>
              <a:ea typeface="Average"/>
              <a:cs typeface="Average"/>
              <a:sym typeface="Average"/>
            </a:endParaRPr>
          </a:p>
        </p:txBody>
      </p:sp>
      <p:sp>
        <p:nvSpPr>
          <p:cNvPr id="98" name="Google Shape;98;p19"/>
          <p:cNvSpPr txBox="1"/>
          <p:nvPr/>
        </p:nvSpPr>
        <p:spPr>
          <a:xfrm>
            <a:off x="3318725" y="4317000"/>
            <a:ext cx="7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Average"/>
                <a:ea typeface="Average"/>
                <a:cs typeface="Average"/>
                <a:sym typeface="Average"/>
              </a:rPr>
              <a:t>Concern</a:t>
            </a:r>
            <a:endParaRPr sz="1100">
              <a:highlight>
                <a:srgbClr val="FFFFFF"/>
              </a:highlight>
              <a:latin typeface="Average"/>
              <a:ea typeface="Average"/>
              <a:cs typeface="Average"/>
              <a:sym typeface="Average"/>
            </a:endParaRPr>
          </a:p>
        </p:txBody>
      </p:sp>
      <p:pic>
        <p:nvPicPr>
          <p:cNvPr id="99" name="Google Shape;99;p19"/>
          <p:cNvPicPr preferRelativeResize="0"/>
          <p:nvPr/>
        </p:nvPicPr>
        <p:blipFill>
          <a:blip r:embed="rId3">
            <a:alphaModFix/>
          </a:blip>
          <a:stretch>
            <a:fillRect/>
          </a:stretch>
        </p:blipFill>
        <p:spPr>
          <a:xfrm>
            <a:off x="1013800" y="919200"/>
            <a:ext cx="4688100" cy="3318950"/>
          </a:xfrm>
          <a:prstGeom prst="rect">
            <a:avLst/>
          </a:prstGeom>
          <a:noFill/>
          <a:ln>
            <a:noFill/>
          </a:ln>
        </p:spPr>
      </p:pic>
      <p:sp>
        <p:nvSpPr>
          <p:cNvPr id="100" name="Google Shape;100;p19"/>
          <p:cNvSpPr/>
          <p:nvPr/>
        </p:nvSpPr>
        <p:spPr>
          <a:xfrm>
            <a:off x="1809725" y="1180975"/>
            <a:ext cx="1230600" cy="1119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1" name="Google Shape;101;p19"/>
          <p:cNvSpPr/>
          <p:nvPr/>
        </p:nvSpPr>
        <p:spPr>
          <a:xfrm>
            <a:off x="1457450" y="2854000"/>
            <a:ext cx="10161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2785100" y="2695300"/>
            <a:ext cx="2128800" cy="120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130125" y="1159050"/>
            <a:ext cx="11649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 name="Google Shape;104;p19"/>
          <p:cNvSpPr/>
          <p:nvPr/>
        </p:nvSpPr>
        <p:spPr>
          <a:xfrm>
            <a:off x="4360725" y="1159050"/>
            <a:ext cx="974700" cy="100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1899600" y="34561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1</a:t>
            </a:r>
            <a:endParaRPr b="1">
              <a:latin typeface="Average"/>
              <a:ea typeface="Average"/>
              <a:cs typeface="Average"/>
              <a:sym typeface="Average"/>
            </a:endParaRPr>
          </a:p>
        </p:txBody>
      </p:sp>
      <p:sp>
        <p:nvSpPr>
          <p:cNvPr id="106" name="Google Shape;106;p19"/>
          <p:cNvSpPr txBox="1"/>
          <p:nvPr/>
        </p:nvSpPr>
        <p:spPr>
          <a:xfrm>
            <a:off x="4409450" y="30559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2</a:t>
            </a:r>
            <a:endParaRPr b="1">
              <a:latin typeface="Average"/>
              <a:ea typeface="Average"/>
              <a:cs typeface="Average"/>
              <a:sym typeface="Average"/>
            </a:endParaRPr>
          </a:p>
        </p:txBody>
      </p:sp>
      <p:sp>
        <p:nvSpPr>
          <p:cNvPr id="107" name="Google Shape;107;p19"/>
          <p:cNvSpPr txBox="1"/>
          <p:nvPr/>
        </p:nvSpPr>
        <p:spPr>
          <a:xfrm>
            <a:off x="2591600" y="141730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3</a:t>
            </a:r>
            <a:endParaRPr b="1">
              <a:latin typeface="Average"/>
              <a:ea typeface="Average"/>
              <a:cs typeface="Average"/>
              <a:sym typeface="Average"/>
            </a:endParaRPr>
          </a:p>
        </p:txBody>
      </p:sp>
      <p:sp>
        <p:nvSpPr>
          <p:cNvPr id="108" name="Google Shape;108;p19"/>
          <p:cNvSpPr txBox="1"/>
          <p:nvPr/>
        </p:nvSpPr>
        <p:spPr>
          <a:xfrm>
            <a:off x="3393800" y="1611150"/>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4</a:t>
            </a:r>
            <a:endParaRPr b="1">
              <a:latin typeface="Average"/>
              <a:ea typeface="Average"/>
              <a:cs typeface="Average"/>
              <a:sym typeface="Average"/>
            </a:endParaRPr>
          </a:p>
        </p:txBody>
      </p:sp>
      <p:sp>
        <p:nvSpPr>
          <p:cNvPr id="109" name="Google Shape;109;p19"/>
          <p:cNvSpPr txBox="1"/>
          <p:nvPr/>
        </p:nvSpPr>
        <p:spPr>
          <a:xfrm>
            <a:off x="4970350" y="1540825"/>
            <a:ext cx="1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verage"/>
                <a:ea typeface="Average"/>
                <a:cs typeface="Average"/>
                <a:sym typeface="Average"/>
              </a:rPr>
              <a:t>5</a:t>
            </a:r>
            <a:endParaRPr b="1">
              <a:latin typeface="Average"/>
              <a:ea typeface="Average"/>
              <a:cs typeface="Average"/>
              <a:sym typeface="Average"/>
            </a:endParaRPr>
          </a:p>
        </p:txBody>
      </p:sp>
      <p:graphicFrame>
        <p:nvGraphicFramePr>
          <p:cNvPr id="110" name="Google Shape;110;p19"/>
          <p:cNvGraphicFramePr/>
          <p:nvPr/>
        </p:nvGraphicFramePr>
        <p:xfrm>
          <a:off x="6128000" y="771900"/>
          <a:ext cx="3000000" cy="3000000"/>
        </p:xfrm>
        <a:graphic>
          <a:graphicData uri="http://schemas.openxmlformats.org/drawingml/2006/table">
            <a:tbl>
              <a:tblPr>
                <a:noFill/>
                <a:tableStyleId>{C8040725-8ED9-4AA5-9BB6-E70002F85CF0}</a:tableStyleId>
              </a:tblPr>
              <a:tblGrid>
                <a:gridCol w="995100"/>
                <a:gridCol w="1763025"/>
              </a:tblGrid>
              <a:tr h="396200">
                <a:tc>
                  <a:txBody>
                    <a:bodyPr/>
                    <a:lstStyle/>
                    <a:p>
                      <a:pPr indent="0" lvl="0" marL="0" rtl="0" algn="l">
                        <a:spcBef>
                          <a:spcPts val="0"/>
                        </a:spcBef>
                        <a:spcAft>
                          <a:spcPts val="0"/>
                        </a:spcAft>
                        <a:buNone/>
                      </a:pPr>
                      <a:r>
                        <a:rPr lang="en">
                          <a:solidFill>
                            <a:schemeClr val="lt2"/>
                          </a:solidFill>
                        </a:rPr>
                        <a:t>Cluster</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Concerns</a:t>
                      </a:r>
                      <a:endParaRPr>
                        <a:solidFill>
                          <a:schemeClr val="lt2"/>
                        </a:solidFill>
                      </a:endParaRPr>
                    </a:p>
                  </a:txBody>
                  <a:tcPr marT="91425" marB="91425" marR="91425" marL="91425"/>
                </a:tc>
              </a:tr>
              <a:tr h="1036300">
                <a:tc>
                  <a:txBody>
                    <a:bodyPr/>
                    <a:lstStyle/>
                    <a:p>
                      <a:pPr indent="0" lvl="0" marL="0" rtl="0" algn="l">
                        <a:spcBef>
                          <a:spcPts val="0"/>
                        </a:spcBef>
                        <a:spcAft>
                          <a:spcPts val="0"/>
                        </a:spcAft>
                        <a:buNone/>
                      </a:pPr>
                      <a:r>
                        <a:rPr lang="en">
                          <a:solidFill>
                            <a:schemeClr val="lt2"/>
                          </a:solidFill>
                        </a:rPr>
                        <a:t>1</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Mental/Physical Health, Housing, Academics</a:t>
                      </a:r>
                      <a:endParaRPr>
                        <a:solidFill>
                          <a:schemeClr val="lt2"/>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Hobbies, Motivation, Remote</a:t>
                      </a:r>
                      <a:endParaRPr>
                        <a:solidFill>
                          <a:schemeClr val="lt2"/>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2"/>
                          </a:solidFill>
                        </a:rPr>
                        <a:t>3</a:t>
                      </a:r>
                      <a:endParaRPr>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Finances, Social, Academics</a:t>
                      </a:r>
                      <a:endParaRPr>
                        <a:solidFill>
                          <a:schemeClr val="lt2"/>
                        </a:solidFill>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2"/>
                          </a:solidFill>
                        </a:rPr>
                        <a:t>4</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Courses, Hybrid Classes, Motivation</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2"/>
                          </a:solidFill>
                        </a:rPr>
                        <a:t>5</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Job Search, Stress, Graduation</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19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Vectors (Part C)</a:t>
            </a:r>
            <a:endParaRPr/>
          </a:p>
        </p:txBody>
      </p:sp>
      <p:sp>
        <p:nvSpPr>
          <p:cNvPr id="116" name="Google Shape;116;p20"/>
          <p:cNvSpPr txBox="1"/>
          <p:nvPr>
            <p:ph idx="1" type="body"/>
          </p:nvPr>
        </p:nvSpPr>
        <p:spPr>
          <a:xfrm>
            <a:off x="311700" y="768125"/>
            <a:ext cx="8520600" cy="1771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Our feature vectors filtered the given data into two different files, one for student challenges (data features 11 to 15), and another for student suggestions for faculty (data features 1 to 5). </a:t>
            </a:r>
            <a:endParaRPr sz="1700"/>
          </a:p>
          <a:p>
            <a:pPr indent="-336550" lvl="0" marL="457200" rtl="0" algn="l">
              <a:spcBef>
                <a:spcPts val="0"/>
              </a:spcBef>
              <a:spcAft>
                <a:spcPts val="0"/>
              </a:spcAft>
              <a:buSzPts val="1700"/>
              <a:buChar char="●"/>
            </a:pPr>
            <a:r>
              <a:rPr lang="en" sz="1700"/>
              <a:t>A small excerpt of each is shown, but the full feature vectors can be found in our submitted files as “post_processed_11to15.csv” and “post_processed_1to5.csv”.</a:t>
            </a:r>
            <a:endParaRPr sz="1700"/>
          </a:p>
        </p:txBody>
      </p:sp>
      <p:pic>
        <p:nvPicPr>
          <p:cNvPr id="117" name="Google Shape;117;p20"/>
          <p:cNvPicPr preferRelativeResize="0"/>
          <p:nvPr/>
        </p:nvPicPr>
        <p:blipFill>
          <a:blip r:embed="rId3">
            <a:alphaModFix/>
          </a:blip>
          <a:stretch>
            <a:fillRect/>
          </a:stretch>
        </p:blipFill>
        <p:spPr>
          <a:xfrm>
            <a:off x="385738" y="2330525"/>
            <a:ext cx="6946275" cy="2714050"/>
          </a:xfrm>
          <a:prstGeom prst="rect">
            <a:avLst/>
          </a:prstGeom>
          <a:noFill/>
          <a:ln>
            <a:noFill/>
          </a:ln>
        </p:spPr>
      </p:pic>
      <p:sp>
        <p:nvSpPr>
          <p:cNvPr id="118" name="Google Shape;118;p20"/>
          <p:cNvSpPr txBox="1"/>
          <p:nvPr/>
        </p:nvSpPr>
        <p:spPr>
          <a:xfrm>
            <a:off x="7455225" y="3382950"/>
            <a:ext cx="158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post_processed_11to15.csv</a:t>
            </a:r>
            <a:endParaRPr sz="10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Vectors (Part C)</a:t>
            </a:r>
            <a:endParaRPr/>
          </a:p>
        </p:txBody>
      </p:sp>
      <p:sp>
        <p:nvSpPr>
          <p:cNvPr id="124" name="Google Shape;124;p21"/>
          <p:cNvSpPr txBox="1"/>
          <p:nvPr>
            <p:ph idx="1" type="body"/>
          </p:nvPr>
        </p:nvSpPr>
        <p:spPr>
          <a:xfrm>
            <a:off x="311700" y="1152475"/>
            <a:ext cx="8520600" cy="764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small excerpt from “post_processed_1to5.csv” show below. Each row reflects a student, and each column is the challenge.</a:t>
            </a:r>
            <a:endParaRPr/>
          </a:p>
        </p:txBody>
      </p:sp>
      <p:pic>
        <p:nvPicPr>
          <p:cNvPr id="125" name="Google Shape;125;p21"/>
          <p:cNvPicPr preferRelativeResize="0"/>
          <p:nvPr/>
        </p:nvPicPr>
        <p:blipFill rotWithShape="1">
          <a:blip r:embed="rId3">
            <a:alphaModFix/>
          </a:blip>
          <a:srcRect b="0" l="0" r="7501" t="0"/>
          <a:stretch/>
        </p:blipFill>
        <p:spPr>
          <a:xfrm>
            <a:off x="81075" y="2201800"/>
            <a:ext cx="8893373" cy="2488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