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75" r:id="rId4"/>
    <p:sldId id="258" r:id="rId5"/>
    <p:sldId id="279" r:id="rId6"/>
    <p:sldId id="280" r:id="rId7"/>
    <p:sldId id="285" r:id="rId8"/>
    <p:sldId id="283" r:id="rId9"/>
    <p:sldId id="286" r:id="rId10"/>
    <p:sldId id="287"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95226" autoAdjust="0"/>
  </p:normalViewPr>
  <p:slideViewPr>
    <p:cSldViewPr>
      <p:cViewPr varScale="1">
        <p:scale>
          <a:sx n="80" d="100"/>
          <a:sy n="80" d="100"/>
        </p:scale>
        <p:origin x="58" y="91"/>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8/17/2021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8/17/2021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8/17/2021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8/17/2021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8/17/2021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8/17/2021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8/17/2021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8/17/2021</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8/17/2021</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8/17/2021</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8/17/2021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8/17/2021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8/17/2021</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hemeOverride" Target="../theme/themeOverride9.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32000">
              <a:srgbClr val="FFC000"/>
            </a:gs>
            <a:gs pos="69000">
              <a:srgbClr val="FFC000"/>
            </a:gs>
            <a:gs pos="100000">
              <a:schemeClr val="accent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Global Warming temperature forecasting</a:t>
            </a:r>
          </a:p>
        </p:txBody>
      </p:sp>
      <p:sp>
        <p:nvSpPr>
          <p:cNvPr id="3" name="Subtitle 2"/>
          <p:cNvSpPr>
            <a:spLocks noGrp="1"/>
          </p:cNvSpPr>
          <p:nvPr>
            <p:ph type="subTitle" idx="1"/>
          </p:nvPr>
        </p:nvSpPr>
        <p:spPr/>
        <p:txBody>
          <a:bodyPr/>
          <a:lstStyle/>
          <a:p>
            <a:r>
              <a:rPr lang="en-US" dirty="0"/>
              <a:t>A look into the future</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32000">
              <a:srgbClr val="FFC000"/>
            </a:gs>
            <a:gs pos="69000">
              <a:srgbClr val="FFC000"/>
            </a:gs>
            <a:gs pos="100000">
              <a:schemeClr val="accent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7DB2-D108-4DDF-B2A2-8F84DA04B700}"/>
              </a:ext>
            </a:extLst>
          </p:cNvPr>
          <p:cNvSpPr>
            <a:spLocks noGrp="1"/>
          </p:cNvSpPr>
          <p:nvPr>
            <p:ph type="title"/>
          </p:nvPr>
        </p:nvSpPr>
        <p:spPr/>
        <p:txBody>
          <a:bodyPr/>
          <a:lstStyle/>
          <a:p>
            <a:r>
              <a:rPr lang="es-MX" dirty="0"/>
              <a:t>PROPHET PERFORMANCE</a:t>
            </a:r>
            <a:endParaRPr lang="en-US" dirty="0"/>
          </a:p>
        </p:txBody>
      </p:sp>
      <p:pic>
        <p:nvPicPr>
          <p:cNvPr id="7170" name="Picture 2">
            <a:extLst>
              <a:ext uri="{FF2B5EF4-FFF2-40B4-BE49-F238E27FC236}">
                <a16:creationId xmlns:a16="http://schemas.microsoft.com/office/drawing/2014/main" id="{56411B86-D734-4A3C-BDE2-BF0FFB644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2" y="1913733"/>
            <a:ext cx="5127938" cy="309344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F15A526-1FD0-485E-8BC6-066CA9EF07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0673"/>
          <a:stretch/>
        </p:blipFill>
        <p:spPr bwMode="auto">
          <a:xfrm>
            <a:off x="5789612" y="2560638"/>
            <a:ext cx="6017065" cy="197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2816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32000">
              <a:srgbClr val="FFC000"/>
            </a:gs>
            <a:gs pos="69000">
              <a:srgbClr val="FFC000"/>
            </a:gs>
            <a:gs pos="100000">
              <a:schemeClr val="accent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of the project</a:t>
            </a:r>
          </a:p>
        </p:txBody>
      </p:sp>
      <p:sp>
        <p:nvSpPr>
          <p:cNvPr id="3" name="Content Placeholder 2"/>
          <p:cNvSpPr>
            <a:spLocks noGrp="1"/>
          </p:cNvSpPr>
          <p:nvPr>
            <p:ph idx="1"/>
          </p:nvPr>
        </p:nvSpPr>
        <p:spPr/>
        <p:txBody>
          <a:bodyPr>
            <a:normAutofit/>
          </a:bodyPr>
          <a:lstStyle/>
          <a:p>
            <a:r>
              <a:rPr lang="en-US" dirty="0"/>
              <a:t>Problem Identification</a:t>
            </a:r>
          </a:p>
          <a:p>
            <a:pPr lvl="1"/>
            <a:r>
              <a:rPr lang="en-US" dirty="0"/>
              <a:t>Context</a:t>
            </a:r>
          </a:p>
          <a:p>
            <a:pPr lvl="1"/>
            <a:r>
              <a:rPr lang="en-US" dirty="0"/>
              <a:t>Criteria for success</a:t>
            </a:r>
          </a:p>
          <a:p>
            <a:pPr lvl="1"/>
            <a:r>
              <a:rPr lang="en-US" dirty="0"/>
              <a:t>Scope of solution space</a:t>
            </a:r>
          </a:p>
          <a:p>
            <a:pPr lvl="1"/>
            <a:r>
              <a:rPr lang="en-US" dirty="0"/>
              <a:t>Constraints</a:t>
            </a:r>
          </a:p>
          <a:p>
            <a:pPr lvl="1"/>
            <a:r>
              <a:rPr lang="en-US" dirty="0"/>
              <a:t>Data sources</a:t>
            </a:r>
          </a:p>
          <a:p>
            <a:r>
              <a:rPr lang="en-US" dirty="0"/>
              <a:t>Model Construction</a:t>
            </a:r>
          </a:p>
          <a:p>
            <a:pPr lvl="1"/>
            <a:r>
              <a:rPr lang="en-US" dirty="0"/>
              <a:t>Data Wrangling</a:t>
            </a:r>
          </a:p>
          <a:p>
            <a:pPr lvl="1"/>
            <a:r>
              <a:rPr lang="en-US" dirty="0"/>
              <a:t>Exploratory Data Analysis (EDA)</a:t>
            </a:r>
          </a:p>
          <a:p>
            <a:pPr lvl="1"/>
            <a:r>
              <a:rPr lang="en-US" dirty="0"/>
              <a:t>Pre-processing and training data</a:t>
            </a:r>
          </a:p>
          <a:p>
            <a:pPr lvl="1"/>
            <a:r>
              <a:rPr lang="en-US" dirty="0"/>
              <a:t>Modeling</a:t>
            </a:r>
          </a:p>
        </p:txBody>
      </p:sp>
    </p:spTree>
    <p:extLst>
      <p:ext uri="{BB962C8B-B14F-4D97-AF65-F5344CB8AC3E}">
        <p14:creationId xmlns:p14="http://schemas.microsoft.com/office/powerpoint/2010/main" val="1772969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32000">
              <a:srgbClr val="FFC000"/>
            </a:gs>
            <a:gs pos="69000">
              <a:srgbClr val="FFC000"/>
            </a:gs>
            <a:gs pos="100000">
              <a:schemeClr val="accent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Identification</a:t>
            </a:r>
          </a:p>
        </p:txBody>
      </p:sp>
      <p:sp>
        <p:nvSpPr>
          <p:cNvPr id="3" name="Content Placeholder 2"/>
          <p:cNvSpPr>
            <a:spLocks noGrp="1"/>
          </p:cNvSpPr>
          <p:nvPr>
            <p:ph idx="1"/>
          </p:nvPr>
        </p:nvSpPr>
        <p:spPr/>
        <p:txBody>
          <a:bodyPr>
            <a:normAutofit/>
          </a:bodyPr>
          <a:lstStyle/>
          <a:p>
            <a:r>
              <a:rPr lang="en-US" dirty="0"/>
              <a:t>Goal: Estimate the temperature by country on the next 3 years</a:t>
            </a:r>
          </a:p>
          <a:p>
            <a:r>
              <a:rPr lang="en-US" dirty="0"/>
              <a:t>Context : Global warming is affecting the temperature of our world. Affecting the summers to be hotter and the winters to be colder every year, or at least, that is the perception. The data here contains a recompilation of min and max temperatures from 1850 onwards that will show us is this feeling is true or that is a mare perception?</a:t>
            </a:r>
          </a:p>
          <a:p>
            <a:r>
              <a:rPr lang="en-US" dirty="0"/>
              <a:t>Criteria for success: A prediction of the future temperatures with a reliable cross time series validation.</a:t>
            </a:r>
          </a:p>
          <a:p>
            <a:endParaRPr lang="en-US" dirty="0"/>
          </a:p>
        </p:txBody>
      </p:sp>
    </p:spTree>
    <p:extLst>
      <p:ext uri="{BB962C8B-B14F-4D97-AF65-F5344CB8AC3E}">
        <p14:creationId xmlns:p14="http://schemas.microsoft.com/office/powerpoint/2010/main" val="16567027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32000">
              <a:srgbClr val="FFC000"/>
            </a:gs>
            <a:gs pos="69000">
              <a:srgbClr val="FFC000"/>
            </a:gs>
            <a:gs pos="100000">
              <a:schemeClr val="accent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WRANGLING– source data – 577,462 entries, 2,325 for US</a:t>
            </a:r>
          </a:p>
        </p:txBody>
      </p:sp>
      <p:pic>
        <p:nvPicPr>
          <p:cNvPr id="1029" name="Picture 5">
            <a:extLst>
              <a:ext uri="{FF2B5EF4-FFF2-40B4-BE49-F238E27FC236}">
                <a16:creationId xmlns:a16="http://schemas.microsoft.com/office/drawing/2014/main" id="{D9C610C5-E533-4876-9D38-B4734BC54D7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638" y="1600200"/>
            <a:ext cx="12188825" cy="2259013"/>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67477D8B-A51B-4965-8D2C-9D59F683D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 y="3851382"/>
            <a:ext cx="12188825" cy="22590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3CD0AF3-8F43-483A-99E8-D54E159D0BEE}"/>
              </a:ext>
            </a:extLst>
          </p:cNvPr>
          <p:cNvSpPr txBox="1"/>
          <p:nvPr/>
        </p:nvSpPr>
        <p:spPr>
          <a:xfrm>
            <a:off x="58370" y="6082839"/>
            <a:ext cx="11979642" cy="757130"/>
          </a:xfrm>
          <a:prstGeom prst="rect">
            <a:avLst/>
          </a:prstGeom>
          <a:noFill/>
        </p:spPr>
        <p:txBody>
          <a:bodyPr wrap="square" rtlCol="0">
            <a:spAutoFit/>
          </a:bodyPr>
          <a:lstStyle/>
          <a:p>
            <a:pPr>
              <a:lnSpc>
                <a:spcPct val="90000"/>
              </a:lnSpc>
            </a:pPr>
            <a:r>
              <a:rPr lang="en-US" sz="2400">
                <a:solidFill>
                  <a:schemeClr val="bg1"/>
                </a:solidFill>
              </a:rPr>
              <a:t>Since there are missing values before 1830, I truncated the entries to not affect the seasonality (if any) </a:t>
            </a:r>
          </a:p>
        </p:txBody>
      </p:sp>
    </p:spTree>
    <p:extLst>
      <p:ext uri="{BB962C8B-B14F-4D97-AF65-F5344CB8AC3E}">
        <p14:creationId xmlns:p14="http://schemas.microsoft.com/office/powerpoint/2010/main" val="19286208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32000">
              <a:srgbClr val="FFC000"/>
            </a:gs>
            <a:gs pos="69000">
              <a:srgbClr val="FFC000"/>
            </a:gs>
            <a:gs pos="100000">
              <a:schemeClr val="accent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Pre-processing and Training Data, and</a:t>
            </a:r>
            <a:br>
              <a:rPr lang="en-US" dirty="0"/>
            </a:br>
            <a:r>
              <a:rPr lang="en-US" dirty="0"/>
              <a:t>Modeling</a:t>
            </a:r>
          </a:p>
        </p:txBody>
      </p:sp>
      <p:sp>
        <p:nvSpPr>
          <p:cNvPr id="10" name="Content Placeholder 9"/>
          <p:cNvSpPr>
            <a:spLocks noGrp="1"/>
          </p:cNvSpPr>
          <p:nvPr>
            <p:ph idx="1"/>
          </p:nvPr>
        </p:nvSpPr>
        <p:spPr/>
        <p:txBody>
          <a:bodyPr>
            <a:normAutofit/>
          </a:bodyPr>
          <a:lstStyle/>
          <a:p>
            <a:r>
              <a:rPr lang="en-US" dirty="0"/>
              <a:t>For training the data, I separated the last 3 years of data for testing and used the rest for training.</a:t>
            </a:r>
          </a:p>
          <a:p>
            <a:r>
              <a:rPr lang="en-US" dirty="0"/>
              <a:t>Multiple ARIMA models were evaluated, and the model selected had an AIC of 6313.599 and configuration of ARIMA(1, 0, 4)(1, 0, 3, 12) and a MSE of 0.74°C</a:t>
            </a:r>
          </a:p>
          <a:p>
            <a:r>
              <a:rPr lang="en-US" dirty="0"/>
              <a:t>Also, a Prophet model was executed giving a 0.75 of MSE.</a:t>
            </a:r>
          </a:p>
        </p:txBody>
      </p:sp>
    </p:spTree>
    <p:extLst>
      <p:ext uri="{BB962C8B-B14F-4D97-AF65-F5344CB8AC3E}">
        <p14:creationId xmlns:p14="http://schemas.microsoft.com/office/powerpoint/2010/main" val="29147484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32000">
              <a:srgbClr val="FFC000"/>
            </a:gs>
            <a:gs pos="69000">
              <a:srgbClr val="FFC000"/>
            </a:gs>
            <a:gs pos="100000">
              <a:schemeClr val="accent1">
                <a:lumMod val="75000"/>
              </a:schemeClr>
            </a:gs>
          </a:gsLst>
          <a:lin ang="5400000" scaled="1"/>
          <a:tileRect/>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65212" y="457200"/>
            <a:ext cx="9753600" cy="838200"/>
          </a:xfrm>
        </p:spPr>
        <p:txBody>
          <a:bodyPr>
            <a:normAutofit fontScale="90000"/>
          </a:bodyPr>
          <a:lstStyle/>
          <a:p>
            <a:r>
              <a:rPr lang="en-US" dirty="0"/>
              <a:t>Results of ARIMA prediction (2011-2013)</a:t>
            </a:r>
          </a:p>
        </p:txBody>
      </p:sp>
      <p:pic>
        <p:nvPicPr>
          <p:cNvPr id="2050" name="Picture 2">
            <a:extLst>
              <a:ext uri="{FF2B5EF4-FFF2-40B4-BE49-F238E27FC236}">
                <a16:creationId xmlns:a16="http://schemas.microsoft.com/office/drawing/2014/main" id="{1EA857CA-8376-4513-A0A7-857B6F37F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9538"/>
            <a:ext cx="12188825" cy="409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4777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32000">
              <a:srgbClr val="FFC000"/>
            </a:gs>
            <a:gs pos="69000">
              <a:srgbClr val="FFC000"/>
            </a:gs>
            <a:gs pos="100000">
              <a:schemeClr val="accent1">
                <a:lumMod val="75000"/>
              </a:schemeClr>
            </a:gs>
          </a:gsLst>
          <a:lin ang="5400000" scaled="1"/>
          <a:tileRect/>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65212" y="457200"/>
            <a:ext cx="9753600" cy="838200"/>
          </a:xfrm>
        </p:spPr>
        <p:txBody>
          <a:bodyPr>
            <a:noAutofit/>
          </a:bodyPr>
          <a:lstStyle/>
          <a:p>
            <a:r>
              <a:rPr lang="en-US" sz="3200" dirty="0"/>
              <a:t>Results of PROPHET prediction (2011-2013)</a:t>
            </a:r>
          </a:p>
        </p:txBody>
      </p:sp>
      <p:pic>
        <p:nvPicPr>
          <p:cNvPr id="3074" name="Picture 2">
            <a:extLst>
              <a:ext uri="{FF2B5EF4-FFF2-40B4-BE49-F238E27FC236}">
                <a16:creationId xmlns:a16="http://schemas.microsoft.com/office/drawing/2014/main" id="{2BFE37F3-73C9-4652-9F82-1A196CFD76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9538"/>
            <a:ext cx="12188825" cy="409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722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32000">
              <a:srgbClr val="FFC000"/>
            </a:gs>
            <a:gs pos="69000">
              <a:srgbClr val="FFC000"/>
            </a:gs>
            <a:gs pos="100000">
              <a:schemeClr val="accent1">
                <a:lumMod val="75000"/>
              </a:schemeClr>
            </a:gs>
          </a:gsLst>
          <a:lin ang="5400000" scaled="1"/>
          <a:tileRect/>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65212" y="457200"/>
            <a:ext cx="9753600" cy="838200"/>
          </a:xfrm>
        </p:spPr>
        <p:txBody>
          <a:bodyPr/>
          <a:lstStyle/>
          <a:p>
            <a:r>
              <a:rPr lang="en-US" dirty="0"/>
              <a:t>PREDICTING the future (2014-2016)</a:t>
            </a:r>
          </a:p>
        </p:txBody>
      </p:sp>
      <p:pic>
        <p:nvPicPr>
          <p:cNvPr id="5122" name="Picture 2">
            <a:extLst>
              <a:ext uri="{FF2B5EF4-FFF2-40B4-BE49-F238E27FC236}">
                <a16:creationId xmlns:a16="http://schemas.microsoft.com/office/drawing/2014/main" id="{F0C3C5F9-B6DE-4B8B-8A68-490945B3D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9538"/>
            <a:ext cx="12188825" cy="409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9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32000">
              <a:srgbClr val="FFC000"/>
            </a:gs>
            <a:gs pos="69000">
              <a:srgbClr val="FFC000"/>
            </a:gs>
            <a:gs pos="100000">
              <a:schemeClr val="accent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89C2-B8FE-461A-8D3F-C4D70C2797F2}"/>
              </a:ext>
            </a:extLst>
          </p:cNvPr>
          <p:cNvSpPr>
            <a:spLocks noGrp="1"/>
          </p:cNvSpPr>
          <p:nvPr>
            <p:ph type="title"/>
          </p:nvPr>
        </p:nvSpPr>
        <p:spPr/>
        <p:txBody>
          <a:bodyPr/>
          <a:lstStyle/>
          <a:p>
            <a:r>
              <a:rPr lang="es-MX" dirty="0"/>
              <a:t>ARIMA performance</a:t>
            </a:r>
            <a:endParaRPr lang="en-US" dirty="0"/>
          </a:p>
        </p:txBody>
      </p:sp>
      <p:pic>
        <p:nvPicPr>
          <p:cNvPr id="6146" name="Picture 2">
            <a:extLst>
              <a:ext uri="{FF2B5EF4-FFF2-40B4-BE49-F238E27FC236}">
                <a16:creationId xmlns:a16="http://schemas.microsoft.com/office/drawing/2014/main" id="{DAB4795E-FEB0-4A53-9CCC-58D1B3A18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012" y="1600200"/>
            <a:ext cx="10058400" cy="5110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9527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ppt/theme/themeOverride2.xml><?xml version="1.0" encoding="utf-8"?>
<a:themeOverride xmlns:a="http://schemas.openxmlformats.org/drawingml/2006/main">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ppt/theme/themeOverride3.xml><?xml version="1.0" encoding="utf-8"?>
<a:themeOverride xmlns:a="http://schemas.openxmlformats.org/drawingml/2006/main">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ppt/theme/themeOverride4.xml><?xml version="1.0" encoding="utf-8"?>
<a:themeOverride xmlns:a="http://schemas.openxmlformats.org/drawingml/2006/main">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ppt/theme/themeOverride5.xml><?xml version="1.0" encoding="utf-8"?>
<a:themeOverride xmlns:a="http://schemas.openxmlformats.org/drawingml/2006/main">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ppt/theme/themeOverride6.xml><?xml version="1.0" encoding="utf-8"?>
<a:themeOverride xmlns:a="http://schemas.openxmlformats.org/drawingml/2006/main">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ppt/theme/themeOverride7.xml><?xml version="1.0" encoding="utf-8"?>
<a:themeOverride xmlns:a="http://schemas.openxmlformats.org/drawingml/2006/main">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ppt/theme/themeOverride8.xml><?xml version="1.0" encoding="utf-8"?>
<a:themeOverride xmlns:a="http://schemas.openxmlformats.org/drawingml/2006/main">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ppt/theme/themeOverride9.xml><?xml version="1.0" encoding="utf-8"?>
<a:themeOverride xmlns:a="http://schemas.openxmlformats.org/drawingml/2006/main">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docProps/app.xml><?xml version="1.0" encoding="utf-8"?>
<Properties xmlns="http://schemas.openxmlformats.org/officeDocument/2006/extended-properties" xmlns:vt="http://schemas.openxmlformats.org/officeDocument/2006/docPropsVTypes">
  <Template/>
  <TotalTime>732</TotalTime>
  <Words>280</Words>
  <Application>Microsoft Office PowerPoint</Application>
  <PresentationFormat>Custom</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World Presentation 16x9</vt:lpstr>
      <vt:lpstr>Global Warming temperature forecasting</vt:lpstr>
      <vt:lpstr>Phases of the project</vt:lpstr>
      <vt:lpstr>Problem Identification</vt:lpstr>
      <vt:lpstr>Data WRANGLING– source data – 577,462 entries, 2,325 for US</vt:lpstr>
      <vt:lpstr>Pre-processing and Training Data, and Modeling</vt:lpstr>
      <vt:lpstr>Results of ARIMA prediction (2011-2013)</vt:lpstr>
      <vt:lpstr>Results of PROPHET prediction (2011-2013)</vt:lpstr>
      <vt:lpstr>PREDICTING the future (2014-2016)</vt:lpstr>
      <vt:lpstr>ARIMA performance</vt:lpstr>
      <vt:lpstr>PROPHET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Miguel Barriga Serrano</dc:creator>
  <cp:lastModifiedBy>Miguel Barriga Serrano</cp:lastModifiedBy>
  <cp:revision>14</cp:revision>
  <dcterms:created xsi:type="dcterms:W3CDTF">2021-08-10T15:39:36Z</dcterms:created>
  <dcterms:modified xsi:type="dcterms:W3CDTF">2021-08-17T16:02:11Z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