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97" r:id="rId6"/>
    <p:sldId id="283" r:id="rId7"/>
    <p:sldId id="299" r:id="rId8"/>
    <p:sldId id="298" r:id="rId9"/>
    <p:sldId id="304" r:id="rId10"/>
    <p:sldId id="284" r:id="rId11"/>
    <p:sldId id="301" r:id="rId12"/>
    <p:sldId id="302" r:id="rId13"/>
    <p:sldId id="303" r:id="rId14"/>
    <p:sldId id="300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2/1/2021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6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4C657649-400B-459D-918F-D5C5835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2000"/>
            <a:ext cx="5472114" cy="466496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923135C-68B1-4D2B-80D0-318CB859F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86" y="1512000"/>
            <a:ext cx="5472114" cy="466496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BF39E7D-3145-466A-B07A-D49E661C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D33A71EE-E94D-4F02-B8C5-DC59F456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9886" y="1512000"/>
            <a:ext cx="54721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xmlns="" id="{EF63D731-8A55-4A6C-A975-9B0F1F435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2505075"/>
            <a:ext cx="5472114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60CBD79B-0266-4692-9562-0F7706A2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87" y="2505075"/>
            <a:ext cx="5472114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5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05EC740-58FD-4D74-B7D7-DA487FC5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472000" cy="4718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4204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8A083984-DDF1-4D26-BB0A-9EE8430AB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180000" bIns="0" rtlCol="0">
            <a:noAutofit/>
          </a:bodyPr>
          <a:lstStyle>
            <a:lvl1pPr marL="0" indent="0" algn="r">
              <a:buNone/>
              <a:defRPr lang="en-US">
                <a:solidFill>
                  <a:schemeClr val="tx1"/>
                </a:solidFill>
              </a:defRPr>
            </a:lvl1pPr>
          </a:lstStyle>
          <a:p>
            <a:pPr marL="266700" lvl="0" indent="-266700" algn="r"/>
            <a:r>
              <a:rPr lang="en-US" noProof="0" smtClean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E28466D9-7530-474E-BC12-1642958B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987425"/>
            <a:ext cx="5471999" cy="4718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54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F7A73E-4A54-4742-8586-DD6DAA3BC61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13656" y="1955257"/>
            <a:ext cx="9564688" cy="2947486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bg1">
              <a:alpha val="80000"/>
            </a:schemeClr>
          </a:solidFill>
          <a:ln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bg1">
              <a:lumMod val="95000"/>
            </a:schemeClr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bg1"/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46000">
                <a:schemeClr val="bg1"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bg1">
              <a:lumMod val="95000"/>
            </a:schemeClr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3186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59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xmlns="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bg1">
              <a:lumMod val="95000"/>
            </a:schemeClr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tx1"/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78C031A-1E1B-4E18-9052-CA66397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xmlns="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bg1">
              <a:lumMod val="95000"/>
            </a:schemeClr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xmlns="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xmlns="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xmlns="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46000">
                <a:schemeClr val="bg1">
                  <a:alpha val="9000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  <a:gs pos="80000">
                <a:schemeClr val="bg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bg1">
              <a:alpha val="80000"/>
            </a:schemeClr>
          </a:solidFill>
          <a:ln w="3175">
            <a:gradFill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9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Contoso</a:t>
            </a:r>
            <a: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spc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59" r:id="rId6"/>
    <p:sldLayoutId id="2147483660" r:id="rId7"/>
    <p:sldLayoutId id="2147483664" r:id="rId8"/>
    <p:sldLayoutId id="2147483668" r:id="rId9"/>
    <p:sldLayoutId id="2147483669" r:id="rId10"/>
    <p:sldLayoutId id="2147483650" r:id="rId11"/>
    <p:sldLayoutId id="2147483652" r:id="rId12"/>
    <p:sldLayoutId id="2147483667" r:id="rId13"/>
    <p:sldLayoutId id="2147483656" r:id="rId14"/>
    <p:sldLayoutId id="2147483657" r:id="rId15"/>
    <p:sldLayoutId id="2147483671" r:id="rId16"/>
    <p:sldLayoutId id="2147483672" r:id="rId17"/>
    <p:sldLayoutId id="2147483654" r:id="rId18"/>
    <p:sldLayoutId id="2147483673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nowy forrest from top" title="Snowy forrest from top">
            <a:extLst>
              <a:ext uri="{FF2B5EF4-FFF2-40B4-BE49-F238E27FC236}">
                <a16:creationId xmlns:a16="http://schemas.microsoft.com/office/drawing/2014/main" xmlns="" id="{F7C18470-34F4-493A-B338-DAAE751FB6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Mountain Ski Resort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 smtClean="0"/>
              <a:t>Montana,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xmlns="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Summary and 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776195"/>
          </a:xfrm>
        </p:spPr>
        <p:txBody>
          <a:bodyPr/>
          <a:lstStyle/>
          <a:p>
            <a:r>
              <a:rPr lang="en-US" sz="2400" b="1" dirty="0"/>
              <a:t>The suggested price is $95.87, which fulfill the initial need to cover for the new operational cost of $1,540,000 for this season. The closing of the runs can be left for future plans.</a:t>
            </a:r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 smtClean="0"/>
              <a:t>Final calculations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7"/>
            <a:ext cx="5472000" cy="2057369"/>
          </a:xfrm>
        </p:spPr>
        <p:txBody>
          <a:bodyPr/>
          <a:lstStyle/>
          <a:p>
            <a:r>
              <a:rPr lang="en-US" sz="2400" b="1" dirty="0" smtClean="0"/>
              <a:t>New revenue from tickets: $95.87 - $81 = $14.87</a:t>
            </a:r>
          </a:p>
          <a:p>
            <a:r>
              <a:rPr lang="en-US" sz="2400" b="1" dirty="0" smtClean="0"/>
              <a:t>We </a:t>
            </a:r>
            <a:r>
              <a:rPr lang="en-US" sz="2400" b="1" dirty="0"/>
              <a:t>are expected 350,000 visitors this season</a:t>
            </a:r>
          </a:p>
          <a:p>
            <a:r>
              <a:rPr lang="en-US" sz="2400" b="1" dirty="0"/>
              <a:t>And in average, each visitor stays for 5 days, which  equals 5 tickets.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sz="2400" b="1" dirty="0"/>
              <a:t>With this price </a:t>
            </a:r>
            <a:r>
              <a:rPr lang="en-US" sz="2400" b="1" dirty="0" smtClean="0"/>
              <a:t>change, </a:t>
            </a:r>
            <a:r>
              <a:rPr lang="en-US" sz="2400" b="1" dirty="0"/>
              <a:t>the new operational cost will be covered and the mountain will still make a revenue of $22,732,500</a:t>
            </a:r>
            <a:endParaRPr lang="en-US" sz="2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5921" y="5341434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14.87 x 5 x 350000 – 1540000 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4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Frosted drops on flat glass">
            <a:extLst>
              <a:ext uri="{FF2B5EF4-FFF2-40B4-BE49-F238E27FC236}">
                <a16:creationId xmlns:a16="http://schemas.microsoft.com/office/drawing/2014/main" xmlns="" id="{2771D128-D998-4ED8-9EB7-5F3516C8FC4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180" y="144000"/>
            <a:ext cx="11900839" cy="6570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xmlns="" id="{C9AEF562-1B88-4933-832C-6BD075D10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Miguel Barriga</a:t>
            </a:r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xmlns="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Sky view of desolate snow covered mountains">
            <a:extLst>
              <a:ext uri="{FF2B5EF4-FFF2-40B4-BE49-F238E27FC236}">
                <a16:creationId xmlns:a16="http://schemas.microsoft.com/office/drawing/2014/main" xmlns="" id="{D2F0B21B-60AF-4BFF-AB00-273F16E628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6116" y="144000"/>
            <a:ext cx="6615467" cy="6048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To </a:t>
            </a:r>
            <a:r>
              <a:rPr lang="en-US" sz="3200" dirty="0"/>
              <a:t>improve the profitability of the Big Mountain Resort by increasing the ticket price and/or cutting costs to cover the operating cost of $1,540,000 by this season.</a:t>
            </a:r>
          </a:p>
          <a:p>
            <a:r>
              <a:rPr lang="en-US" sz="2400" dirty="0" smtClean="0"/>
              <a:t>What is the suggested ticket price? </a:t>
            </a:r>
            <a:endParaRPr lang="en-US" sz="2400" dirty="0"/>
          </a:p>
          <a:p>
            <a:r>
              <a:rPr lang="en-US" sz="2400" dirty="0" smtClean="0"/>
              <a:t>Possible cutting cost areas:</a:t>
            </a:r>
          </a:p>
          <a:p>
            <a:pPr lvl="1"/>
            <a:r>
              <a:rPr lang="en-US" sz="2000" dirty="0" smtClean="0"/>
              <a:t>Permanently </a:t>
            </a:r>
            <a:r>
              <a:rPr lang="en-US" sz="2000" dirty="0"/>
              <a:t>closing down up to 10 of the least used runs. </a:t>
            </a:r>
            <a:endParaRPr lang="en-US" sz="2000" dirty="0" smtClean="0"/>
          </a:p>
          <a:p>
            <a:pPr lvl="1"/>
            <a:r>
              <a:rPr lang="en-US" sz="2000" dirty="0" smtClean="0"/>
              <a:t>Increase </a:t>
            </a:r>
            <a:r>
              <a:rPr lang="en-US" sz="2000" dirty="0"/>
              <a:t>the vertical drop by adding a run to a point 150 feet lower down but requiring the installation of an additional chair lift to bring skiers back up, without additional snow making coverage</a:t>
            </a:r>
          </a:p>
          <a:p>
            <a:pPr lvl="1"/>
            <a:r>
              <a:rPr lang="en-US" sz="2000" dirty="0"/>
              <a:t>Same as number 2, but adding 2 acres of snow making cover</a:t>
            </a:r>
          </a:p>
          <a:p>
            <a:pPr lvl="1"/>
            <a:r>
              <a:rPr lang="en-US" sz="2000" dirty="0"/>
              <a:t>Increase the longest run by 0.2 mile to boast 3.5 miles length, requiring an additional snow making coverage of 4 acres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xmlns="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ky view of desolate snow covered mountains">
            <a:extLst>
              <a:ext uri="{FF2B5EF4-FFF2-40B4-BE49-F238E27FC236}">
                <a16:creationId xmlns:a16="http://schemas.microsoft.com/office/drawing/2014/main" xmlns="" id="{1AB66C4D-B643-4E90-84E0-FF247D592C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Recommendation</a:t>
            </a:r>
            <a:endParaRPr lang="en-US" sz="4400" dirty="0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xmlns="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1"/>
                </a:gs>
              </a:gsLst>
            </a:gradFill>
          </a:ln>
        </p:spPr>
        <p:txBody>
          <a:bodyPr/>
          <a:lstStyle/>
          <a:p>
            <a:r>
              <a:rPr lang="en-US" dirty="0" smtClean="0"/>
              <a:t>To increase the weekend ticket </a:t>
            </a:r>
            <a:r>
              <a:rPr lang="en-US" dirty="0"/>
              <a:t>price from $81 to </a:t>
            </a:r>
            <a:r>
              <a:rPr lang="en-US" sz="2000" b="1" dirty="0"/>
              <a:t>$</a:t>
            </a:r>
            <a:r>
              <a:rPr lang="en-US" sz="2000" b="1" dirty="0" smtClean="0"/>
              <a:t>95.87 </a:t>
            </a:r>
            <a:r>
              <a:rPr lang="en-US" dirty="0" smtClean="0"/>
              <a:t>(+/- $10.39 of margin)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424100" y="147229"/>
            <a:ext cx="6623900" cy="5818673"/>
          </a:xfrm>
        </p:spPr>
        <p:txBody>
          <a:bodyPr/>
          <a:lstStyle/>
          <a:p>
            <a:pPr marL="723900" lvl="1" indent="-457200">
              <a:buFont typeface="+mj-lt"/>
              <a:buAutoNum type="arabicPeriod"/>
            </a:pPr>
            <a:r>
              <a:rPr lang="en-US" sz="2000" dirty="0" smtClean="0"/>
              <a:t>Permanently </a:t>
            </a:r>
            <a:r>
              <a:rPr lang="en-US" sz="2000" dirty="0"/>
              <a:t>closing down up to 10 of the least used runs. </a:t>
            </a:r>
            <a:endParaRPr lang="en-US" sz="2000" dirty="0" smtClean="0"/>
          </a:p>
          <a:p>
            <a:pPr marL="990600" lvl="2" indent="-457200">
              <a:buFont typeface="+mj-lt"/>
              <a:buAutoNum type="arabicPeriod"/>
            </a:pPr>
            <a:r>
              <a:rPr lang="en-US" sz="1800" dirty="0" smtClean="0"/>
              <a:t>Closing 1 run, makes no difference</a:t>
            </a:r>
          </a:p>
          <a:p>
            <a:pPr marL="990600" lvl="2" indent="-457200">
              <a:buFont typeface="+mj-lt"/>
              <a:buAutoNum type="arabicPeriod"/>
            </a:pPr>
            <a:r>
              <a:rPr lang="en-US" sz="1800" dirty="0"/>
              <a:t>Closing 2 and 3 successively reduces support for ticket price and so revenue</a:t>
            </a:r>
            <a:r>
              <a:rPr lang="en-US" sz="1800" dirty="0" smtClean="0"/>
              <a:t>.</a:t>
            </a:r>
          </a:p>
          <a:p>
            <a:pPr marL="990600" lvl="2" indent="-457200">
              <a:buFont typeface="+mj-lt"/>
              <a:buAutoNum type="arabicPeriod"/>
            </a:pPr>
            <a:r>
              <a:rPr lang="en-US" sz="1800" dirty="0" smtClean="0"/>
              <a:t>Closing 3, 4 or 5, will give you the same reduction on ticket price.</a:t>
            </a:r>
          </a:p>
          <a:p>
            <a:pPr marL="990600" lvl="2" indent="-457200">
              <a:buFont typeface="+mj-lt"/>
              <a:buAutoNum type="arabicPeriod"/>
            </a:pPr>
            <a:r>
              <a:rPr lang="en-US" sz="1800" dirty="0" smtClean="0"/>
              <a:t>Closing 6 or more runs, will give you a higher ticket price reduction.</a:t>
            </a:r>
            <a:endParaRPr lang="en-US" sz="1800" dirty="0"/>
          </a:p>
          <a:p>
            <a:pPr marL="723900" lvl="1" indent="-457200">
              <a:buFont typeface="+mj-lt"/>
              <a:buAutoNum type="arabicPeriod"/>
            </a:pPr>
            <a:r>
              <a:rPr lang="en-US" sz="2000" dirty="0"/>
              <a:t>Increase the vertical drop by adding a run to a point 150 feet lower down but requiring the installation of an additional chair lift to bring skiers back up, without additional snow making </a:t>
            </a:r>
            <a:r>
              <a:rPr lang="en-US" sz="2000" dirty="0" smtClean="0"/>
              <a:t>coverage. </a:t>
            </a:r>
            <a:r>
              <a:rPr lang="en-US" sz="2000" b="1" dirty="0"/>
              <a:t>Makes no difference in ticket price.</a:t>
            </a:r>
          </a:p>
          <a:p>
            <a:pPr marL="723900" lvl="1" indent="-457200">
              <a:buFont typeface="+mj-lt"/>
              <a:buAutoNum type="arabicPeriod"/>
            </a:pPr>
            <a:r>
              <a:rPr lang="en-US" sz="2000" dirty="0" smtClean="0"/>
              <a:t>Same </a:t>
            </a:r>
            <a:r>
              <a:rPr lang="en-US" sz="2000" dirty="0"/>
              <a:t>as number 2, but adding 2 acres of snow making </a:t>
            </a:r>
            <a:r>
              <a:rPr lang="en-US" sz="2000" dirty="0" smtClean="0"/>
              <a:t>cover. </a:t>
            </a:r>
            <a:r>
              <a:rPr lang="en-US" sz="2000" b="1" dirty="0"/>
              <a:t>Makes no difference in ticket price.</a:t>
            </a:r>
          </a:p>
          <a:p>
            <a:pPr marL="723900" lvl="1" indent="-457200">
              <a:buFont typeface="+mj-lt"/>
              <a:buAutoNum type="arabicPeriod"/>
            </a:pPr>
            <a:r>
              <a:rPr lang="en-US" sz="2000" dirty="0" smtClean="0"/>
              <a:t>Increase </a:t>
            </a:r>
            <a:r>
              <a:rPr lang="en-US" sz="2000" dirty="0"/>
              <a:t>the longest run by 0.2 mile to boast 3.5 miles length, requiring an additional snow making coverage of 4 </a:t>
            </a:r>
            <a:r>
              <a:rPr lang="en-US" sz="2000" dirty="0" smtClean="0"/>
              <a:t>acres. </a:t>
            </a:r>
            <a:r>
              <a:rPr lang="en-US" sz="2000" b="1" dirty="0" smtClean="0"/>
              <a:t>Makes no difference in ticket price.</a:t>
            </a:r>
            <a:endParaRPr lang="en-US" sz="2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now mountains from the ground">
            <a:extLst>
              <a:ext uri="{FF2B5EF4-FFF2-40B4-BE49-F238E27FC236}">
                <a16:creationId xmlns:a16="http://schemas.microsoft.com/office/drawing/2014/main" xmlns="" id="{199D014F-A091-4AB5-A7DE-AB7239BAF8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results and analysis 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9536391" y="6768447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83194" y="1025686"/>
            <a:ext cx="2242977" cy="53249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diagrams in the left show the amount of correlation the features below have regarding the price.</a:t>
            </a:r>
          </a:p>
          <a:p>
            <a:r>
              <a:rPr lang="en-US" dirty="0" smtClean="0"/>
              <a:t>Vertical drop</a:t>
            </a:r>
          </a:p>
          <a:p>
            <a:r>
              <a:rPr lang="en-US" dirty="0" err="1" smtClean="0"/>
              <a:t>fastQuads</a:t>
            </a:r>
            <a:endParaRPr lang="en-US" dirty="0" smtClean="0"/>
          </a:p>
          <a:p>
            <a:r>
              <a:rPr lang="en-US" dirty="0" smtClean="0"/>
              <a:t>Runs</a:t>
            </a:r>
          </a:p>
          <a:p>
            <a:r>
              <a:rPr lang="en-US" dirty="0" err="1" smtClean="0"/>
              <a:t>Total_chairs</a:t>
            </a:r>
            <a:endParaRPr lang="en-US" dirty="0" smtClean="0"/>
          </a:p>
          <a:p>
            <a:r>
              <a:rPr lang="en-US" dirty="0" smtClean="0"/>
              <a:t>Resorts_per_100kcapita</a:t>
            </a:r>
          </a:p>
          <a:p>
            <a:r>
              <a:rPr lang="en-US" dirty="0" smtClean="0"/>
              <a:t>Snow </a:t>
            </a:r>
            <a:r>
              <a:rPr lang="en-US" dirty="0" err="1" smtClean="0"/>
              <a:t>Making_ac</a:t>
            </a:r>
            <a:endParaRPr lang="en-US" dirty="0" smtClean="0"/>
          </a:p>
          <a:p>
            <a:r>
              <a:rPr lang="en-US" dirty="0" err="1" smtClean="0"/>
              <a:t>LongestRun_mi</a:t>
            </a:r>
            <a:endParaRPr lang="en-US" dirty="0" smtClean="0"/>
          </a:p>
          <a:p>
            <a:r>
              <a:rPr lang="en-US" dirty="0" smtClean="0"/>
              <a:t>Trams</a:t>
            </a:r>
          </a:p>
          <a:p>
            <a:r>
              <a:rPr lang="en-US" dirty="0" err="1" smtClean="0"/>
              <a:t>SkiableTerrain_ac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5" name="Picture 1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2" r="50000" b="85534"/>
          <a:stretch/>
        </p:blipFill>
        <p:spPr bwMode="auto">
          <a:xfrm>
            <a:off x="170246" y="711901"/>
            <a:ext cx="3314336" cy="2059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5" t="14466" r="50000" b="71731"/>
          <a:stretch/>
        </p:blipFill>
        <p:spPr bwMode="auto">
          <a:xfrm>
            <a:off x="3373953" y="848511"/>
            <a:ext cx="3328088" cy="19656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4" t="28490" b="57045"/>
          <a:stretch/>
        </p:blipFill>
        <p:spPr bwMode="auto">
          <a:xfrm>
            <a:off x="6633888" y="833781"/>
            <a:ext cx="3149306" cy="2059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7" t="28379" r="24145" b="56935"/>
          <a:stretch/>
        </p:blipFill>
        <p:spPr bwMode="auto">
          <a:xfrm>
            <a:off x="197752" y="2642445"/>
            <a:ext cx="3314336" cy="2091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7" t="71445" r="24572" b="14421"/>
          <a:stretch/>
        </p:blipFill>
        <p:spPr bwMode="auto">
          <a:xfrm>
            <a:off x="3444734" y="2721069"/>
            <a:ext cx="3259326" cy="20127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4" t="42734" b="42580"/>
          <a:stretch/>
        </p:blipFill>
        <p:spPr bwMode="auto">
          <a:xfrm>
            <a:off x="6704669" y="2684432"/>
            <a:ext cx="3149306" cy="2091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6" t="42844" r="50000" b="42690"/>
          <a:stretch/>
        </p:blipFill>
        <p:spPr bwMode="auto">
          <a:xfrm>
            <a:off x="197752" y="4802221"/>
            <a:ext cx="3286830" cy="2059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4" b="85534"/>
          <a:stretch/>
        </p:blipFill>
        <p:spPr bwMode="auto">
          <a:xfrm>
            <a:off x="3484582" y="4724211"/>
            <a:ext cx="3149306" cy="2059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4" t="42844" r="24359" b="42800"/>
          <a:stretch/>
        </p:blipFill>
        <p:spPr bwMode="auto">
          <a:xfrm>
            <a:off x="6705888" y="4724211"/>
            <a:ext cx="3273078" cy="2044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Continuing… Modeling </a:t>
            </a:r>
            <a:r>
              <a:rPr lang="en-US" dirty="0"/>
              <a:t>results and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31800" y="864000"/>
            <a:ext cx="11340114" cy="823912"/>
          </a:xfrm>
        </p:spPr>
        <p:txBody>
          <a:bodyPr/>
          <a:lstStyle/>
          <a:p>
            <a:r>
              <a:rPr lang="en-US" dirty="0" smtClean="0"/>
              <a:t>After applying the ML model to the features with higher correlation, we predict that the price could be $95.87. This will place the resort in a good position considering:</a:t>
            </a:r>
            <a:endParaRPr lang="en-US" dirty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865894"/>
            <a:ext cx="5472113" cy="2962949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2843892"/>
            <a:ext cx="5472113" cy="300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81858" y="1921352"/>
            <a:ext cx="2371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whole market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00417" y="1932502"/>
            <a:ext cx="3269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resorts in Montana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3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97" y="1824879"/>
            <a:ext cx="7926606" cy="4230064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Continuing… Modeling </a:t>
            </a:r>
            <a:r>
              <a:rPr lang="en-US" dirty="0"/>
              <a:t>results and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000" y="993882"/>
            <a:ext cx="113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Regarding permanently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closing down up to 10 of the least used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runs, there are a couple options that will affect the ticket price and the revenue.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46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  <a:alpha val="50000"/>
              </a:schemeClr>
            </a:gs>
            <a:gs pos="80000">
              <a:schemeClr val="bg1">
                <a:lumMod val="95000"/>
              </a:schemeClr>
            </a:gs>
          </a:gsLst>
          <a:lin ang="3600000" scaled="0"/>
        </a:gradFill>
      </a:spPr>
      <a:bodyPr rot="0" spcFirstLastPara="0" vertOverflow="overflow" horzOverflow="overflow" vert="horz" wrap="square" lIns="72000" tIns="0" rIns="180000" bIns="18000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tx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44613219_Snowscape presentation_AAS_v3" id="{3F58B2BF-7FCB-4030-95D0-6E1293A51CD9}" vid="{53A5683B-83CA-458E-B89B-61DA222BA6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A1A72F-8D9B-43C2-9EF9-F1EF7B91BE5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D349276-D03C-4504-A5DA-3C2BED60D3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97FF3-20AC-4CC1-81BE-167C9DD71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0</TotalTime>
  <Words>558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Times New Roman</vt:lpstr>
      <vt:lpstr>Office Theme</vt:lpstr>
      <vt:lpstr>Big Mountain Ski Resort</vt:lpstr>
      <vt:lpstr>Problem identification</vt:lpstr>
      <vt:lpstr>PowerPoint Presentation</vt:lpstr>
      <vt:lpstr>Recommendation and key findings</vt:lpstr>
      <vt:lpstr>Recommendation</vt:lpstr>
      <vt:lpstr>Modeling results and analysis </vt:lpstr>
      <vt:lpstr>Modeling results and analysis</vt:lpstr>
      <vt:lpstr>Continuing… Modeling results and analysis</vt:lpstr>
      <vt:lpstr>Continuing… Modeling results and analysis</vt:lpstr>
      <vt:lpstr>Summary and conclusion</vt:lpstr>
      <vt:lpstr>Summary and 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2021-02-01T22:14:02Z</dcterms:created>
  <dcterms:modified xsi:type="dcterms:W3CDTF">2021-02-01T23:24:54Z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