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103"/>
    <a:srgbClr val="C4380A"/>
    <a:srgbClr val="AD2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3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458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7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5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1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386F-FE85-43B5-B4FC-17F0975954F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D30E-A12C-4742-9643-67826A6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zoon33@Hot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sz="4000" b="1" dirty="0"/>
              <a:t>Airport </a:t>
            </a:r>
            <a:r>
              <a:rPr lang="en-GB" sz="4000" b="1" dirty="0" smtClean="0"/>
              <a:t>Slots </a:t>
            </a:r>
            <a:r>
              <a:rPr lang="en-GB" sz="4000" b="1" dirty="0"/>
              <a:t>Utilization</a:t>
            </a:r>
            <a:r>
              <a:rPr lang="en-GB" sz="4000" b="1" dirty="0" smtClean="0"/>
              <a:t> Management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Eng. Mazen Adel Abuljadayel</a:t>
            </a:r>
          </a:p>
          <a:p>
            <a:pPr algn="l"/>
            <a:r>
              <a:rPr lang="en-US" dirty="0" smtClean="0">
                <a:hlinkClick r:id="rId2"/>
              </a:rPr>
              <a:t>Mazoon33@Hotmail.com</a:t>
            </a:r>
            <a:endParaRPr lang="en-US" dirty="0" smtClean="0"/>
          </a:p>
          <a:p>
            <a:pPr algn="l"/>
            <a:r>
              <a:rPr lang="en-US" dirty="0" smtClean="0"/>
              <a:t>0569130960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5" y="2597727"/>
            <a:ext cx="3061855" cy="16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</a:t>
            </a:r>
            <a:r>
              <a:rPr lang="en-US" b="1" dirty="0" smtClean="0"/>
              <a:t>Introduction</a:t>
            </a:r>
            <a:endParaRPr lang="en-US" b="1" dirty="0"/>
          </a:p>
          <a:p>
            <a:r>
              <a:rPr lang="en-US" b="1" dirty="0" smtClean="0"/>
              <a:t>Data</a:t>
            </a:r>
            <a:endParaRPr lang="ar-SA" b="1" dirty="0" smtClean="0"/>
          </a:p>
          <a:p>
            <a:r>
              <a:rPr lang="en-US" b="1" dirty="0" smtClean="0"/>
              <a:t>MVP</a:t>
            </a:r>
            <a:endParaRPr lang="en-US" b="1" dirty="0"/>
          </a:p>
          <a:p>
            <a:r>
              <a:rPr lang="en-US" b="1" dirty="0" smtClean="0"/>
              <a:t>Visualizations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Algorithms</a:t>
            </a:r>
            <a:endParaRPr lang="en-US" b="1" dirty="0"/>
          </a:p>
          <a:p>
            <a:r>
              <a:rPr lang="en-US" b="1" dirty="0" smtClean="0"/>
              <a:t>Tools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72" y="583002"/>
            <a:ext cx="1607127" cy="1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2336873"/>
            <a:ext cx="9933964" cy="3599316"/>
          </a:xfrm>
        </p:spPr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219" y="2163691"/>
            <a:ext cx="9807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Air transport plays a significant role for the Saudi Arabia </a:t>
            </a:r>
            <a:r>
              <a:rPr lang="en-GB" b="1" dirty="0" smtClean="0"/>
              <a:t>Economy</a:t>
            </a:r>
            <a:r>
              <a:rPr lang="en-GB" dirty="0"/>
              <a:t>, the rapid growth of demand for air transport services</a:t>
            </a:r>
            <a:r>
              <a:rPr lang="en-GB" dirty="0" smtClean="0"/>
              <a:t>,</a:t>
            </a:r>
            <a:r>
              <a:rPr lang="en-GB" dirty="0"/>
              <a:t> along with political, physical and institutional constraints on building new airport </a:t>
            </a:r>
            <a:r>
              <a:rPr lang="en-GB" dirty="0" smtClean="0"/>
              <a:t>Slot Capacity.</a:t>
            </a:r>
          </a:p>
          <a:p>
            <a:endParaRPr lang="en-GB" dirty="0"/>
          </a:p>
          <a:p>
            <a:r>
              <a:rPr lang="en-GB" b="1" dirty="0"/>
              <a:t>This </a:t>
            </a:r>
            <a:r>
              <a:rPr lang="en-GB" b="1" dirty="0" smtClean="0"/>
              <a:t>Design </a:t>
            </a:r>
            <a:r>
              <a:rPr lang="en-GB" dirty="0" smtClean="0"/>
              <a:t>Model </a:t>
            </a:r>
            <a:r>
              <a:rPr lang="en-GB" dirty="0"/>
              <a:t>aims to provide a critical </a:t>
            </a:r>
            <a:r>
              <a:rPr lang="en-GB" dirty="0" smtClean="0"/>
              <a:t>declared the slot utilized </a:t>
            </a:r>
            <a:r>
              <a:rPr lang="en-GB" dirty="0"/>
              <a:t>capacity modelling and </a:t>
            </a:r>
            <a:r>
              <a:rPr lang="en-GB" dirty="0" smtClean="0"/>
              <a:t>Estimated Revenue Missed behind By identifying gaps</a:t>
            </a:r>
          </a:p>
          <a:p>
            <a:endParaRPr lang="en-GB" dirty="0"/>
          </a:p>
          <a:p>
            <a:r>
              <a:rPr lang="en-GB" b="1" dirty="0" smtClean="0"/>
              <a:t>Data </a:t>
            </a:r>
            <a:r>
              <a:rPr lang="en-GB" b="1" dirty="0"/>
              <a:t>Science </a:t>
            </a:r>
            <a:r>
              <a:rPr lang="en-GB" b="1" dirty="0" smtClean="0"/>
              <a:t>Question:</a:t>
            </a:r>
          </a:p>
          <a:p>
            <a:r>
              <a:rPr lang="en-GB" b="1" dirty="0" smtClean="0"/>
              <a:t>1- </a:t>
            </a:r>
            <a:r>
              <a:rPr lang="en-GB" dirty="0" smtClean="0"/>
              <a:t>Are Airport </a:t>
            </a:r>
            <a:r>
              <a:rPr lang="en-GB" dirty="0"/>
              <a:t>Slot Management operating and utilized with high effectiveness &amp; efficiency? </a:t>
            </a:r>
            <a:endParaRPr lang="en-US" dirty="0"/>
          </a:p>
          <a:p>
            <a:r>
              <a:rPr lang="en-GB" dirty="0" smtClean="0"/>
              <a:t>2- How </a:t>
            </a:r>
            <a:r>
              <a:rPr lang="en-GB" dirty="0"/>
              <a:t>much losing revenue if </a:t>
            </a:r>
            <a:r>
              <a:rPr lang="en-GB" dirty="0" smtClean="0"/>
              <a:t>Airports </a:t>
            </a:r>
            <a:r>
              <a:rPr lang="en-GB" dirty="0"/>
              <a:t>Slot </a:t>
            </a:r>
            <a:r>
              <a:rPr lang="en-GB" dirty="0" smtClean="0"/>
              <a:t>Management not </a:t>
            </a:r>
            <a:r>
              <a:rPr lang="en-GB" dirty="0" smtClean="0"/>
              <a:t>utilized</a:t>
            </a:r>
            <a:r>
              <a:rPr lang="en-GB" dirty="0" smtClean="0"/>
              <a:t> </a:t>
            </a:r>
            <a:r>
              <a:rPr lang="en-GB" dirty="0"/>
              <a:t>well? 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Objectives </a:t>
            </a:r>
            <a:r>
              <a:rPr lang="en-GB" b="1" dirty="0"/>
              <a:t>to figurehead:</a:t>
            </a:r>
            <a:endParaRPr lang="en-US" dirty="0"/>
          </a:p>
          <a:p>
            <a:pPr lvl="0"/>
            <a:r>
              <a:rPr lang="en-GB" dirty="0"/>
              <a:t> </a:t>
            </a:r>
            <a:r>
              <a:rPr lang="en-GB" dirty="0" smtClean="0"/>
              <a:t>-To </a:t>
            </a:r>
            <a:r>
              <a:rPr lang="en-GB" dirty="0"/>
              <a:t>Increase Air Traffic Movement.</a:t>
            </a:r>
            <a:endParaRPr lang="en-US" dirty="0"/>
          </a:p>
          <a:p>
            <a:pPr lvl="0"/>
            <a:r>
              <a:rPr lang="en-GB" dirty="0" smtClean="0"/>
              <a:t> -To </a:t>
            </a:r>
            <a:r>
              <a:rPr lang="en-GB" dirty="0"/>
              <a:t>Targeting Opportunities for Tourisms to Visit KSA.</a:t>
            </a:r>
            <a:endParaRPr lang="en-US" dirty="0"/>
          </a:p>
          <a:p>
            <a:pPr lvl="0"/>
            <a:r>
              <a:rPr lang="en-GB" dirty="0" smtClean="0"/>
              <a:t> -To </a:t>
            </a:r>
            <a:r>
              <a:rPr lang="en-GB" dirty="0"/>
              <a:t>Compute advantages by gaining more Market Shared.</a:t>
            </a:r>
            <a:endParaRPr lang="en-US" dirty="0"/>
          </a:p>
          <a:p>
            <a:pPr lvl="0"/>
            <a:r>
              <a:rPr lang="en-GB" dirty="0" smtClean="0"/>
              <a:t> -To </a:t>
            </a:r>
            <a:r>
              <a:rPr lang="en-GB" dirty="0"/>
              <a:t>Increase Saudi Airports Revenue.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72" y="583002"/>
            <a:ext cx="1607127" cy="1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219" y="2163691"/>
            <a:ext cx="9807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</a:t>
            </a:r>
            <a:r>
              <a:rPr lang="en-GB" dirty="0" smtClean="0"/>
              <a:t>Dataset aiming 10,000+ </a:t>
            </a:r>
            <a:r>
              <a:rPr lang="en-GB" dirty="0"/>
              <a:t>data points and </a:t>
            </a:r>
            <a:r>
              <a:rPr lang="en-GB" dirty="0" smtClean="0"/>
              <a:t>40+ </a:t>
            </a:r>
            <a:r>
              <a:rPr lang="en-GB" dirty="0"/>
              <a:t>features so that can be allowing us to build a robust model with interesting feature engineering and selection challenges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Lets start focusing on the below </a:t>
            </a:r>
            <a:r>
              <a:rPr lang="en-GB" dirty="0" err="1" smtClean="0"/>
              <a:t>fetasured</a:t>
            </a:r>
            <a:r>
              <a:rPr lang="en-GB" dirty="0" smtClean="0"/>
              <a:t> and see can we answer the Data Sciences Question ?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37858"/>
              </p:ext>
            </p:extLst>
          </p:nvPr>
        </p:nvGraphicFramePr>
        <p:xfrm>
          <a:off x="471053" y="4063212"/>
          <a:ext cx="9434946" cy="160329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4717473">
                  <a:extLst>
                    <a:ext uri="{9D8B030D-6E8A-4147-A177-3AD203B41FA5}">
                      <a16:colId xmlns:a16="http://schemas.microsoft.com/office/drawing/2014/main" val="2848758302"/>
                    </a:ext>
                  </a:extLst>
                </a:gridCol>
                <a:gridCol w="4717473">
                  <a:extLst>
                    <a:ext uri="{9D8B030D-6E8A-4147-A177-3AD203B41FA5}">
                      <a16:colId xmlns:a16="http://schemas.microsoft.com/office/drawing/2014/main" val="2576924644"/>
                    </a:ext>
                  </a:extLst>
                </a:gridCol>
              </a:tblGrid>
              <a:tr h="26721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features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Discerptions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extLst>
                  <a:ext uri="{0D108BD9-81ED-4DB2-BD59-A6C34878D82A}">
                    <a16:rowId xmlns:a16="http://schemas.microsoft.com/office/drawing/2014/main" val="1644894852"/>
                  </a:ext>
                </a:extLst>
              </a:tr>
              <a:tr h="26721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Identifier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extLst>
                  <a:ext uri="{0D108BD9-81ED-4DB2-BD59-A6C34878D82A}">
                    <a16:rowId xmlns:a16="http://schemas.microsoft.com/office/drawing/2014/main" val="1511044745"/>
                  </a:ext>
                </a:extLst>
              </a:tr>
              <a:tr h="26721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Airport_Code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The IATA Airport 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extLst>
                  <a:ext uri="{0D108BD9-81ED-4DB2-BD59-A6C34878D82A}">
                    <a16:rowId xmlns:a16="http://schemas.microsoft.com/office/drawing/2014/main" val="3998568919"/>
                  </a:ext>
                </a:extLst>
              </a:tr>
              <a:tr h="26721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Flights_Rev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The Flights Revenue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extLst>
                  <a:ext uri="{0D108BD9-81ED-4DB2-BD59-A6C34878D82A}">
                    <a16:rowId xmlns:a16="http://schemas.microsoft.com/office/drawing/2014/main" val="244494655"/>
                  </a:ext>
                </a:extLst>
              </a:tr>
              <a:tr h="26721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Slot_CAP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The Airport Slot Capacity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extLst>
                  <a:ext uri="{0D108BD9-81ED-4DB2-BD59-A6C34878D82A}">
                    <a16:rowId xmlns:a16="http://schemas.microsoft.com/office/drawing/2014/main" val="973611123"/>
                  </a:ext>
                </a:extLst>
              </a:tr>
              <a:tr h="267216"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Slot_Price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The Airport Slot Standard Price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479" marR="67479" marT="0" marB="0"/>
                </a:tc>
                <a:extLst>
                  <a:ext uri="{0D108BD9-81ED-4DB2-BD59-A6C34878D82A}">
                    <a16:rowId xmlns:a16="http://schemas.microsoft.com/office/drawing/2014/main" val="39401738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72" y="583002"/>
            <a:ext cx="1607127" cy="1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219" y="2163691"/>
            <a:ext cx="9807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core steps effective in this project </a:t>
            </a:r>
            <a:r>
              <a:rPr lang="en-US" dirty="0" smtClean="0"/>
              <a:t>development is the</a:t>
            </a:r>
            <a:r>
              <a:rPr lang="en-US" dirty="0"/>
              <a:t> </a:t>
            </a:r>
            <a:r>
              <a:rPr lang="en-US" dirty="0" smtClean="0"/>
              <a:t>amount </a:t>
            </a:r>
            <a:r>
              <a:rPr lang="en-US" dirty="0"/>
              <a:t>of work </a:t>
            </a:r>
            <a:r>
              <a:rPr lang="en-US" dirty="0" smtClean="0"/>
              <a:t>address the Data Science </a:t>
            </a:r>
            <a:r>
              <a:rPr lang="en-US" dirty="0"/>
              <a:t>key </a:t>
            </a:r>
            <a:r>
              <a:rPr lang="en-US" dirty="0" smtClean="0"/>
              <a:t>questions/purpose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results </a:t>
            </a:r>
            <a:r>
              <a:rPr lang="en-US" dirty="0"/>
              <a:t>from </a:t>
            </a:r>
            <a:r>
              <a:rPr lang="en-US" dirty="0" smtClean="0"/>
              <a:t>a functional </a:t>
            </a:r>
            <a:r>
              <a:rPr lang="en-US" dirty="0"/>
              <a:t>baseline </a:t>
            </a:r>
            <a:r>
              <a:rPr lang="en-US" dirty="0" smtClean="0"/>
              <a:t>model that</a:t>
            </a:r>
            <a:r>
              <a:rPr lang="en-US" dirty="0"/>
              <a:t> address the central project </a:t>
            </a:r>
            <a:r>
              <a:rPr lang="en-US" dirty="0" smtClean="0"/>
              <a:t>purpose as below: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GB" b="1" dirty="0" smtClean="0"/>
              <a:t>1- </a:t>
            </a:r>
            <a:r>
              <a:rPr lang="en-GB" dirty="0" smtClean="0"/>
              <a:t>Are Airport Slot Management operating and utilized with high effectiveness &amp; efficiency?</a:t>
            </a:r>
          </a:p>
          <a:p>
            <a:r>
              <a:rPr lang="en-GB" dirty="0"/>
              <a:t> </a:t>
            </a:r>
            <a:r>
              <a:rPr lang="en-GB" dirty="0" smtClean="0"/>
              <a:t>       - We predicted there are </a:t>
            </a:r>
            <a:r>
              <a:rPr lang="en-GB" sz="2000" b="1" dirty="0" smtClean="0">
                <a:solidFill>
                  <a:schemeClr val="bg1"/>
                </a:solidFill>
              </a:rPr>
              <a:t>1011</a:t>
            </a:r>
            <a:r>
              <a:rPr lang="en-GB" dirty="0" smtClean="0"/>
              <a:t> Free Slot per month not Utilized.</a:t>
            </a:r>
            <a:r>
              <a:rPr lang="en-GB" dirty="0" smtClean="0"/>
              <a:t> This give us a quick view to manage</a:t>
            </a:r>
            <a:r>
              <a:rPr lang="en-GB" dirty="0" smtClean="0"/>
              <a:t> the slot next </a:t>
            </a:r>
            <a:r>
              <a:rPr lang="en-GB" dirty="0" smtClean="0"/>
              <a:t>month or seasons</a:t>
            </a:r>
            <a:r>
              <a:rPr lang="en-GB" dirty="0" smtClean="0"/>
              <a:t> with </a:t>
            </a:r>
            <a:r>
              <a:rPr lang="en-GB" dirty="0" smtClean="0"/>
              <a:t>high effectiveness &amp; efficiency based on the flight movement behaviour and the left free slot.</a:t>
            </a:r>
          </a:p>
          <a:p>
            <a:endParaRPr lang="en-US" dirty="0" smtClean="0"/>
          </a:p>
          <a:p>
            <a:r>
              <a:rPr lang="en-GB" dirty="0" smtClean="0"/>
              <a:t>   2- How much losing revenue if Airports Slot Management not utilized well? </a:t>
            </a:r>
          </a:p>
          <a:p>
            <a:r>
              <a:rPr lang="en-GB" dirty="0"/>
              <a:t> </a:t>
            </a:r>
            <a:r>
              <a:rPr lang="en-GB" dirty="0" smtClean="0"/>
              <a:t>    -  We Found there are </a:t>
            </a:r>
            <a:r>
              <a:rPr lang="en-GB" b="1" dirty="0" smtClean="0">
                <a:solidFill>
                  <a:schemeClr val="bg1"/>
                </a:solidFill>
              </a:rPr>
              <a:t>27,525,000 SAR </a:t>
            </a:r>
            <a:r>
              <a:rPr lang="en-GB" dirty="0" smtClean="0"/>
              <a:t>Revenue Miss per month by the weakness of managing the slot management process.</a:t>
            </a:r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72" y="583002"/>
            <a:ext cx="1607127" cy="1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8110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892" y="2063326"/>
            <a:ext cx="9807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Airport Slot Utilization </a:t>
            </a:r>
          </a:p>
          <a:p>
            <a:endParaRPr lang="en-US" dirty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5" y="2474956"/>
            <a:ext cx="11180617" cy="2145723"/>
          </a:xfrm>
          <a:prstGeom prst="rect">
            <a:avLst/>
          </a:prstGeom>
          <a:ln>
            <a:solidFill>
              <a:srgbClr val="AD2B06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9438" y="4826675"/>
            <a:ext cx="2112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Revenue Missed</a:t>
            </a:r>
          </a:p>
          <a:p>
            <a:endParaRPr lang="en-US" dirty="0">
              <a:solidFill>
                <a:srgbClr val="C4380A"/>
              </a:solidFill>
            </a:endParaRPr>
          </a:p>
          <a:p>
            <a:endParaRPr lang="en-GB" dirty="0" smtClean="0">
              <a:solidFill>
                <a:srgbClr val="C4380A"/>
              </a:solidFill>
            </a:endParaRPr>
          </a:p>
          <a:p>
            <a:endParaRPr lang="en-US" dirty="0" smtClean="0">
              <a:solidFill>
                <a:srgbClr val="C4380A"/>
              </a:solidFill>
            </a:endParaRPr>
          </a:p>
          <a:p>
            <a:endParaRPr lang="en-US" dirty="0">
              <a:solidFill>
                <a:srgbClr val="C4380A"/>
              </a:solidFill>
            </a:endParaRPr>
          </a:p>
          <a:p>
            <a:endParaRPr lang="en-US" dirty="0">
              <a:solidFill>
                <a:srgbClr val="C4380A"/>
              </a:solidFill>
            </a:endParaRPr>
          </a:p>
          <a:p>
            <a:endParaRPr lang="en-US" dirty="0">
              <a:solidFill>
                <a:srgbClr val="C4380A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37" y="5031520"/>
            <a:ext cx="9206346" cy="1621634"/>
          </a:xfrm>
          <a:prstGeom prst="rect">
            <a:avLst/>
          </a:prstGeom>
          <a:gradFill>
            <a:gsLst>
              <a:gs pos="2000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10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effectLst>
            <a:glow>
              <a:schemeClr val="accent1">
                <a:alpha val="40000"/>
              </a:schemeClr>
            </a:glow>
            <a:outerShdw blurRad="50800" dist="38100" dir="2700000" algn="tl" rotWithShape="0">
              <a:srgbClr val="C4380A">
                <a:alpha val="40000"/>
              </a:srgbClr>
            </a:outerShdw>
            <a:reflection stA="59000" endPos="0" dist="50800" dir="5400000" sy="-100000" algn="bl" rotWithShape="0"/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72" y="583002"/>
            <a:ext cx="1607127" cy="1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928" y="2336873"/>
            <a:ext cx="9807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Project we have been used many Algorithms models for training , Validated and testing the score model performance.</a:t>
            </a:r>
          </a:p>
          <a:p>
            <a:r>
              <a:rPr lang="en-US" dirty="0" smtClean="0"/>
              <a:t>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 validation Score </a:t>
            </a:r>
            <a:r>
              <a:rPr lang="en-US" b="1" dirty="0" smtClean="0">
                <a:solidFill>
                  <a:schemeClr val="bg1"/>
                </a:solidFill>
              </a:rPr>
              <a:t>100%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Ride Regression </a:t>
            </a:r>
            <a:r>
              <a:rPr lang="en-US" dirty="0" smtClean="0"/>
              <a:t>validation Score </a:t>
            </a:r>
            <a:r>
              <a:rPr lang="en-US" b="1" dirty="0" smtClean="0">
                <a:solidFill>
                  <a:schemeClr val="bg1"/>
                </a:solidFill>
              </a:rPr>
              <a:t>100%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Degree polynomial Regression </a:t>
            </a:r>
            <a:r>
              <a:rPr lang="en-US" dirty="0" smtClean="0"/>
              <a:t>validation Score </a:t>
            </a:r>
            <a:r>
              <a:rPr lang="en-US" b="1" dirty="0" smtClean="0">
                <a:solidFill>
                  <a:schemeClr val="bg1"/>
                </a:solidFill>
              </a:rPr>
              <a:t>100%.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 Test Score </a:t>
            </a:r>
            <a:r>
              <a:rPr lang="en-US" b="1" dirty="0" smtClean="0">
                <a:solidFill>
                  <a:schemeClr val="bg1"/>
                </a:solidFill>
              </a:rPr>
              <a:t>100%.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Decision Tree Score </a:t>
            </a:r>
            <a:r>
              <a:rPr lang="en-US" b="1" dirty="0" smtClean="0">
                <a:solidFill>
                  <a:schemeClr val="bg1"/>
                </a:solidFill>
              </a:rPr>
              <a:t>43%.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 Score </a:t>
            </a:r>
            <a:r>
              <a:rPr lang="en-US" b="1" dirty="0" smtClean="0">
                <a:solidFill>
                  <a:schemeClr val="bg1"/>
                </a:solidFill>
              </a:rPr>
              <a:t>100%.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72" y="583002"/>
            <a:ext cx="1607127" cy="1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147" y="2336873"/>
            <a:ext cx="9807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Jupiter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Panda &amp; Numpy </a:t>
            </a:r>
            <a:r>
              <a:rPr lang="en-GB" dirty="0" smtClean="0"/>
              <a:t>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Matplotlib.pyplot</a:t>
            </a:r>
            <a:r>
              <a:rPr lang="en-US" dirty="0" smtClean="0"/>
              <a:t>Linear &amp; </a:t>
            </a:r>
            <a:r>
              <a:rPr lang="en-US" dirty="0" err="1" smtClean="0"/>
              <a:t>seaborn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Sklearn.linear_model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klearn.model_selection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klearn.preprocessing.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klearn.tree.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sklearn.ensemble.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Microsoft Power BI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Oracle DB.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872" y="583002"/>
            <a:ext cx="1607127" cy="1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3311</TotalTime>
  <Words>292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Berlin</vt:lpstr>
      <vt:lpstr>Airport Slots Utilization Management</vt:lpstr>
      <vt:lpstr>Table of Content</vt:lpstr>
      <vt:lpstr>Design Introduction</vt:lpstr>
      <vt:lpstr>Data</vt:lpstr>
      <vt:lpstr>MVP</vt:lpstr>
      <vt:lpstr>Visualizations</vt:lpstr>
      <vt:lpstr>Algorithms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Slots Management Utilization </dc:title>
  <dc:creator>User</dc:creator>
  <cp:lastModifiedBy>User</cp:lastModifiedBy>
  <cp:revision>27</cp:revision>
  <dcterms:created xsi:type="dcterms:W3CDTF">2021-11-15T13:16:20Z</dcterms:created>
  <dcterms:modified xsi:type="dcterms:W3CDTF">2021-11-17T20:28:00Z</dcterms:modified>
</cp:coreProperties>
</file>