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80"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D2CAA-C272-47D4-9FF0-804C34B43DFA}" v="64" dt="2022-12-06T08:50:39.269"/>
    <p1510:client id="{AC1D404A-2FF9-4163-8620-326840FD8733}" v="9" dt="2022-12-06T08:47:09.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5652" autoAdjust="0"/>
  </p:normalViewPr>
  <p:slideViewPr>
    <p:cSldViewPr snapToGrid="0">
      <p:cViewPr>
        <p:scale>
          <a:sx n="10" d="100"/>
          <a:sy n="10" d="100"/>
        </p:scale>
        <p:origin x="2880" y="470"/>
      </p:cViewPr>
      <p:guideLst>
        <p:guide orient="horz" pos="18380"/>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gribsvad" userId="8489cd97ceea1779" providerId="LiveId" clId="{AC1D404A-2FF9-4163-8620-326840FD8733}"/>
    <pc:docChg chg="undo custSel modSld">
      <pc:chgData name="christian gribsvad" userId="8489cd97ceea1779" providerId="LiveId" clId="{AC1D404A-2FF9-4163-8620-326840FD8733}" dt="2022-12-06T08:47:09.450" v="8" actId="13926"/>
      <pc:docMkLst>
        <pc:docMk/>
      </pc:docMkLst>
      <pc:sldChg chg="delSp modSp mod">
        <pc:chgData name="christian gribsvad" userId="8489cd97ceea1779" providerId="LiveId" clId="{AC1D404A-2FF9-4163-8620-326840FD8733}" dt="2022-12-06T08:47:09.450" v="8" actId="13926"/>
        <pc:sldMkLst>
          <pc:docMk/>
          <pc:sldMk cId="3535569390" sldId="256"/>
        </pc:sldMkLst>
        <pc:spChg chg="mod">
          <ac:chgData name="christian gribsvad" userId="8489cd97ceea1779" providerId="LiveId" clId="{AC1D404A-2FF9-4163-8620-326840FD8733}" dt="2022-12-06T08:47:09.450" v="8" actId="13926"/>
          <ac:spMkLst>
            <pc:docMk/>
            <pc:sldMk cId="3535569390" sldId="256"/>
            <ac:spMk id="41" creationId="{00000000-0000-0000-0000-000000000000}"/>
          </ac:spMkLst>
        </pc:spChg>
        <pc:picChg chg="del">
          <ac:chgData name="christian gribsvad" userId="8489cd97ceea1779" providerId="LiveId" clId="{AC1D404A-2FF9-4163-8620-326840FD8733}" dt="2022-12-06T08:46:40.997" v="5" actId="478"/>
          <ac:picMkLst>
            <pc:docMk/>
            <pc:sldMk cId="3535569390" sldId="256"/>
            <ac:picMk id="40" creationId="{00000000-0000-0000-0000-000000000000}"/>
          </ac:picMkLst>
        </pc:picChg>
      </pc:sldChg>
    </pc:docChg>
  </pc:docChgLst>
  <pc:docChgLst>
    <pc:chgData name="Matias Bundgaard-Nielsen" userId="936341f72d0a0900" providerId="LiveId" clId="{058D2CAA-C272-47D4-9FF0-804C34B43DFA}"/>
    <pc:docChg chg="undo custSel modSld">
      <pc:chgData name="Matias Bundgaard-Nielsen" userId="936341f72d0a0900" providerId="LiveId" clId="{058D2CAA-C272-47D4-9FF0-804C34B43DFA}" dt="2022-12-06T08:50:39.269" v="63" actId="20577"/>
      <pc:docMkLst>
        <pc:docMk/>
      </pc:docMkLst>
      <pc:sldChg chg="addSp delSp modSp mod">
        <pc:chgData name="Matias Bundgaard-Nielsen" userId="936341f72d0a0900" providerId="LiveId" clId="{058D2CAA-C272-47D4-9FF0-804C34B43DFA}" dt="2022-12-06T08:50:39.269" v="63" actId="20577"/>
        <pc:sldMkLst>
          <pc:docMk/>
          <pc:sldMk cId="3535569390" sldId="256"/>
        </pc:sldMkLst>
        <pc:spChg chg="mod">
          <ac:chgData name="Matias Bundgaard-Nielsen" userId="936341f72d0a0900" providerId="LiveId" clId="{058D2CAA-C272-47D4-9FF0-804C34B43DFA}" dt="2022-12-06T08:50:39.269" v="63" actId="20577"/>
          <ac:spMkLst>
            <pc:docMk/>
            <pc:sldMk cId="3535569390" sldId="256"/>
            <ac:spMk id="6" creationId="{00000000-0000-0000-0000-000000000000}"/>
          </ac:spMkLst>
        </pc:spChg>
        <pc:spChg chg="mod">
          <ac:chgData name="Matias Bundgaard-Nielsen" userId="936341f72d0a0900" providerId="LiveId" clId="{058D2CAA-C272-47D4-9FF0-804C34B43DFA}" dt="2022-12-06T08:50:31.769" v="56" actId="207"/>
          <ac:spMkLst>
            <pc:docMk/>
            <pc:sldMk cId="3535569390" sldId="256"/>
            <ac:spMk id="41" creationId="{00000000-0000-0000-0000-000000000000}"/>
          </ac:spMkLst>
        </pc:spChg>
        <pc:picChg chg="add mod">
          <ac:chgData name="Matias Bundgaard-Nielsen" userId="936341f72d0a0900" providerId="LiveId" clId="{058D2CAA-C272-47D4-9FF0-804C34B43DFA}" dt="2022-12-06T08:48:11.755" v="55" actId="1076"/>
          <ac:picMkLst>
            <pc:docMk/>
            <pc:sldMk cId="3535569390" sldId="256"/>
            <ac:picMk id="7" creationId="{A600A997-7AD0-E650-64CF-B6BFE8444DF6}"/>
          </ac:picMkLst>
        </pc:picChg>
        <pc:picChg chg="del">
          <ac:chgData name="Matias Bundgaard-Nielsen" userId="936341f72d0a0900" providerId="LiveId" clId="{058D2CAA-C272-47D4-9FF0-804C34B43DFA}" dt="2022-12-06T08:47:22.376" v="48" actId="478"/>
          <ac:picMkLst>
            <pc:docMk/>
            <pc:sldMk cId="3535569390" sldId="256"/>
            <ac:picMk id="39" creationId="{00000000-0000-0000-0000-000000000000}"/>
          </ac:picMkLst>
        </pc:picChg>
        <pc:picChg chg="add del mod">
          <ac:chgData name="Matias Bundgaard-Nielsen" userId="936341f72d0a0900" providerId="LiveId" clId="{058D2CAA-C272-47D4-9FF0-804C34B43DFA}" dt="2022-12-06T08:46:05.868" v="26" actId="478"/>
          <ac:picMkLst>
            <pc:docMk/>
            <pc:sldMk cId="3535569390" sldId="256"/>
            <ac:picMk id="40" creationId="{00000000-0000-0000-0000-000000000000}"/>
          </ac:picMkLst>
        </pc:picChg>
        <pc:picChg chg="add del mod">
          <ac:chgData name="Matias Bundgaard-Nielsen" userId="936341f72d0a0900" providerId="LiveId" clId="{058D2CAA-C272-47D4-9FF0-804C34B43DFA}" dt="2022-12-06T08:43:38.995" v="5" actId="478"/>
          <ac:picMkLst>
            <pc:docMk/>
            <pc:sldMk cId="3535569390" sldId="256"/>
            <ac:picMk id="1026" creationId="{CDB5018C-72DB-2EFD-2E98-0AB620D4C1BD}"/>
          </ac:picMkLst>
        </pc:picChg>
        <pc:picChg chg="add del mod">
          <ac:chgData name="Matias Bundgaard-Nielsen" userId="936341f72d0a0900" providerId="LiveId" clId="{058D2CAA-C272-47D4-9FF0-804C34B43DFA}" dt="2022-12-06T08:45:00.867" v="12"/>
          <ac:picMkLst>
            <pc:docMk/>
            <pc:sldMk cId="3535569390" sldId="256"/>
            <ac:picMk id="1028" creationId="{9F637540-6EE5-130A-41AE-AF2A2E2B57E5}"/>
          </ac:picMkLst>
        </pc:picChg>
        <pc:picChg chg="add mod">
          <ac:chgData name="Matias Bundgaard-Nielsen" userId="936341f72d0a0900" providerId="LiveId" clId="{058D2CAA-C272-47D4-9FF0-804C34B43DFA}" dt="2022-12-06T08:46:15.022" v="45" actId="1036"/>
          <ac:picMkLst>
            <pc:docMk/>
            <pc:sldMk cId="3535569390" sldId="256"/>
            <ac:picMk id="1030" creationId="{14156EB2-E82D-0B31-7002-0B71835DAE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C4068-DFDD-4DAC-BCA5-D06646CD4FB8}" type="datetimeFigureOut">
              <a:rPr lang="en-US" smtClean="0"/>
              <a:t>12/6/2022</a:t>
            </a:fld>
            <a:endParaRPr lang="en-US"/>
          </a:p>
        </p:txBody>
      </p:sp>
      <p:sp>
        <p:nvSpPr>
          <p:cNvPr id="4" name="Pladsholder til slidebillede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E6684-6791-4948-8F6D-D5338D863BF9}" type="slidenum">
              <a:rPr lang="en-US" smtClean="0"/>
              <a:t>‹nr.›</a:t>
            </a:fld>
            <a:endParaRPr lang="en-US"/>
          </a:p>
        </p:txBody>
      </p:sp>
    </p:spTree>
    <p:extLst>
      <p:ext uri="{BB962C8B-B14F-4D97-AF65-F5344CB8AC3E}">
        <p14:creationId xmlns:p14="http://schemas.microsoft.com/office/powerpoint/2010/main" val="82184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fld id="{CC9E6684-6791-4948-8F6D-D5338D863BF9}" type="slidenum">
              <a:rPr lang="en-US" smtClean="0"/>
              <a:t>1</a:t>
            </a:fld>
            <a:endParaRPr lang="en-US"/>
          </a:p>
        </p:txBody>
      </p:sp>
    </p:spTree>
    <p:extLst>
      <p:ext uri="{BB962C8B-B14F-4D97-AF65-F5344CB8AC3E}">
        <p14:creationId xmlns:p14="http://schemas.microsoft.com/office/powerpoint/2010/main" val="61688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420094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39992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125021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12401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103715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67647B-7855-4A94-8CC0-8BFA93F34263}" type="datetimeFigureOut">
              <a:rPr lang="da-DK" smtClean="0"/>
              <a:t>06-12-2022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357974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67647B-7855-4A94-8CC0-8BFA93F34263}" type="datetimeFigureOut">
              <a:rPr lang="da-DK" smtClean="0"/>
              <a:t>06-12-2022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310111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67647B-7855-4A94-8CC0-8BFA93F34263}" type="datetimeFigureOut">
              <a:rPr lang="da-DK" smtClean="0"/>
              <a:t>06-12-2022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334088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7647B-7855-4A94-8CC0-8BFA93F34263}" type="datetimeFigureOut">
              <a:rPr lang="da-DK" smtClean="0"/>
              <a:t>06-12-2022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313880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6567647B-7855-4A94-8CC0-8BFA93F34263}" type="datetimeFigureOut">
              <a:rPr lang="da-DK" smtClean="0"/>
              <a:t>06-12-2022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42041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6567647B-7855-4A94-8CC0-8BFA93F34263}" type="datetimeFigureOut">
              <a:rPr lang="da-DK" smtClean="0"/>
              <a:t>06-12-2022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B83BF64-1005-4AB6-BA28-BC92CEECE72E}" type="slidenum">
              <a:rPr lang="da-DK" smtClean="0"/>
              <a:t>‹nr.›</a:t>
            </a:fld>
            <a:endParaRPr lang="da-DK"/>
          </a:p>
        </p:txBody>
      </p:sp>
    </p:spTree>
    <p:extLst>
      <p:ext uri="{BB962C8B-B14F-4D97-AF65-F5344CB8AC3E}">
        <p14:creationId xmlns:p14="http://schemas.microsoft.com/office/powerpoint/2010/main" val="250089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567647B-7855-4A94-8CC0-8BFA93F34263}" type="datetimeFigureOut">
              <a:rPr lang="da-DK" smtClean="0"/>
              <a:t>06-12-2022</a:t>
            </a:fld>
            <a:endParaRPr lang="da-DK"/>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B83BF64-1005-4AB6-BA28-BC92CEECE72E}" type="slidenum">
              <a:rPr lang="da-DK" smtClean="0"/>
              <a:t>‹nr.›</a:t>
            </a:fld>
            <a:endParaRPr lang="da-DK"/>
          </a:p>
        </p:txBody>
      </p:sp>
    </p:spTree>
    <p:extLst>
      <p:ext uri="{BB962C8B-B14F-4D97-AF65-F5344CB8AC3E}">
        <p14:creationId xmlns:p14="http://schemas.microsoft.com/office/powerpoint/2010/main" val="2418575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00A997-7AD0-E650-64CF-B6BFE8444D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822" b="41910"/>
          <a:stretch/>
        </p:blipFill>
        <p:spPr bwMode="auto">
          <a:xfrm>
            <a:off x="-81625" y="40424984"/>
            <a:ext cx="30461775" cy="2691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156EB2-E82D-0B31-7002-0B71835DA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311" b="41910"/>
          <a:stretch/>
        </p:blipFill>
        <p:spPr bwMode="auto">
          <a:xfrm>
            <a:off x="-81625" y="3903595"/>
            <a:ext cx="30461775" cy="40128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uppe 41">
            <a:extLst>
              <a:ext uri="{FF2B5EF4-FFF2-40B4-BE49-F238E27FC236}">
                <a16:creationId xmlns:a16="http://schemas.microsoft.com/office/drawing/2014/main" id="{064DEAD6-FB03-4B43-B70F-29BB7D023685}"/>
              </a:ext>
            </a:extLst>
          </p:cNvPr>
          <p:cNvGrpSpPr/>
          <p:nvPr/>
        </p:nvGrpSpPr>
        <p:grpSpPr>
          <a:xfrm>
            <a:off x="862969" y="14068055"/>
            <a:ext cx="16293719" cy="7773928"/>
            <a:chOff x="670729" y="9323897"/>
            <a:chExt cx="13675429" cy="9015865"/>
          </a:xfrm>
        </p:grpSpPr>
        <p:sp>
          <p:nvSpPr>
            <p:cNvPr id="50" name="Rektangel: afrundede hjørner 49">
              <a:extLst>
                <a:ext uri="{FF2B5EF4-FFF2-40B4-BE49-F238E27FC236}">
                  <a16:creationId xmlns:a16="http://schemas.microsoft.com/office/drawing/2014/main" id="{F379E197-6F31-4FEB-8359-B623A1C230D8}"/>
                </a:ext>
              </a:extLst>
            </p:cNvPr>
            <p:cNvSpPr/>
            <p:nvPr/>
          </p:nvSpPr>
          <p:spPr>
            <a:xfrm>
              <a:off x="670729" y="9446748"/>
              <a:ext cx="13675429" cy="8893014"/>
            </a:xfrm>
            <a:prstGeom prst="roundRect">
              <a:avLst>
                <a:gd name="adj" fmla="val 12115"/>
              </a:avLst>
            </a:prstGeom>
            <a:gradFill flip="none" rotWithShape="1">
              <a:gsLst>
                <a:gs pos="0">
                  <a:schemeClr val="tx1"/>
                </a:gs>
                <a:gs pos="50000">
                  <a:schemeClr val="tx1">
                    <a:tint val="44500"/>
                    <a:satMod val="160000"/>
                  </a:schemeClr>
                </a:gs>
                <a:gs pos="100000">
                  <a:schemeClr val="tx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3" name="Rectangle 66">
              <a:extLst>
                <a:ext uri="{FF2B5EF4-FFF2-40B4-BE49-F238E27FC236}">
                  <a16:creationId xmlns:a16="http://schemas.microsoft.com/office/drawing/2014/main" id="{0CA69AEB-4408-4078-AA02-5D8F296508B9}"/>
                </a:ext>
              </a:extLst>
            </p:cNvPr>
            <p:cNvSpPr/>
            <p:nvPr/>
          </p:nvSpPr>
          <p:spPr>
            <a:xfrm>
              <a:off x="926468" y="10369607"/>
              <a:ext cx="13176781" cy="7760882"/>
            </a:xfrm>
            <a:prstGeom prst="roundRect">
              <a:avLst>
                <a:gd name="adj" fmla="val 10266"/>
              </a:avLst>
            </a:prstGeom>
            <a:solidFill>
              <a:schemeClr val="bg1">
                <a:alpha val="60000"/>
              </a:schemeClr>
            </a:solidFill>
          </p:spPr>
          <p:txBody>
            <a:bodyPr wrap="square">
              <a:spAutoFit/>
            </a:bodyPr>
            <a:lstStyle/>
            <a:p>
              <a:pPr>
                <a:spcAft>
                  <a:spcPts val="600"/>
                </a:spcAft>
              </a:pPr>
              <a:r>
                <a:rPr lang="en-US" sz="4000" b="1" dirty="0"/>
                <a:t>Master equation [2]: </a:t>
              </a:r>
              <a:r>
                <a:rPr lang="en-US" sz="4000" dirty="0"/>
                <a:t>Full quantum mechanical description of the emitter-cavity system using Jaynes-Cummings model. Losses are modeled as Lindblad terms and include: cavity out-coupling, pure dephasing, background radiation, and pumping (inverse loss).</a:t>
              </a:r>
            </a:p>
            <a:p>
              <a:r>
                <a:rPr lang="en-US" sz="4000" b="1" dirty="0"/>
                <a:t>Stochastic simulation of rate equation [5]: </a:t>
              </a:r>
              <a:r>
                <a:rPr lang="en-US" sz="4000" dirty="0"/>
                <a:t>The laser system is represented by stochastic Poisson processes representing the different events that may happen (stimulated emission and absorption, spontaneous emission, pumping, and photon loss), which all involve integer changes of the cavity population and the emitter excitation. In practice, we use Gillespie’s first-reaction method.</a:t>
              </a:r>
            </a:p>
          </p:txBody>
        </p:sp>
        <p:sp>
          <p:nvSpPr>
            <p:cNvPr id="57" name="TextBox 44">
              <a:extLst>
                <a:ext uri="{FF2B5EF4-FFF2-40B4-BE49-F238E27FC236}">
                  <a16:creationId xmlns:a16="http://schemas.microsoft.com/office/drawing/2014/main" id="{2B07B99D-8D4D-4EBD-9522-31AD1CF371DA}"/>
                </a:ext>
              </a:extLst>
            </p:cNvPr>
            <p:cNvSpPr txBox="1"/>
            <p:nvPr/>
          </p:nvSpPr>
          <p:spPr>
            <a:xfrm>
              <a:off x="4851728" y="9323897"/>
              <a:ext cx="5524413" cy="999448"/>
            </a:xfrm>
            <a:prstGeom prst="rect">
              <a:avLst/>
            </a:prstGeom>
            <a:noFill/>
          </p:spPr>
          <p:txBody>
            <a:bodyPr wrap="square" rtlCol="0">
              <a:spAutoFit/>
            </a:bodyPr>
            <a:lstStyle/>
            <a:p>
              <a:r>
                <a:rPr lang="da-DK" sz="5000" b="1" dirty="0" err="1"/>
                <a:t>Computational</a:t>
              </a:r>
              <a:r>
                <a:rPr lang="da-DK" sz="5000" b="1" dirty="0"/>
                <a:t> </a:t>
              </a:r>
              <a:r>
                <a:rPr lang="da-DK" sz="5000" b="1" dirty="0" err="1"/>
                <a:t>methods</a:t>
              </a:r>
              <a:endParaRPr lang="da-DK" sz="5000" b="1" dirty="0"/>
            </a:p>
          </p:txBody>
        </p:sp>
      </p:grpSp>
      <p:grpSp>
        <p:nvGrpSpPr>
          <p:cNvPr id="45" name="Gruppe 44">
            <a:extLst>
              <a:ext uri="{FF2B5EF4-FFF2-40B4-BE49-F238E27FC236}">
                <a16:creationId xmlns:a16="http://schemas.microsoft.com/office/drawing/2014/main" id="{16E755D8-AD49-4143-8AF8-1B5D5BE3C2F1}"/>
              </a:ext>
            </a:extLst>
          </p:cNvPr>
          <p:cNvGrpSpPr/>
          <p:nvPr/>
        </p:nvGrpSpPr>
        <p:grpSpPr>
          <a:xfrm>
            <a:off x="779958" y="21970344"/>
            <a:ext cx="16376729" cy="9000000"/>
            <a:chOff x="823129" y="20584315"/>
            <a:chExt cx="13865741" cy="9492460"/>
          </a:xfrm>
        </p:grpSpPr>
        <p:sp>
          <p:nvSpPr>
            <p:cNvPr id="47" name="Rektangel: afrundede hjørner 46">
              <a:extLst>
                <a:ext uri="{FF2B5EF4-FFF2-40B4-BE49-F238E27FC236}">
                  <a16:creationId xmlns:a16="http://schemas.microsoft.com/office/drawing/2014/main" id="{F4CD63C0-E5E1-43C8-A0B9-2F640B7A1E60}"/>
                </a:ext>
              </a:extLst>
            </p:cNvPr>
            <p:cNvSpPr/>
            <p:nvPr/>
          </p:nvSpPr>
          <p:spPr>
            <a:xfrm>
              <a:off x="823129" y="20584315"/>
              <a:ext cx="13865741" cy="9492460"/>
            </a:xfrm>
            <a:prstGeom prst="roundRect">
              <a:avLst>
                <a:gd name="adj" fmla="val 11210"/>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8" name="Rectangle 66">
              <a:extLst>
                <a:ext uri="{FF2B5EF4-FFF2-40B4-BE49-F238E27FC236}">
                  <a16:creationId xmlns:a16="http://schemas.microsoft.com/office/drawing/2014/main" id="{04072605-BCB8-49F1-9513-A578B012617B}"/>
                </a:ext>
              </a:extLst>
            </p:cNvPr>
            <p:cNvSpPr/>
            <p:nvPr/>
          </p:nvSpPr>
          <p:spPr>
            <a:xfrm>
              <a:off x="1151395" y="21487323"/>
              <a:ext cx="8663945" cy="8277243"/>
            </a:xfrm>
            <a:prstGeom prst="roundRect">
              <a:avLst>
                <a:gd name="adj" fmla="val 10607"/>
              </a:avLst>
            </a:prstGeom>
            <a:solidFill>
              <a:schemeClr val="bg1">
                <a:alpha val="60000"/>
              </a:schemeClr>
            </a:solidFill>
          </p:spPr>
          <p:txBody>
            <a:bodyPr wrap="square">
              <a:spAutoFit/>
            </a:bodyPr>
            <a:lstStyle/>
            <a:p>
              <a:r>
                <a:rPr lang="en-US" sz="4000" dirty="0"/>
                <a:t>For the </a:t>
              </a:r>
              <a:r>
                <a:rPr lang="en-US" sz="4000" b="1" dirty="0" err="1"/>
                <a:t>Intracavity</a:t>
              </a:r>
              <a:r>
                <a:rPr lang="en-US" sz="4000" b="1" dirty="0"/>
                <a:t> RIN, </a:t>
              </a:r>
              <a:r>
                <a:rPr lang="en-US" sz="4000" dirty="0"/>
                <a:t>Rabi oscillations manifests themselves below threshold in the master equation, but not in the stochastic approach. This is a shortcoming of the stochastic approach, as it does not account for the dynamical material polarization.  </a:t>
              </a:r>
            </a:p>
            <a:p>
              <a:endParaRPr lang="en-US" dirty="0"/>
            </a:p>
            <a:p>
              <a:r>
                <a:rPr lang="en-US" sz="4000" dirty="0"/>
                <a:t>For the </a:t>
              </a:r>
              <a:r>
                <a:rPr lang="en-US" sz="4000" b="1" dirty="0"/>
                <a:t>out-coupled RIN, </a:t>
              </a:r>
              <a:r>
                <a:rPr lang="en-US" sz="4000" dirty="0"/>
                <a:t>Rabi oscillations are not observed, as partition noise dominates.</a:t>
              </a:r>
            </a:p>
            <a:p>
              <a:endParaRPr lang="en-US" b="1" dirty="0"/>
            </a:p>
            <a:p>
              <a:r>
                <a:rPr lang="en-US" sz="4000" b="1" dirty="0"/>
                <a:t>Above threshold, </a:t>
              </a:r>
              <a:r>
                <a:rPr lang="en-US" sz="4000" dirty="0"/>
                <a:t>the two approaches agree, showing that the noise is due to the discrete-particle nature of emitter and photons.</a:t>
              </a:r>
            </a:p>
          </p:txBody>
        </p:sp>
        <p:sp>
          <p:nvSpPr>
            <p:cNvPr id="49" name="TextBox 44">
              <a:extLst>
                <a:ext uri="{FF2B5EF4-FFF2-40B4-BE49-F238E27FC236}">
                  <a16:creationId xmlns:a16="http://schemas.microsoft.com/office/drawing/2014/main" id="{E6ADB8C7-A609-42A1-B848-762074848413}"/>
                </a:ext>
              </a:extLst>
            </p:cNvPr>
            <p:cNvSpPr txBox="1"/>
            <p:nvPr/>
          </p:nvSpPr>
          <p:spPr>
            <a:xfrm>
              <a:off x="4213451" y="20586030"/>
              <a:ext cx="7368216" cy="932443"/>
            </a:xfrm>
            <a:prstGeom prst="rect">
              <a:avLst/>
            </a:prstGeom>
            <a:noFill/>
          </p:spPr>
          <p:txBody>
            <a:bodyPr wrap="square" rtlCol="0">
              <a:spAutoFit/>
            </a:bodyPr>
            <a:lstStyle/>
            <a:p>
              <a:r>
                <a:rPr lang="da-DK" sz="5000" b="1" dirty="0"/>
                <a:t>Relative </a:t>
              </a:r>
              <a:r>
                <a:rPr lang="da-DK" sz="5000" b="1" dirty="0" err="1"/>
                <a:t>Intensity</a:t>
              </a:r>
              <a:r>
                <a:rPr lang="da-DK" sz="5000" b="1" dirty="0"/>
                <a:t> </a:t>
              </a:r>
              <a:r>
                <a:rPr lang="da-DK" sz="5000" b="1" dirty="0" err="1"/>
                <a:t>Noise</a:t>
              </a:r>
              <a:r>
                <a:rPr lang="da-DK" sz="5000" b="1" dirty="0"/>
                <a:t> (RIN)</a:t>
              </a:r>
            </a:p>
          </p:txBody>
        </p:sp>
      </p:grpSp>
      <p:grpSp>
        <p:nvGrpSpPr>
          <p:cNvPr id="52" name="Gruppe 51">
            <a:extLst>
              <a:ext uri="{FF2B5EF4-FFF2-40B4-BE49-F238E27FC236}">
                <a16:creationId xmlns:a16="http://schemas.microsoft.com/office/drawing/2014/main" id="{EE65DD29-FBB8-4BDF-9AF1-7EF64C381280}"/>
              </a:ext>
            </a:extLst>
          </p:cNvPr>
          <p:cNvGrpSpPr/>
          <p:nvPr/>
        </p:nvGrpSpPr>
        <p:grpSpPr>
          <a:xfrm>
            <a:off x="17491076" y="14173982"/>
            <a:ext cx="11972821" cy="25961206"/>
            <a:chOff x="2052558" y="10957202"/>
            <a:chExt cx="11972821" cy="7631998"/>
          </a:xfrm>
        </p:grpSpPr>
        <p:sp>
          <p:nvSpPr>
            <p:cNvPr id="54" name="Rektangel: afrundede hjørner 53">
              <a:extLst>
                <a:ext uri="{FF2B5EF4-FFF2-40B4-BE49-F238E27FC236}">
                  <a16:creationId xmlns:a16="http://schemas.microsoft.com/office/drawing/2014/main" id="{B968117F-EC9A-4331-A541-63E2B1A3D090}"/>
                </a:ext>
              </a:extLst>
            </p:cNvPr>
            <p:cNvSpPr/>
            <p:nvPr/>
          </p:nvSpPr>
          <p:spPr>
            <a:xfrm>
              <a:off x="2052558" y="10957202"/>
              <a:ext cx="11972821" cy="7631998"/>
            </a:xfrm>
            <a:prstGeom prst="roundRect">
              <a:avLst>
                <a:gd name="adj" fmla="val 6320"/>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5" name="Rectangle 66">
              <a:extLst>
                <a:ext uri="{FF2B5EF4-FFF2-40B4-BE49-F238E27FC236}">
                  <a16:creationId xmlns:a16="http://schemas.microsoft.com/office/drawing/2014/main" id="{4889CCD9-34E6-47E4-8B47-82EFB6B37821}"/>
                </a:ext>
              </a:extLst>
            </p:cNvPr>
            <p:cNvSpPr/>
            <p:nvPr/>
          </p:nvSpPr>
          <p:spPr>
            <a:xfrm>
              <a:off x="2300950" y="16462744"/>
              <a:ext cx="11476033" cy="2074302"/>
            </a:xfrm>
            <a:prstGeom prst="roundRect">
              <a:avLst>
                <a:gd name="adj" fmla="val 9954"/>
              </a:avLst>
            </a:prstGeom>
            <a:solidFill>
              <a:schemeClr val="bg1">
                <a:alpha val="60000"/>
              </a:schemeClr>
            </a:solidFill>
          </p:spPr>
          <p:txBody>
            <a:bodyPr wrap="square">
              <a:spAutoFit/>
            </a:bodyPr>
            <a:lstStyle/>
            <a:p>
              <a:r>
                <a:rPr lang="en-US" sz="4000" dirty="0"/>
                <a:t>For zero pure dephasing, four regimes are identified:</a:t>
              </a:r>
            </a:p>
            <a:p>
              <a:pPr marL="685800" indent="-685800">
                <a:buFont typeface="Arial" panose="020B0604020202020204" pitchFamily="34" charset="0"/>
                <a:buChar char="•"/>
              </a:pPr>
              <a:r>
                <a:rPr lang="en-US" sz="4000" b="1" dirty="0"/>
                <a:t>Regime</a:t>
              </a:r>
              <a:r>
                <a:rPr lang="en-US" sz="4000" b="1" dirty="0">
                  <a:latin typeface="Times New Roman" panose="02020603050405020304" pitchFamily="18" charset="0"/>
                  <a:cs typeface="Times New Roman" panose="02020603050405020304" pitchFamily="18" charset="0"/>
                </a:rPr>
                <a:t> I - </a:t>
              </a:r>
              <a:r>
                <a:rPr lang="en-US" sz="4000" b="1" dirty="0">
                  <a:cs typeface="Times New Roman" panose="02020603050405020304" pitchFamily="18" charset="0"/>
                </a:rPr>
                <a:t>Below threshold: </a:t>
              </a:r>
              <a:r>
                <a:rPr lang="en-US" sz="4000" dirty="0">
                  <a:cs typeface="Times New Roman" panose="02020603050405020304" pitchFamily="18" charset="0"/>
                </a:rPr>
                <a:t>Strong emitter-photon correlation leads to Rabi-oscillations.</a:t>
              </a:r>
            </a:p>
            <a:p>
              <a:pPr marL="685800" indent="-685800">
                <a:buFont typeface="Arial" panose="020B0604020202020204" pitchFamily="34" charset="0"/>
                <a:buChar char="•"/>
              </a:pPr>
              <a:r>
                <a:rPr lang="en-US" sz="4000" b="1" dirty="0"/>
                <a:t>Regime</a:t>
              </a:r>
              <a:r>
                <a:rPr lang="en-US" sz="4000" b="1" dirty="0">
                  <a:latin typeface="Times New Roman" panose="02020603050405020304" pitchFamily="18" charset="0"/>
                  <a:cs typeface="Times New Roman" panose="02020603050405020304" pitchFamily="18" charset="0"/>
                </a:rPr>
                <a:t> II - </a:t>
              </a:r>
              <a:r>
                <a:rPr lang="en-US" sz="4000" b="1" dirty="0">
                  <a:cs typeface="Times New Roman" panose="02020603050405020304" pitchFamily="18" charset="0"/>
                </a:rPr>
                <a:t>Transition to lasing:</a:t>
              </a:r>
              <a:r>
                <a:rPr lang="en-US" sz="4000" dirty="0">
                  <a:cs typeface="Times New Roman" panose="02020603050405020304" pitchFamily="18" charset="0"/>
                </a:rPr>
                <a:t> Multiple Rabi peaks appearing and collapsing to single peak</a:t>
              </a:r>
            </a:p>
            <a:p>
              <a:pPr marL="685800" indent="-685800">
                <a:buFont typeface="Arial" panose="020B0604020202020204" pitchFamily="34" charset="0"/>
                <a:buChar char="•"/>
              </a:pPr>
              <a:r>
                <a:rPr lang="en-US" sz="4000" b="1" dirty="0"/>
                <a:t>Regime</a:t>
              </a:r>
              <a:r>
                <a:rPr lang="en-US" sz="4000" b="1" dirty="0">
                  <a:latin typeface="Times New Roman" panose="02020603050405020304" pitchFamily="18" charset="0"/>
                  <a:cs typeface="Times New Roman" panose="02020603050405020304" pitchFamily="18" charset="0"/>
                </a:rPr>
                <a:t> III – </a:t>
              </a:r>
              <a:r>
                <a:rPr lang="en-US" sz="4000" b="1" dirty="0">
                  <a:cs typeface="Times New Roman" panose="02020603050405020304" pitchFamily="18" charset="0"/>
                </a:rPr>
                <a:t>Lasing:</a:t>
              </a:r>
              <a:r>
                <a:rPr lang="en-US" sz="4000" dirty="0">
                  <a:cs typeface="Times New Roman" panose="02020603050405020304" pitchFamily="18" charset="0"/>
                </a:rPr>
                <a:t> Narrowing linewidth following Schawlow-Townes and </a:t>
              </a:r>
              <a:r>
                <a:rPr lang="en-US" sz="4000" dirty="0" err="1">
                  <a:cs typeface="Times New Roman" panose="02020603050405020304" pitchFamily="18" charset="0"/>
                </a:rPr>
                <a:t>Poissonian</a:t>
              </a:r>
              <a:r>
                <a:rPr lang="en-US" sz="4000" dirty="0">
                  <a:cs typeface="Times New Roman" panose="02020603050405020304" pitchFamily="18" charset="0"/>
                </a:rPr>
                <a:t> light statistics</a:t>
              </a:r>
            </a:p>
            <a:p>
              <a:pPr marL="685800" indent="-685800">
                <a:buFont typeface="Arial" panose="020B0604020202020204" pitchFamily="34" charset="0"/>
                <a:buChar char="•"/>
              </a:pPr>
              <a:r>
                <a:rPr lang="en-US" sz="4000" b="1" dirty="0"/>
                <a:t>Regime</a:t>
              </a:r>
              <a:r>
                <a:rPr lang="en-US" sz="4000" b="1" dirty="0">
                  <a:latin typeface="Times New Roman" panose="02020603050405020304" pitchFamily="18" charset="0"/>
                  <a:cs typeface="Times New Roman" panose="02020603050405020304" pitchFamily="18" charset="0"/>
                </a:rPr>
                <a:t> IV - </a:t>
              </a:r>
              <a:r>
                <a:rPr lang="en-US" sz="4000" b="1" dirty="0">
                  <a:cs typeface="Times New Roman" panose="02020603050405020304" pitchFamily="18" charset="0"/>
                </a:rPr>
                <a:t>Quenching: </a:t>
              </a:r>
              <a:r>
                <a:rPr lang="en-US" sz="4000" dirty="0">
                  <a:cs typeface="Times New Roman" panose="02020603050405020304" pitchFamily="18" charset="0"/>
                </a:rPr>
                <a:t>Decoherence from pumping leads to quenching and lasing turn-off giving thermal statistics and low intensity.</a:t>
              </a:r>
            </a:p>
          </p:txBody>
        </p:sp>
        <p:sp>
          <p:nvSpPr>
            <p:cNvPr id="56" name="TextBox 44">
              <a:extLst>
                <a:ext uri="{FF2B5EF4-FFF2-40B4-BE49-F238E27FC236}">
                  <a16:creationId xmlns:a16="http://schemas.microsoft.com/office/drawing/2014/main" id="{CA038406-C56E-4006-911C-11D97C7C539A}"/>
                </a:ext>
              </a:extLst>
            </p:cNvPr>
            <p:cNvSpPr txBox="1"/>
            <p:nvPr/>
          </p:nvSpPr>
          <p:spPr>
            <a:xfrm>
              <a:off x="5866855" y="10971698"/>
              <a:ext cx="4344221" cy="253342"/>
            </a:xfrm>
            <a:prstGeom prst="rect">
              <a:avLst/>
            </a:prstGeom>
            <a:noFill/>
          </p:spPr>
          <p:txBody>
            <a:bodyPr wrap="square" rtlCol="0">
              <a:spAutoFit/>
            </a:bodyPr>
            <a:lstStyle/>
            <a:p>
              <a:r>
                <a:rPr lang="da-DK" sz="5000" b="1" dirty="0"/>
                <a:t>Laser transition</a:t>
              </a:r>
            </a:p>
          </p:txBody>
        </p:sp>
      </p:grpSp>
      <p:pic>
        <p:nvPicPr>
          <p:cNvPr id="51" name="Picture 50"/>
          <p:cNvPicPr>
            <a:picLocks noChangeAspect="1"/>
          </p:cNvPicPr>
          <p:nvPr/>
        </p:nvPicPr>
        <p:blipFill>
          <a:blip r:embed="rId4"/>
          <a:stretch>
            <a:fillRect/>
          </a:stretch>
        </p:blipFill>
        <p:spPr>
          <a:xfrm>
            <a:off x="2968254" y="591569"/>
            <a:ext cx="5184576" cy="2210092"/>
          </a:xfrm>
          <a:prstGeom prst="rect">
            <a:avLst/>
          </a:prstGeom>
        </p:spPr>
      </p:pic>
      <p:sp>
        <p:nvSpPr>
          <p:cNvPr id="6" name="TextBox 5"/>
          <p:cNvSpPr txBox="1"/>
          <p:nvPr/>
        </p:nvSpPr>
        <p:spPr>
          <a:xfrm>
            <a:off x="17173598" y="40345209"/>
            <a:ext cx="12293600" cy="1938992"/>
          </a:xfrm>
          <a:prstGeom prst="rect">
            <a:avLst/>
          </a:prstGeom>
          <a:noFill/>
        </p:spPr>
        <p:txBody>
          <a:bodyPr wrap="square" rtlCol="0">
            <a:spAutoFit/>
          </a:bodyPr>
          <a:lstStyle/>
          <a:p>
            <a:r>
              <a:rPr lang="da-DK" sz="12000">
                <a:solidFill>
                  <a:schemeClr val="bg1"/>
                </a:solidFill>
              </a:rPr>
              <a:t>compute.</a:t>
            </a:r>
            <a:r>
              <a:rPr lang="da-DK" sz="12000" dirty="0">
                <a:solidFill>
                  <a:schemeClr val="bg1"/>
                </a:solidFill>
              </a:rPr>
              <a:t>dtu.dk</a:t>
            </a:r>
          </a:p>
        </p:txBody>
      </p:sp>
      <p:sp>
        <p:nvSpPr>
          <p:cNvPr id="41" name="TextBox 40"/>
          <p:cNvSpPr txBox="1"/>
          <p:nvPr/>
        </p:nvSpPr>
        <p:spPr>
          <a:xfrm>
            <a:off x="781713" y="4291522"/>
            <a:ext cx="29827037" cy="3724096"/>
          </a:xfrm>
          <a:prstGeom prst="rect">
            <a:avLst/>
          </a:prstGeom>
          <a:noFill/>
        </p:spPr>
        <p:txBody>
          <a:bodyPr wrap="square" rtlCol="0">
            <a:spAutoFit/>
          </a:bodyPr>
          <a:lstStyle/>
          <a:p>
            <a:r>
              <a:rPr lang="da-DK" sz="9600" b="1" i="0" dirty="0" err="1">
                <a:solidFill>
                  <a:schemeClr val="bg1"/>
                </a:solidFill>
                <a:effectLst/>
                <a:latin typeface="Arial" panose="020B0604020202020204" pitchFamily="34" charset="0"/>
              </a:rPr>
              <a:t>Wasserstein</a:t>
            </a:r>
            <a:r>
              <a:rPr lang="da-DK" sz="9600" b="1" i="0" dirty="0">
                <a:solidFill>
                  <a:schemeClr val="bg1"/>
                </a:solidFill>
                <a:effectLst/>
                <a:latin typeface="Arial" panose="020B0604020202020204" pitchFamily="34" charset="0"/>
              </a:rPr>
              <a:t> Generative </a:t>
            </a:r>
            <a:r>
              <a:rPr lang="da-DK" sz="9600" b="1" i="0" dirty="0" err="1">
                <a:solidFill>
                  <a:schemeClr val="bg1"/>
                </a:solidFill>
                <a:effectLst/>
                <a:latin typeface="Arial" panose="020B0604020202020204" pitchFamily="34" charset="0"/>
              </a:rPr>
              <a:t>Adversarial</a:t>
            </a:r>
            <a:r>
              <a:rPr lang="da-DK" sz="9600" b="1" i="0" dirty="0">
                <a:solidFill>
                  <a:schemeClr val="bg1"/>
                </a:solidFill>
                <a:effectLst/>
                <a:latin typeface="Arial" panose="020B0604020202020204" pitchFamily="34" charset="0"/>
              </a:rPr>
              <a:t> Network</a:t>
            </a:r>
            <a:endParaRPr lang="da-DK" sz="100" dirty="0">
              <a:solidFill>
                <a:schemeClr val="bg1"/>
              </a:solidFill>
            </a:endParaRPr>
          </a:p>
          <a:p>
            <a:r>
              <a:rPr lang="da-DK" sz="5000" dirty="0">
                <a:solidFill>
                  <a:schemeClr val="bg1"/>
                </a:solidFill>
              </a:rPr>
              <a:t>Matias Bundgaard-Nielsen</a:t>
            </a:r>
            <a:r>
              <a:rPr lang="da-DK" sz="5000" baseline="30000" dirty="0">
                <a:solidFill>
                  <a:schemeClr val="bg1"/>
                </a:solidFill>
              </a:rPr>
              <a:t>1,2</a:t>
            </a:r>
            <a:r>
              <a:rPr lang="da-DK" sz="5000" dirty="0">
                <a:solidFill>
                  <a:schemeClr val="bg1"/>
                </a:solidFill>
              </a:rPr>
              <a:t>,  Emil Vosmar Denning</a:t>
            </a:r>
            <a:r>
              <a:rPr lang="da-DK" sz="5000" baseline="30000" dirty="0">
                <a:solidFill>
                  <a:schemeClr val="bg1"/>
                </a:solidFill>
              </a:rPr>
              <a:t>1,2,3</a:t>
            </a:r>
            <a:r>
              <a:rPr lang="da-DK" sz="5000" dirty="0">
                <a:solidFill>
                  <a:schemeClr val="bg1"/>
                </a:solidFill>
              </a:rPr>
              <a:t>, and Jesper Mørk</a:t>
            </a:r>
            <a:r>
              <a:rPr lang="da-DK" sz="5000" baseline="30000" dirty="0">
                <a:solidFill>
                  <a:schemeClr val="bg1"/>
                </a:solidFill>
              </a:rPr>
              <a:t>1,2</a:t>
            </a:r>
          </a:p>
          <a:p>
            <a:r>
              <a:rPr lang="en-US" sz="3000" baseline="30000" dirty="0">
                <a:solidFill>
                  <a:schemeClr val="bg1"/>
                </a:solidFill>
              </a:rPr>
              <a:t>1</a:t>
            </a:r>
            <a:r>
              <a:rPr lang="en-US" sz="3000" dirty="0">
                <a:solidFill>
                  <a:schemeClr val="bg1"/>
                </a:solidFill>
              </a:rPr>
              <a:t>Department of Electrical and Photonics Engineering, Technical University of Denmark, Building 343, 2800 Kongens Lyngby, Denmark</a:t>
            </a:r>
          </a:p>
          <a:p>
            <a:r>
              <a:rPr lang="en-US" sz="3000" baseline="30000" dirty="0">
                <a:solidFill>
                  <a:schemeClr val="bg1"/>
                </a:solidFill>
              </a:rPr>
              <a:t>2</a:t>
            </a:r>
            <a:r>
              <a:rPr lang="da-DK" sz="3000" dirty="0" err="1">
                <a:solidFill>
                  <a:schemeClr val="bg1"/>
                </a:solidFill>
              </a:rPr>
              <a:t>NanoPhoton</a:t>
            </a:r>
            <a:r>
              <a:rPr lang="da-DK" sz="3000" dirty="0">
                <a:solidFill>
                  <a:schemeClr val="bg1"/>
                </a:solidFill>
              </a:rPr>
              <a:t>-Center for </a:t>
            </a:r>
            <a:r>
              <a:rPr lang="da-DK" sz="3000" dirty="0" err="1">
                <a:solidFill>
                  <a:schemeClr val="bg1"/>
                </a:solidFill>
              </a:rPr>
              <a:t>Nanophotonics</a:t>
            </a:r>
            <a:r>
              <a:rPr lang="da-DK" sz="3000" dirty="0">
                <a:solidFill>
                  <a:schemeClr val="bg1"/>
                </a:solidFill>
              </a:rPr>
              <a:t>, Technical University of Denmark, Building 343, 2800 Kongens Lyngby, Denmark</a:t>
            </a:r>
          </a:p>
          <a:p>
            <a:r>
              <a:rPr lang="de-DE" sz="3000" baseline="30000" dirty="0">
                <a:solidFill>
                  <a:schemeClr val="bg1"/>
                </a:solidFill>
              </a:rPr>
              <a:t>3</a:t>
            </a:r>
            <a:r>
              <a:rPr lang="de-DE" sz="3000" dirty="0">
                <a:solidFill>
                  <a:schemeClr val="bg1"/>
                </a:solidFill>
              </a:rPr>
              <a:t>Nichtlineare Optik und Quantenelektronik, Institut für Theoretische Physik, Technische Universität Berlin</a:t>
            </a:r>
            <a:r>
              <a:rPr lang="en-US" sz="3000" dirty="0">
                <a:solidFill>
                  <a:schemeClr val="bg1"/>
                </a:solidFill>
              </a:rPr>
              <a:t> ,</a:t>
            </a:r>
            <a:r>
              <a:rPr lang="da-DK" sz="3000" dirty="0">
                <a:solidFill>
                  <a:schemeClr val="bg1"/>
                </a:solidFill>
              </a:rPr>
              <a:t> Berlin, Germany</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62742" y="719731"/>
            <a:ext cx="4180275" cy="203207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6489" y="807593"/>
            <a:ext cx="1243482" cy="1813914"/>
          </a:xfrm>
          <a:prstGeom prst="rect">
            <a:avLst/>
          </a:prstGeom>
        </p:spPr>
      </p:pic>
      <p:grpSp>
        <p:nvGrpSpPr>
          <p:cNvPr id="9" name="Gruppe 8">
            <a:extLst>
              <a:ext uri="{FF2B5EF4-FFF2-40B4-BE49-F238E27FC236}">
                <a16:creationId xmlns:a16="http://schemas.microsoft.com/office/drawing/2014/main" id="{25F55F1B-0068-4A98-A4D6-1B23DBA33D5D}"/>
              </a:ext>
            </a:extLst>
          </p:cNvPr>
          <p:cNvGrpSpPr/>
          <p:nvPr/>
        </p:nvGrpSpPr>
        <p:grpSpPr>
          <a:xfrm>
            <a:off x="862969" y="8314348"/>
            <a:ext cx="28680048" cy="5726578"/>
            <a:chOff x="670729" y="9383393"/>
            <a:chExt cx="13675429" cy="9404386"/>
          </a:xfrm>
        </p:grpSpPr>
        <p:sp>
          <p:nvSpPr>
            <p:cNvPr id="2" name="Rektangel: afrundede hjørner 1">
              <a:extLst>
                <a:ext uri="{FF2B5EF4-FFF2-40B4-BE49-F238E27FC236}">
                  <a16:creationId xmlns:a16="http://schemas.microsoft.com/office/drawing/2014/main" id="{266BCC28-702C-43A8-B211-6EBF1287C361}"/>
                </a:ext>
              </a:extLst>
            </p:cNvPr>
            <p:cNvSpPr/>
            <p:nvPr/>
          </p:nvSpPr>
          <p:spPr>
            <a:xfrm>
              <a:off x="670729" y="9446747"/>
              <a:ext cx="13675429" cy="9341032"/>
            </a:xfrm>
            <a:prstGeom prst="roundRect">
              <a:avLst/>
            </a:prstGeom>
            <a:gradFill flip="none" rotWithShape="1">
              <a:gsLst>
                <a:gs pos="0">
                  <a:schemeClr val="tx1"/>
                </a:gs>
                <a:gs pos="50000">
                  <a:schemeClr val="tx1">
                    <a:tint val="44500"/>
                    <a:satMod val="160000"/>
                  </a:schemeClr>
                </a:gs>
                <a:gs pos="100000">
                  <a:schemeClr val="tx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1" name="Rectangle 66">
              <a:extLst>
                <a:ext uri="{FF2B5EF4-FFF2-40B4-BE49-F238E27FC236}">
                  <a16:creationId xmlns:a16="http://schemas.microsoft.com/office/drawing/2014/main" id="{4E690E31-8D6E-4700-A785-E8C36EE02062}"/>
                </a:ext>
              </a:extLst>
            </p:cNvPr>
            <p:cNvSpPr/>
            <p:nvPr/>
          </p:nvSpPr>
          <p:spPr>
            <a:xfrm>
              <a:off x="816019" y="10734577"/>
              <a:ext cx="13347757" cy="7744778"/>
            </a:xfrm>
            <a:prstGeom prst="roundRect">
              <a:avLst/>
            </a:prstGeom>
            <a:solidFill>
              <a:schemeClr val="bg1">
                <a:alpha val="60000"/>
              </a:schemeClr>
            </a:solidFill>
          </p:spPr>
          <p:txBody>
            <a:bodyPr wrap="square">
              <a:spAutoFit/>
            </a:bodyPr>
            <a:lstStyle/>
            <a:p>
              <a:r>
                <a:rPr lang="en-US" sz="4000" dirty="0"/>
                <a:t>The single-emitter laser is an interesting playground for studying cavity quantum electrodynamics in the transition from vacuum Rabi oscillations and anti-bunching to coherent emission [1-4]. </a:t>
              </a:r>
              <a:r>
                <a:rPr lang="en-US" sz="4000" dirty="0" err="1"/>
                <a:t>Nanolasers</a:t>
              </a:r>
              <a:r>
                <a:rPr lang="en-US" sz="4000" dirty="0"/>
                <a:t> may also play an important practical role as light-sources for on-chip optical links. In this context, a detailed understanding of the noise properties is very important since the lasers work in a regime where quantum noise cannot be neglected. Here, we calculate the </a:t>
              </a:r>
              <a:r>
                <a:rPr lang="en-US" sz="4000" dirty="0" err="1"/>
                <a:t>intracavity</a:t>
              </a:r>
              <a:r>
                <a:rPr lang="en-US" sz="4000" dirty="0"/>
                <a:t> as well as out-coupled intensity noise and show that partition noise dominates in the latter case. We compare the results obtained by first-principles quantum master equations to those obtained by stochastic simulations of rate equations and show that the latter is able to predict the intensity noise properties with surprisingly good accuracy, despite neglecting coherent effects such as Rabi oscillations.   </a:t>
              </a:r>
            </a:p>
          </p:txBody>
        </p:sp>
        <p:sp>
          <p:nvSpPr>
            <p:cNvPr id="82" name="TextBox 44">
              <a:extLst>
                <a:ext uri="{FF2B5EF4-FFF2-40B4-BE49-F238E27FC236}">
                  <a16:creationId xmlns:a16="http://schemas.microsoft.com/office/drawing/2014/main" id="{E916B63B-2514-4DF9-A8B5-E8683CA92CB6}"/>
                </a:ext>
              </a:extLst>
            </p:cNvPr>
            <p:cNvSpPr txBox="1"/>
            <p:nvPr/>
          </p:nvSpPr>
          <p:spPr>
            <a:xfrm>
              <a:off x="6315479" y="9383393"/>
              <a:ext cx="2666586" cy="1406480"/>
            </a:xfrm>
            <a:prstGeom prst="rect">
              <a:avLst/>
            </a:prstGeom>
            <a:noFill/>
          </p:spPr>
          <p:txBody>
            <a:bodyPr wrap="square" rtlCol="0">
              <a:spAutoFit/>
            </a:bodyPr>
            <a:lstStyle/>
            <a:p>
              <a:r>
                <a:rPr lang="da-DK" sz="5000" b="1" dirty="0"/>
                <a:t>Motivation</a:t>
              </a:r>
            </a:p>
          </p:txBody>
        </p:sp>
      </p:grpSp>
      <p:sp>
        <p:nvSpPr>
          <p:cNvPr id="59" name="Rektangel: afrundede hjørner 58">
            <a:extLst>
              <a:ext uri="{FF2B5EF4-FFF2-40B4-BE49-F238E27FC236}">
                <a16:creationId xmlns:a16="http://schemas.microsoft.com/office/drawing/2014/main" id="{B58CD32E-0167-4846-BF3C-9993E061DCC0}"/>
              </a:ext>
            </a:extLst>
          </p:cNvPr>
          <p:cNvSpPr/>
          <p:nvPr/>
        </p:nvSpPr>
        <p:spPr>
          <a:xfrm>
            <a:off x="862969" y="36563515"/>
            <a:ext cx="16293718" cy="3571676"/>
          </a:xfrm>
          <a:prstGeom prst="roundRect">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0" name="TextBox 44">
            <a:extLst>
              <a:ext uri="{FF2B5EF4-FFF2-40B4-BE49-F238E27FC236}">
                <a16:creationId xmlns:a16="http://schemas.microsoft.com/office/drawing/2014/main" id="{38931CD5-B00F-4AB2-B3FB-4D7D97875402}"/>
              </a:ext>
            </a:extLst>
          </p:cNvPr>
          <p:cNvSpPr txBox="1"/>
          <p:nvPr/>
        </p:nvSpPr>
        <p:spPr>
          <a:xfrm>
            <a:off x="7376880" y="36468565"/>
            <a:ext cx="3186394" cy="861774"/>
          </a:xfrm>
          <a:prstGeom prst="rect">
            <a:avLst/>
          </a:prstGeom>
          <a:noFill/>
        </p:spPr>
        <p:txBody>
          <a:bodyPr wrap="square" rtlCol="0">
            <a:spAutoFit/>
          </a:bodyPr>
          <a:lstStyle/>
          <a:p>
            <a:r>
              <a:rPr lang="da-DK" sz="5000" b="1" dirty="0"/>
              <a:t>References</a:t>
            </a:r>
          </a:p>
        </p:txBody>
      </p:sp>
      <p:grpSp>
        <p:nvGrpSpPr>
          <p:cNvPr id="3" name="Gruppe 2">
            <a:extLst>
              <a:ext uri="{FF2B5EF4-FFF2-40B4-BE49-F238E27FC236}">
                <a16:creationId xmlns:a16="http://schemas.microsoft.com/office/drawing/2014/main" id="{14AE3F7B-F7EE-4CCB-907E-4D0915BFA477}"/>
              </a:ext>
            </a:extLst>
          </p:cNvPr>
          <p:cNvGrpSpPr/>
          <p:nvPr/>
        </p:nvGrpSpPr>
        <p:grpSpPr>
          <a:xfrm>
            <a:off x="779958" y="31039361"/>
            <a:ext cx="16376728" cy="5356142"/>
            <a:chOff x="447775" y="32263237"/>
            <a:chExt cx="16516671" cy="4133247"/>
          </a:xfrm>
        </p:grpSpPr>
        <p:grpSp>
          <p:nvGrpSpPr>
            <p:cNvPr id="37" name="Gruppe 36">
              <a:extLst>
                <a:ext uri="{FF2B5EF4-FFF2-40B4-BE49-F238E27FC236}">
                  <a16:creationId xmlns:a16="http://schemas.microsoft.com/office/drawing/2014/main" id="{B3FB2D3F-6F2E-4B48-8915-638567C41D5E}"/>
                </a:ext>
              </a:extLst>
            </p:cNvPr>
            <p:cNvGrpSpPr/>
            <p:nvPr/>
          </p:nvGrpSpPr>
          <p:grpSpPr>
            <a:xfrm>
              <a:off x="447775" y="32263237"/>
              <a:ext cx="16516671" cy="4133247"/>
              <a:chOff x="823129" y="20377029"/>
              <a:chExt cx="13675428" cy="8673658"/>
            </a:xfrm>
          </p:grpSpPr>
          <p:sp>
            <p:nvSpPr>
              <p:cNvPr id="38" name="Rektangel: afrundede hjørner 37">
                <a:extLst>
                  <a:ext uri="{FF2B5EF4-FFF2-40B4-BE49-F238E27FC236}">
                    <a16:creationId xmlns:a16="http://schemas.microsoft.com/office/drawing/2014/main" id="{E943593C-DB51-450C-AADB-71275079CB31}"/>
                  </a:ext>
                </a:extLst>
              </p:cNvPr>
              <p:cNvSpPr/>
              <p:nvPr/>
            </p:nvSpPr>
            <p:spPr>
              <a:xfrm>
                <a:off x="823129" y="20520021"/>
                <a:ext cx="13675428" cy="8530666"/>
              </a:xfrm>
              <a:prstGeom prst="roundRect">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8" name="TextBox 44">
                <a:extLst>
                  <a:ext uri="{FF2B5EF4-FFF2-40B4-BE49-F238E27FC236}">
                    <a16:creationId xmlns:a16="http://schemas.microsoft.com/office/drawing/2014/main" id="{4B34057C-49B2-4898-BADD-95BE982BBAE7}"/>
                  </a:ext>
                </a:extLst>
              </p:cNvPr>
              <p:cNvSpPr txBox="1"/>
              <p:nvPr/>
            </p:nvSpPr>
            <p:spPr>
              <a:xfrm>
                <a:off x="6396346" y="20377029"/>
                <a:ext cx="2612102" cy="1395546"/>
              </a:xfrm>
              <a:prstGeom prst="rect">
                <a:avLst/>
              </a:prstGeom>
              <a:noFill/>
            </p:spPr>
            <p:txBody>
              <a:bodyPr wrap="square" rtlCol="0">
                <a:spAutoFit/>
              </a:bodyPr>
              <a:lstStyle/>
              <a:p>
                <a:r>
                  <a:rPr lang="da-DK" sz="5000" b="1" dirty="0" err="1"/>
                  <a:t>Conclusion</a:t>
                </a:r>
                <a:endParaRPr lang="da-DK" sz="5000" b="1" dirty="0"/>
              </a:p>
            </p:txBody>
          </p:sp>
        </p:grpSp>
        <p:sp>
          <p:nvSpPr>
            <p:cNvPr id="62" name="Rectangle 66">
              <a:extLst>
                <a:ext uri="{FF2B5EF4-FFF2-40B4-BE49-F238E27FC236}">
                  <a16:creationId xmlns:a16="http://schemas.microsoft.com/office/drawing/2014/main" id="{FB65591D-B9A4-4E53-AD49-9BF5B68F7D09}"/>
                </a:ext>
              </a:extLst>
            </p:cNvPr>
            <p:cNvSpPr/>
            <p:nvPr/>
          </p:nvSpPr>
          <p:spPr>
            <a:xfrm>
              <a:off x="699870" y="32940748"/>
              <a:ext cx="15834994" cy="3232105"/>
            </a:xfrm>
            <a:prstGeom prst="roundRect">
              <a:avLst>
                <a:gd name="adj" fmla="val 16617"/>
              </a:avLst>
            </a:prstGeom>
            <a:solidFill>
              <a:schemeClr val="bg1">
                <a:alpha val="60000"/>
              </a:schemeClr>
            </a:solidFill>
          </p:spPr>
          <p:txBody>
            <a:bodyPr wrap="square">
              <a:spAutoFit/>
            </a:bodyPr>
            <a:lstStyle/>
            <a:p>
              <a:r>
                <a:rPr lang="en-US" sz="4000" dirty="0"/>
                <a:t>Despite the stochastic approach being based on a rate equation, it is surprisingly accurate for predicting intensity noise, even in the regime of Rabi oscillations. This shows that many properties of the single-emitter laser can be explained by considering only the discrete nature of photons and emitter excitation. The out-coupled RIN is dominated by shot noise and characteristics of the </a:t>
              </a:r>
              <a:r>
                <a:rPr lang="en-US" sz="4000" dirty="0" err="1"/>
                <a:t>intracavity</a:t>
              </a:r>
              <a:r>
                <a:rPr lang="en-US" sz="4000" dirty="0"/>
                <a:t> RIN are washed out</a:t>
              </a:r>
            </a:p>
          </p:txBody>
        </p:sp>
      </p:grpSp>
      <p:sp>
        <p:nvSpPr>
          <p:cNvPr id="63" name="Rectangle 66">
            <a:extLst>
              <a:ext uri="{FF2B5EF4-FFF2-40B4-BE49-F238E27FC236}">
                <a16:creationId xmlns:a16="http://schemas.microsoft.com/office/drawing/2014/main" id="{683E8C59-CCB4-45AB-890E-5DB338147ABA}"/>
              </a:ext>
            </a:extLst>
          </p:cNvPr>
          <p:cNvSpPr/>
          <p:nvPr/>
        </p:nvSpPr>
        <p:spPr>
          <a:xfrm>
            <a:off x="1169426" y="37265613"/>
            <a:ext cx="15699600" cy="2656046"/>
          </a:xfrm>
          <a:prstGeom prst="roundRect">
            <a:avLst/>
          </a:prstGeom>
          <a:solidFill>
            <a:schemeClr val="bg1">
              <a:alpha val="60000"/>
            </a:schemeClr>
          </a:solidFill>
        </p:spPr>
        <p:txBody>
          <a:bodyPr wrap="square">
            <a:spAutoFit/>
          </a:bodyPr>
          <a:lstStyle/>
          <a:p>
            <a:r>
              <a:rPr lang="en-US" sz="2500" dirty="0"/>
              <a:t>[1] </a:t>
            </a:r>
            <a:r>
              <a:rPr lang="en-US" sz="2500" dirty="0" err="1"/>
              <a:t>Löffler</a:t>
            </a:r>
            <a:r>
              <a:rPr lang="en-US" sz="2500" dirty="0"/>
              <a:t>, M., Meyer, G. M., &amp; Walther, H. (1997. Phys. Rev. A, 55(5), 3923–3930 </a:t>
            </a:r>
          </a:p>
          <a:p>
            <a:r>
              <a:rPr lang="en-US" sz="2500" dirty="0"/>
              <a:t>[2] </a:t>
            </a:r>
            <a:r>
              <a:rPr lang="en-US" sz="2500" dirty="0" err="1">
                <a:effectLst/>
              </a:rPr>
              <a:t>Gies</a:t>
            </a:r>
            <a:r>
              <a:rPr lang="en-US" sz="2500" dirty="0">
                <a:effectLst/>
              </a:rPr>
              <a:t>, et. Al., </a:t>
            </a:r>
            <a:r>
              <a:rPr lang="en-US" sz="2500" dirty="0" err="1">
                <a:effectLst/>
              </a:rPr>
              <a:t>Reitzenstein</a:t>
            </a:r>
            <a:r>
              <a:rPr lang="en-US" sz="2500" dirty="0">
                <a:effectLst/>
              </a:rPr>
              <a:t>, S. (2017) </a:t>
            </a:r>
            <a:r>
              <a:rPr lang="en-US" sz="2500" i="1" dirty="0">
                <a:effectLst/>
              </a:rPr>
              <a:t>Physical Review A</a:t>
            </a:r>
            <a:r>
              <a:rPr lang="en-US" sz="2500" dirty="0">
                <a:effectLst/>
              </a:rPr>
              <a:t>, </a:t>
            </a:r>
            <a:r>
              <a:rPr lang="en-US" sz="2500" i="1" dirty="0">
                <a:effectLst/>
              </a:rPr>
              <a:t>96</a:t>
            </a:r>
            <a:r>
              <a:rPr lang="en-US" sz="2500" dirty="0">
                <a:effectLst/>
              </a:rPr>
              <a:t>(2)</a:t>
            </a:r>
          </a:p>
          <a:p>
            <a:r>
              <a:rPr lang="en-US" sz="2500" dirty="0"/>
              <a:t>[3] </a:t>
            </a:r>
            <a:r>
              <a:rPr lang="en-US" sz="2500" dirty="0">
                <a:effectLst/>
              </a:rPr>
              <a:t>Del Valle, E., &amp; </a:t>
            </a:r>
            <a:r>
              <a:rPr lang="en-US" sz="2500" dirty="0" err="1">
                <a:effectLst/>
              </a:rPr>
              <a:t>Laussy</a:t>
            </a:r>
            <a:r>
              <a:rPr lang="en-US" sz="2500" dirty="0">
                <a:effectLst/>
              </a:rPr>
              <a:t>, F. P. (2011) </a:t>
            </a:r>
            <a:r>
              <a:rPr lang="en-US" sz="2500" i="1" dirty="0">
                <a:effectLst/>
              </a:rPr>
              <a:t>Physical Review A</a:t>
            </a:r>
            <a:r>
              <a:rPr lang="en-US" sz="2500" dirty="0">
                <a:effectLst/>
              </a:rPr>
              <a:t>, </a:t>
            </a:r>
            <a:r>
              <a:rPr lang="en-US" sz="2500" i="1" dirty="0">
                <a:effectLst/>
              </a:rPr>
              <a:t>84</a:t>
            </a:r>
            <a:r>
              <a:rPr lang="en-US" sz="2500" dirty="0">
                <a:effectLst/>
              </a:rPr>
              <a:t>(4) </a:t>
            </a:r>
          </a:p>
          <a:p>
            <a:r>
              <a:rPr lang="en-US" sz="2500" dirty="0"/>
              <a:t>[4] </a:t>
            </a:r>
            <a:r>
              <a:rPr lang="en-US" sz="2500" dirty="0">
                <a:effectLst/>
              </a:rPr>
              <a:t>Nomura, M., </a:t>
            </a:r>
            <a:r>
              <a:rPr lang="en-US" sz="2500" dirty="0" err="1">
                <a:effectLst/>
              </a:rPr>
              <a:t>Kumagai</a:t>
            </a:r>
            <a:r>
              <a:rPr lang="en-US" sz="2500" dirty="0">
                <a:effectLst/>
              </a:rPr>
              <a:t>, N., Iwamoto, S., Ota, Y., &amp; Arakawa, Y. (2010) </a:t>
            </a:r>
            <a:r>
              <a:rPr lang="en-US" sz="2500" i="1" dirty="0">
                <a:effectLst/>
              </a:rPr>
              <a:t>Nature Physics</a:t>
            </a:r>
            <a:r>
              <a:rPr lang="en-US" sz="2500" dirty="0">
                <a:effectLst/>
              </a:rPr>
              <a:t>, </a:t>
            </a:r>
            <a:r>
              <a:rPr lang="en-US" sz="2500" i="1" dirty="0">
                <a:effectLst/>
              </a:rPr>
              <a:t>6</a:t>
            </a:r>
            <a:r>
              <a:rPr lang="en-US" sz="2500" dirty="0">
                <a:effectLst/>
              </a:rPr>
              <a:t>(4), 279–283. </a:t>
            </a:r>
            <a:endParaRPr lang="en-US" sz="2500" dirty="0"/>
          </a:p>
          <a:p>
            <a:r>
              <a:rPr lang="en-US" sz="2500" dirty="0"/>
              <a:t>[5] </a:t>
            </a:r>
            <a:r>
              <a:rPr lang="en-US" sz="2500" dirty="0" err="1">
                <a:effectLst/>
              </a:rPr>
              <a:t>Mork</a:t>
            </a:r>
            <a:r>
              <a:rPr lang="en-US" sz="2500" dirty="0">
                <a:effectLst/>
              </a:rPr>
              <a:t>, J., &amp; Lippi, G. L. (2018) </a:t>
            </a:r>
            <a:r>
              <a:rPr lang="en-US" sz="2500" i="1" dirty="0">
                <a:effectLst/>
              </a:rPr>
              <a:t>Applied Physics Letters</a:t>
            </a:r>
            <a:r>
              <a:rPr lang="en-US" sz="2500" dirty="0">
                <a:effectLst/>
              </a:rPr>
              <a:t>, </a:t>
            </a:r>
            <a:r>
              <a:rPr lang="en-US" sz="2500" i="1" dirty="0">
                <a:effectLst/>
              </a:rPr>
              <a:t>112</a:t>
            </a:r>
            <a:r>
              <a:rPr lang="en-US" sz="2500" dirty="0">
                <a:effectLst/>
              </a:rPr>
              <a:t>(14), 1–6.</a:t>
            </a:r>
          </a:p>
          <a:p>
            <a:pPr marL="304800" indent="-304800"/>
            <a:r>
              <a:rPr lang="en-US" sz="2500" dirty="0">
                <a:effectLst/>
              </a:rPr>
              <a:t>[6] </a:t>
            </a:r>
            <a:r>
              <a:rPr lang="en-US" sz="2500" dirty="0" err="1">
                <a:effectLst/>
              </a:rPr>
              <a:t>Poshakinskiy</a:t>
            </a:r>
            <a:r>
              <a:rPr lang="en-US" sz="2500" dirty="0">
                <a:effectLst/>
              </a:rPr>
              <a:t>, A. V., &amp; </a:t>
            </a:r>
            <a:r>
              <a:rPr lang="en-US" sz="2500" dirty="0" err="1">
                <a:effectLst/>
              </a:rPr>
              <a:t>Poddubny</a:t>
            </a:r>
            <a:r>
              <a:rPr lang="en-US" sz="2500" dirty="0">
                <a:effectLst/>
              </a:rPr>
              <a:t>, A. N. (2014). </a:t>
            </a:r>
            <a:r>
              <a:rPr lang="en-US" sz="2500" i="1" dirty="0">
                <a:effectLst/>
              </a:rPr>
              <a:t>Journal of Experimental and Theoretical Physics</a:t>
            </a:r>
            <a:r>
              <a:rPr lang="en-US" sz="2500" dirty="0">
                <a:effectLst/>
              </a:rPr>
              <a:t>, </a:t>
            </a:r>
            <a:r>
              <a:rPr lang="en-US" sz="2500" i="1" dirty="0">
                <a:effectLst/>
              </a:rPr>
              <a:t>118</a:t>
            </a:r>
            <a:r>
              <a:rPr lang="en-US" sz="2500" dirty="0">
                <a:effectLst/>
              </a:rPr>
              <a:t>(2), 205–216. </a:t>
            </a:r>
          </a:p>
        </p:txBody>
      </p:sp>
      <p:pic>
        <p:nvPicPr>
          <p:cNvPr id="10" name="Grafik 9">
            <a:extLst>
              <a:ext uri="{FF2B5EF4-FFF2-40B4-BE49-F238E27FC236}">
                <a16:creationId xmlns:a16="http://schemas.microsoft.com/office/drawing/2014/main" id="{30C7A562-C186-4DFA-B7B9-1CE05A4A54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615996" y="23145835"/>
            <a:ext cx="5325289" cy="7100385"/>
          </a:xfrm>
          <a:prstGeom prst="rect">
            <a:avLst/>
          </a:prstGeom>
        </p:spPr>
      </p:pic>
      <p:pic>
        <p:nvPicPr>
          <p:cNvPr id="13" name="Grafik 12">
            <a:extLst>
              <a:ext uri="{FF2B5EF4-FFF2-40B4-BE49-F238E27FC236}">
                <a16:creationId xmlns:a16="http://schemas.microsoft.com/office/drawing/2014/main" id="{7F046C3D-A9AE-42B1-961F-E6257CC41C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46030" y="15085067"/>
            <a:ext cx="8862905" cy="17725810"/>
          </a:xfrm>
          <a:prstGeom prst="rect">
            <a:avLst/>
          </a:prstGeom>
        </p:spPr>
      </p:pic>
    </p:spTree>
    <p:extLst>
      <p:ext uri="{BB962C8B-B14F-4D97-AF65-F5344CB8AC3E}">
        <p14:creationId xmlns:p14="http://schemas.microsoft.com/office/powerpoint/2010/main" val="353556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TotalTime>
  <Words>719</Words>
  <Application>Microsoft Office PowerPoint</Application>
  <PresentationFormat>Brugerdefineret</PresentationFormat>
  <Paragraphs>33</Paragraphs>
  <Slides>1</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vt:i4>
      </vt:variant>
    </vt:vector>
  </HeadingPairs>
  <TitlesOfParts>
    <vt:vector size="6" baseType="lpstr">
      <vt:lpstr>Arial</vt:lpstr>
      <vt:lpstr>Calibri</vt:lpstr>
      <vt:lpstr>Calibri Light</vt:lpstr>
      <vt:lpstr>Times New Roman</vt:lpstr>
      <vt:lpstr>Office Theme</vt:lpstr>
      <vt:lpstr>PowerPoint-præsentation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Trøst Kristensen</dc:creator>
  <cp:lastModifiedBy>Matias Bundgaard-Nielsen</cp:lastModifiedBy>
  <cp:revision>11</cp:revision>
  <dcterms:created xsi:type="dcterms:W3CDTF">2020-10-26T12:09:10Z</dcterms:created>
  <dcterms:modified xsi:type="dcterms:W3CDTF">2022-12-06T08:50:59Z</dcterms:modified>
</cp:coreProperties>
</file>