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4"/>
  </p:notesMasterIdLst>
  <p:sldIdLst>
    <p:sldId id="364" r:id="rId2"/>
    <p:sldId id="381" r:id="rId3"/>
    <p:sldId id="368" r:id="rId4"/>
    <p:sldId id="369" r:id="rId5"/>
    <p:sldId id="372" r:id="rId6"/>
    <p:sldId id="384" r:id="rId7"/>
    <p:sldId id="382" r:id="rId8"/>
    <p:sldId id="383" r:id="rId9"/>
    <p:sldId id="386" r:id="rId10"/>
    <p:sldId id="370" r:id="rId11"/>
    <p:sldId id="379" r:id="rId12"/>
    <p:sldId id="380" r:id="rId13"/>
    <p:sldId id="378" r:id="rId14"/>
    <p:sldId id="371" r:id="rId15"/>
    <p:sldId id="388" r:id="rId16"/>
    <p:sldId id="373" r:id="rId17"/>
    <p:sldId id="374" r:id="rId18"/>
    <p:sldId id="377" r:id="rId19"/>
    <p:sldId id="375" r:id="rId20"/>
    <p:sldId id="376" r:id="rId21"/>
    <p:sldId id="389" r:id="rId22"/>
    <p:sldId id="390" r:id="rId23"/>
  </p:sldIdLst>
  <p:sldSz cx="9144000" cy="5143500" type="screen16x9"/>
  <p:notesSz cx="6858000" cy="9144000"/>
  <p:embeddedFontLst>
    <p:embeddedFont>
      <p:font typeface="ABeeZee" panose="020B0604020202020204" charset="0"/>
      <p:regular r:id="rId25"/>
      <p:italic r:id="rId26"/>
    </p:embeddedFont>
    <p:embeddedFont>
      <p:font typeface="Albert Sans" panose="020B0604020202020204" charset="0"/>
      <p:regular r:id="rId27"/>
      <p:bold r:id="rId28"/>
      <p:italic r:id="rId29"/>
      <p:boldItalic r:id="rId30"/>
    </p:embeddedFont>
    <p:embeddedFont>
      <p:font typeface="Cascadia Mono SemiBold" panose="020B0609020000020004" pitchFamily="49" charset="0"/>
      <p:bold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875"/>
    <a:srgbClr val="D1D4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64B2F5-D028-438F-82E8-739492554A34}">
  <a:tblStyle styleId="{7964B2F5-D028-438F-82E8-739492554A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 snapToGrid="0">
      <p:cViewPr varScale="1">
        <p:scale>
          <a:sx n="96" d="100"/>
          <a:sy n="96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33"/>
          <p:cNvGrpSpPr/>
          <p:nvPr/>
        </p:nvGrpSpPr>
        <p:grpSpPr>
          <a:xfrm rot="10800000">
            <a:off x="7317975" y="-6"/>
            <a:ext cx="1826020" cy="1709523"/>
            <a:chOff x="-6" y="3708150"/>
            <a:chExt cx="1533182" cy="1435368"/>
          </a:xfrm>
        </p:grpSpPr>
        <p:sp>
          <p:nvSpPr>
            <p:cNvPr id="317" name="Google Shape;317;p33"/>
            <p:cNvSpPr/>
            <p:nvPr/>
          </p:nvSpPr>
          <p:spPr>
            <a:xfrm>
              <a:off x="-6" y="3708150"/>
              <a:ext cx="1402520" cy="1435368"/>
            </a:xfrm>
            <a:custGeom>
              <a:avLst/>
              <a:gdLst/>
              <a:ahLst/>
              <a:cxnLst/>
              <a:rect l="l" t="t" r="r" b="b"/>
              <a:pathLst>
                <a:path w="16545" h="16933" extrusionOk="0">
                  <a:moveTo>
                    <a:pt x="2" y="362"/>
                  </a:moveTo>
                  <a:cubicBezTo>
                    <a:pt x="2538" y="1"/>
                    <a:pt x="5248" y="2091"/>
                    <a:pt x="4429" y="6595"/>
                  </a:cubicBezTo>
                  <a:cubicBezTo>
                    <a:pt x="2991" y="14507"/>
                    <a:pt x="13864" y="8019"/>
                    <a:pt x="16545" y="16933"/>
                  </a:cubicBezTo>
                  <a:lnTo>
                    <a:pt x="0" y="16933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818227" y="4145324"/>
              <a:ext cx="714950" cy="544631"/>
            </a:xfrm>
            <a:custGeom>
              <a:avLst/>
              <a:gdLst/>
              <a:ahLst/>
              <a:cxnLst/>
              <a:rect l="l" t="t" r="r" b="b"/>
              <a:pathLst>
                <a:path w="8434" h="6425" extrusionOk="0">
                  <a:moveTo>
                    <a:pt x="7917" y="2439"/>
                  </a:moveTo>
                  <a:cubicBezTo>
                    <a:pt x="7428" y="687"/>
                    <a:pt x="5756" y="1"/>
                    <a:pt x="3369" y="482"/>
                  </a:cubicBezTo>
                  <a:cubicBezTo>
                    <a:pt x="0" y="1158"/>
                    <a:pt x="517" y="4497"/>
                    <a:pt x="3368" y="5782"/>
                  </a:cubicBezTo>
                  <a:cubicBezTo>
                    <a:pt x="4416" y="6253"/>
                    <a:pt x="5263" y="6425"/>
                    <a:pt x="5929" y="6406"/>
                  </a:cubicBezTo>
                  <a:cubicBezTo>
                    <a:pt x="7955" y="6341"/>
                    <a:pt x="8434" y="4304"/>
                    <a:pt x="7917" y="24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582158" y="4166515"/>
              <a:ext cx="267110" cy="301264"/>
            </a:xfrm>
            <a:custGeom>
              <a:avLst/>
              <a:gdLst/>
              <a:ahLst/>
              <a:cxnLst/>
              <a:rect l="l" t="t" r="r" b="b"/>
              <a:pathLst>
                <a:path w="3151" h="3554" extrusionOk="0">
                  <a:moveTo>
                    <a:pt x="3092" y="1203"/>
                  </a:moveTo>
                  <a:cubicBezTo>
                    <a:pt x="3036" y="272"/>
                    <a:pt x="2430" y="1"/>
                    <a:pt x="1446" y="412"/>
                  </a:cubicBezTo>
                  <a:cubicBezTo>
                    <a:pt x="59" y="991"/>
                    <a:pt x="0" y="2791"/>
                    <a:pt x="1028" y="3318"/>
                  </a:cubicBezTo>
                  <a:cubicBezTo>
                    <a:pt x="1405" y="3511"/>
                    <a:pt x="1727" y="3553"/>
                    <a:pt x="1992" y="3500"/>
                  </a:cubicBezTo>
                  <a:cubicBezTo>
                    <a:pt x="2800" y="3340"/>
                    <a:pt x="3151" y="2194"/>
                    <a:pt x="3092" y="12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" name="Google Shape;320;p33"/>
          <p:cNvSpPr/>
          <p:nvPr/>
        </p:nvSpPr>
        <p:spPr>
          <a:xfrm>
            <a:off x="157322" y="3795119"/>
            <a:ext cx="4276451" cy="1348581"/>
          </a:xfrm>
          <a:custGeom>
            <a:avLst/>
            <a:gdLst/>
            <a:ahLst/>
            <a:cxnLst/>
            <a:rect l="l" t="t" r="r" b="b"/>
            <a:pathLst>
              <a:path w="40670" h="12825" extrusionOk="0">
                <a:moveTo>
                  <a:pt x="1" y="12825"/>
                </a:moveTo>
                <a:lnTo>
                  <a:pt x="40669" y="12825"/>
                </a:lnTo>
                <a:cubicBezTo>
                  <a:pt x="34411" y="6462"/>
                  <a:pt x="27713" y="11067"/>
                  <a:pt x="22789" y="9118"/>
                </a:cubicBezTo>
                <a:cubicBezTo>
                  <a:pt x="19891" y="7971"/>
                  <a:pt x="18357" y="5852"/>
                  <a:pt x="16460" y="4573"/>
                </a:cubicBezTo>
                <a:cubicBezTo>
                  <a:pt x="9683" y="0"/>
                  <a:pt x="2378" y="4560"/>
                  <a:pt x="1" y="1282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3"/>
          <p:cNvSpPr/>
          <p:nvPr/>
        </p:nvSpPr>
        <p:spPr>
          <a:xfrm rot="-5400000">
            <a:off x="-438905" y="439100"/>
            <a:ext cx="1909081" cy="1031269"/>
          </a:xfrm>
          <a:custGeom>
            <a:avLst/>
            <a:gdLst/>
            <a:ahLst/>
            <a:cxnLst/>
            <a:rect l="l" t="t" r="r" b="b"/>
            <a:pathLst>
              <a:path w="26150" h="14126" extrusionOk="0">
                <a:moveTo>
                  <a:pt x="1" y="0"/>
                </a:moveTo>
                <a:cubicBezTo>
                  <a:pt x="382" y="2025"/>
                  <a:pt x="1871" y="4064"/>
                  <a:pt x="5581" y="5168"/>
                </a:cubicBezTo>
                <a:cubicBezTo>
                  <a:pt x="11476" y="6922"/>
                  <a:pt x="14870" y="2729"/>
                  <a:pt x="17458" y="8847"/>
                </a:cubicBezTo>
                <a:cubicBezTo>
                  <a:pt x="19176" y="12907"/>
                  <a:pt x="23351" y="14033"/>
                  <a:pt x="26149" y="14126"/>
                </a:cubicBezTo>
                <a:lnTo>
                  <a:pt x="261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2" name="Google Shape;322;p33"/>
          <p:cNvGrpSpPr/>
          <p:nvPr/>
        </p:nvGrpSpPr>
        <p:grpSpPr>
          <a:xfrm rot="8100000">
            <a:off x="8009112" y="4045546"/>
            <a:ext cx="619092" cy="943088"/>
            <a:chOff x="2217794" y="405486"/>
            <a:chExt cx="488849" cy="744683"/>
          </a:xfrm>
        </p:grpSpPr>
        <p:sp>
          <p:nvSpPr>
            <p:cNvPr id="323" name="Google Shape;323;p33"/>
            <p:cNvSpPr/>
            <p:nvPr/>
          </p:nvSpPr>
          <p:spPr>
            <a:xfrm>
              <a:off x="2217794" y="405486"/>
              <a:ext cx="458217" cy="608709"/>
            </a:xfrm>
            <a:custGeom>
              <a:avLst/>
              <a:gdLst/>
              <a:ahLst/>
              <a:cxnLst/>
              <a:rect l="l" t="t" r="r" b="b"/>
              <a:pathLst>
                <a:path w="8568" h="11382" extrusionOk="0">
                  <a:moveTo>
                    <a:pt x="1567" y="2876"/>
                  </a:moveTo>
                  <a:cubicBezTo>
                    <a:pt x="1" y="4616"/>
                    <a:pt x="346" y="6715"/>
                    <a:pt x="2405" y="8651"/>
                  </a:cubicBezTo>
                  <a:cubicBezTo>
                    <a:pt x="5312" y="11382"/>
                    <a:pt x="8568" y="8459"/>
                    <a:pt x="8101" y="4799"/>
                  </a:cubicBezTo>
                  <a:cubicBezTo>
                    <a:pt x="7931" y="3454"/>
                    <a:pt x="7568" y="2518"/>
                    <a:pt x="7113" y="1894"/>
                  </a:cubicBezTo>
                  <a:cubicBezTo>
                    <a:pt x="5735" y="0"/>
                    <a:pt x="3235" y="1023"/>
                    <a:pt x="1567" y="28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2456517" y="918655"/>
              <a:ext cx="250126" cy="231515"/>
            </a:xfrm>
            <a:custGeom>
              <a:avLst/>
              <a:gdLst/>
              <a:ahLst/>
              <a:cxnLst/>
              <a:rect l="l" t="t" r="r" b="b"/>
              <a:pathLst>
                <a:path w="4677" h="4329" extrusionOk="0">
                  <a:moveTo>
                    <a:pt x="965" y="1275"/>
                  </a:moveTo>
                  <a:cubicBezTo>
                    <a:pt x="1" y="2004"/>
                    <a:pt x="104" y="2784"/>
                    <a:pt x="1183" y="3424"/>
                  </a:cubicBezTo>
                  <a:cubicBezTo>
                    <a:pt x="2703" y="4328"/>
                    <a:pt x="4676" y="3076"/>
                    <a:pt x="4575" y="1709"/>
                  </a:cubicBezTo>
                  <a:cubicBezTo>
                    <a:pt x="4539" y="1207"/>
                    <a:pt x="4376" y="870"/>
                    <a:pt x="4147" y="655"/>
                  </a:cubicBezTo>
                  <a:cubicBezTo>
                    <a:pt x="3452" y="0"/>
                    <a:pt x="1991" y="498"/>
                    <a:pt x="96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34"/>
          <p:cNvGrpSpPr/>
          <p:nvPr/>
        </p:nvGrpSpPr>
        <p:grpSpPr>
          <a:xfrm rot="10800000" flipH="1">
            <a:off x="-5" y="-6"/>
            <a:ext cx="1826020" cy="1709523"/>
            <a:chOff x="-6" y="3708150"/>
            <a:chExt cx="1533182" cy="1435368"/>
          </a:xfrm>
        </p:grpSpPr>
        <p:sp>
          <p:nvSpPr>
            <p:cNvPr id="327" name="Google Shape;327;p34"/>
            <p:cNvSpPr/>
            <p:nvPr/>
          </p:nvSpPr>
          <p:spPr>
            <a:xfrm>
              <a:off x="-6" y="3708150"/>
              <a:ext cx="1402520" cy="1435368"/>
            </a:xfrm>
            <a:custGeom>
              <a:avLst/>
              <a:gdLst/>
              <a:ahLst/>
              <a:cxnLst/>
              <a:rect l="l" t="t" r="r" b="b"/>
              <a:pathLst>
                <a:path w="16545" h="16933" extrusionOk="0">
                  <a:moveTo>
                    <a:pt x="2" y="362"/>
                  </a:moveTo>
                  <a:cubicBezTo>
                    <a:pt x="2538" y="1"/>
                    <a:pt x="5248" y="2091"/>
                    <a:pt x="4429" y="6595"/>
                  </a:cubicBezTo>
                  <a:cubicBezTo>
                    <a:pt x="2991" y="14507"/>
                    <a:pt x="13864" y="8019"/>
                    <a:pt x="16545" y="16933"/>
                  </a:cubicBezTo>
                  <a:lnTo>
                    <a:pt x="0" y="16933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818227" y="4145324"/>
              <a:ext cx="714950" cy="544631"/>
            </a:xfrm>
            <a:custGeom>
              <a:avLst/>
              <a:gdLst/>
              <a:ahLst/>
              <a:cxnLst/>
              <a:rect l="l" t="t" r="r" b="b"/>
              <a:pathLst>
                <a:path w="8434" h="6425" extrusionOk="0">
                  <a:moveTo>
                    <a:pt x="7917" y="2439"/>
                  </a:moveTo>
                  <a:cubicBezTo>
                    <a:pt x="7428" y="687"/>
                    <a:pt x="5756" y="1"/>
                    <a:pt x="3369" y="482"/>
                  </a:cubicBezTo>
                  <a:cubicBezTo>
                    <a:pt x="0" y="1158"/>
                    <a:pt x="517" y="4497"/>
                    <a:pt x="3368" y="5782"/>
                  </a:cubicBezTo>
                  <a:cubicBezTo>
                    <a:pt x="4416" y="6253"/>
                    <a:pt x="5263" y="6425"/>
                    <a:pt x="5929" y="6406"/>
                  </a:cubicBezTo>
                  <a:cubicBezTo>
                    <a:pt x="7955" y="6341"/>
                    <a:pt x="8434" y="4304"/>
                    <a:pt x="7917" y="24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582158" y="4166515"/>
              <a:ext cx="267110" cy="301264"/>
            </a:xfrm>
            <a:custGeom>
              <a:avLst/>
              <a:gdLst/>
              <a:ahLst/>
              <a:cxnLst/>
              <a:rect l="l" t="t" r="r" b="b"/>
              <a:pathLst>
                <a:path w="3151" h="3554" extrusionOk="0">
                  <a:moveTo>
                    <a:pt x="3092" y="1203"/>
                  </a:moveTo>
                  <a:cubicBezTo>
                    <a:pt x="3036" y="272"/>
                    <a:pt x="2430" y="1"/>
                    <a:pt x="1446" y="412"/>
                  </a:cubicBezTo>
                  <a:cubicBezTo>
                    <a:pt x="59" y="991"/>
                    <a:pt x="0" y="2791"/>
                    <a:pt x="1028" y="3318"/>
                  </a:cubicBezTo>
                  <a:cubicBezTo>
                    <a:pt x="1405" y="3511"/>
                    <a:pt x="1727" y="3553"/>
                    <a:pt x="1992" y="3500"/>
                  </a:cubicBezTo>
                  <a:cubicBezTo>
                    <a:pt x="2800" y="3340"/>
                    <a:pt x="3151" y="2194"/>
                    <a:pt x="3092" y="12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34"/>
          <p:cNvSpPr/>
          <p:nvPr/>
        </p:nvSpPr>
        <p:spPr>
          <a:xfrm rot="10800000" flipH="1">
            <a:off x="7234915" y="4112225"/>
            <a:ext cx="1909081" cy="1031269"/>
          </a:xfrm>
          <a:custGeom>
            <a:avLst/>
            <a:gdLst/>
            <a:ahLst/>
            <a:cxnLst/>
            <a:rect l="l" t="t" r="r" b="b"/>
            <a:pathLst>
              <a:path w="26150" h="14126" extrusionOk="0">
                <a:moveTo>
                  <a:pt x="1" y="0"/>
                </a:moveTo>
                <a:cubicBezTo>
                  <a:pt x="382" y="2025"/>
                  <a:pt x="1871" y="4064"/>
                  <a:pt x="5581" y="5168"/>
                </a:cubicBezTo>
                <a:cubicBezTo>
                  <a:pt x="11476" y="6922"/>
                  <a:pt x="14870" y="2729"/>
                  <a:pt x="17458" y="8847"/>
                </a:cubicBezTo>
                <a:cubicBezTo>
                  <a:pt x="19176" y="12907"/>
                  <a:pt x="23351" y="14033"/>
                  <a:pt x="26149" y="14126"/>
                </a:cubicBezTo>
                <a:lnTo>
                  <a:pt x="261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eeZee"/>
              <a:buNone/>
              <a:defRPr sz="3500" b="1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eeZee"/>
              <a:buNone/>
              <a:defRPr sz="3500" b="1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eeZee"/>
              <a:buNone/>
              <a:defRPr sz="3500" b="1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eeZee"/>
              <a:buNone/>
              <a:defRPr sz="3500" b="1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eeZee"/>
              <a:buNone/>
              <a:defRPr sz="3500" b="1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eeZee"/>
              <a:buNone/>
              <a:defRPr sz="3500" b="1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eeZee"/>
              <a:buNone/>
              <a:defRPr sz="3500" b="1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eeZee"/>
              <a:buNone/>
              <a:defRPr sz="3500" b="1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eeZee"/>
              <a:buNone/>
              <a:defRPr sz="3500" b="1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79" r:id="rId2"/>
    <p:sldLayoutId id="214748368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63BE6E-695F-4C7E-8860-2C9F34C68CE8}"/>
              </a:ext>
            </a:extLst>
          </p:cNvPr>
          <p:cNvGrpSpPr/>
          <p:nvPr/>
        </p:nvGrpSpPr>
        <p:grpSpPr>
          <a:xfrm>
            <a:off x="1128076" y="1129664"/>
            <a:ext cx="6731000" cy="3072643"/>
            <a:chOff x="671477" y="472784"/>
            <a:chExt cx="7404100" cy="37202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CCBC268-D779-4343-BDBB-541F164F1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1477" y="472784"/>
              <a:ext cx="7404100" cy="353874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5564DAA-24FF-4D3C-BB39-C2B591B0C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4725" y="2287596"/>
              <a:ext cx="1278898" cy="1713990"/>
            </a:xfrm>
            <a:prstGeom prst="rect">
              <a:avLst/>
            </a:prstGeom>
            <a:effectLst/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3B05107-F9A0-4654-B1DF-0273D5FE3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8722" y="2234713"/>
              <a:ext cx="1605300" cy="1958337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2732402-B3B3-4996-8453-3FAFC4E94C12}"/>
              </a:ext>
            </a:extLst>
          </p:cNvPr>
          <p:cNvSpPr txBox="1"/>
          <p:nvPr/>
        </p:nvSpPr>
        <p:spPr>
          <a:xfrm>
            <a:off x="63500" y="361778"/>
            <a:ext cx="901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Approach to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Rawang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 Word Segmentation 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Part-of-Speech Tagging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BEE40C-CA8A-4DB4-AC8B-BCD6F03EE1E2}"/>
              </a:ext>
            </a:extLst>
          </p:cNvPr>
          <p:cNvSpPr txBox="1"/>
          <p:nvPr/>
        </p:nvSpPr>
        <p:spPr>
          <a:xfrm>
            <a:off x="6154725" y="4369153"/>
            <a:ext cx="2039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424732-BB06-4DB8-8C17-CC066A57FAC8}"/>
              </a:ext>
            </a:extLst>
          </p:cNvPr>
          <p:cNvSpPr txBox="1"/>
          <p:nvPr/>
        </p:nvSpPr>
        <p:spPr>
          <a:xfrm>
            <a:off x="3915726" y="4369506"/>
            <a:ext cx="1378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Seminar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AA3D69-2FDA-4610-ABE6-C9EB880CAAAC}"/>
              </a:ext>
            </a:extLst>
          </p:cNvPr>
          <p:cNvSpPr txBox="1"/>
          <p:nvPr/>
        </p:nvSpPr>
        <p:spPr>
          <a:xfrm>
            <a:off x="404176" y="4370511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8C2909-2848-480A-9507-EE8BD44C5482}"/>
              </a:ext>
            </a:extLst>
          </p:cNvPr>
          <p:cNvSpPr txBox="1"/>
          <p:nvPr/>
        </p:nvSpPr>
        <p:spPr>
          <a:xfrm>
            <a:off x="6523024" y="4616629"/>
            <a:ext cx="2328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(6IST-21)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705B1D-A354-427F-9A04-CE82A339408B}"/>
              </a:ext>
            </a:extLst>
          </p:cNvPr>
          <p:cNvSpPr txBox="1"/>
          <p:nvPr/>
        </p:nvSpPr>
        <p:spPr>
          <a:xfrm>
            <a:off x="3915726" y="4599110"/>
            <a:ext cx="120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2.8.2024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B18113-F8FE-4841-956B-419006A868A9}"/>
              </a:ext>
            </a:extLst>
          </p:cNvPr>
          <p:cNvSpPr txBox="1"/>
          <p:nvPr/>
        </p:nvSpPr>
        <p:spPr>
          <a:xfrm>
            <a:off x="404175" y="4599111"/>
            <a:ext cx="2064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921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51BF13B-D1B1-4727-A0EC-F905D19010A4}"/>
              </a:ext>
            </a:extLst>
          </p:cNvPr>
          <p:cNvSpPr txBox="1"/>
          <p:nvPr/>
        </p:nvSpPr>
        <p:spPr>
          <a:xfrm>
            <a:off x="2227942" y="168160"/>
            <a:ext cx="46881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 Background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FA3D78-F5D3-4C20-87C6-663D0C6858F9}"/>
              </a:ext>
            </a:extLst>
          </p:cNvPr>
          <p:cNvSpPr txBox="1"/>
          <p:nvPr/>
        </p:nvSpPr>
        <p:spPr>
          <a:xfrm>
            <a:off x="889686" y="641674"/>
            <a:ext cx="7488195" cy="3048912"/>
          </a:xfrm>
          <a:prstGeom prst="rect">
            <a:avLst/>
          </a:prstGeom>
          <a:noFill/>
        </p:spPr>
        <p:txBody>
          <a:bodyPr wrap="square" bIns="82296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CRF is a powerful probabilistic graphical model used primarily for sequential data labeling tasks.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Unlike traditional models, CRFs consider the entire sequence of labels collectively rather than treating each label independently.</a:t>
            </a:r>
            <a:endParaRPr lang="en-US" sz="16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 long-range dependencies than traditional model such as HMM, MEMM.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F73D93-E5C3-42BC-A3AA-59DBEA184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19" y="2584450"/>
            <a:ext cx="7769689" cy="19452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1056EF-8B08-4C33-919D-FD784C95EF1C}"/>
              </a:ext>
            </a:extLst>
          </p:cNvPr>
          <p:cNvSpPr txBox="1"/>
          <p:nvPr/>
        </p:nvSpPr>
        <p:spPr>
          <a:xfrm>
            <a:off x="4428370" y="4697684"/>
            <a:ext cx="28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896883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51BF13B-D1B1-4727-A0EC-F905D19010A4}"/>
              </a:ext>
            </a:extLst>
          </p:cNvPr>
          <p:cNvSpPr txBox="1"/>
          <p:nvPr/>
        </p:nvSpPr>
        <p:spPr>
          <a:xfrm>
            <a:off x="1983921" y="257060"/>
            <a:ext cx="5176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Case of Markov Random Fields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A21C0E-3D63-4753-A5C7-948932FBF60D}"/>
              </a:ext>
            </a:extLst>
          </p:cNvPr>
          <p:cNvSpPr txBox="1"/>
          <p:nvPr/>
        </p:nvSpPr>
        <p:spPr>
          <a:xfrm>
            <a:off x="924339" y="815009"/>
            <a:ext cx="7295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Undirected graphical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865507-E918-46B2-9621-0CFF6862D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75" y="1442416"/>
            <a:ext cx="7839075" cy="2886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4C97B6-123E-4BB1-A670-D9CD44293010}"/>
              </a:ext>
            </a:extLst>
          </p:cNvPr>
          <p:cNvSpPr txBox="1"/>
          <p:nvPr/>
        </p:nvSpPr>
        <p:spPr>
          <a:xfrm>
            <a:off x="4377074" y="4697684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43480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0758C0-E7E8-474C-9529-E3E7D4D0E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866900"/>
            <a:ext cx="5519057" cy="5965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80893B-291E-478C-B985-03CD5D60741F}"/>
              </a:ext>
            </a:extLst>
          </p:cNvPr>
          <p:cNvSpPr txBox="1"/>
          <p:nvPr/>
        </p:nvSpPr>
        <p:spPr>
          <a:xfrm>
            <a:off x="1023730" y="845378"/>
            <a:ext cx="6967331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 X be the input features and Y be the output sequence. The joint probability distribution of a CRF is given by: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9D6C04-A0F9-480C-BE0C-94EDE1430345}"/>
              </a:ext>
            </a:extLst>
          </p:cNvPr>
          <p:cNvSpPr txBox="1"/>
          <p:nvPr/>
        </p:nvSpPr>
        <p:spPr>
          <a:xfrm>
            <a:off x="1023729" y="2647375"/>
            <a:ext cx="69673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Z(X)</a:t>
            </a:r>
            <a:r>
              <a:rPr lang="en-US" sz="16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the normalization factor</a:t>
            </a:r>
            <a:endParaRPr lang="en-US" sz="1600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1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b="1" i="1" baseline="-2500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600" b="1" i="1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b="1" i="1" baseline="-2500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i="1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1, </a:t>
            </a:r>
            <a:r>
              <a:rPr lang="en-US" sz="1600" b="1" i="1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b="1" i="1" baseline="-2500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i="1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1600" b="1" i="1" baseline="-2500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i="1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the feature functions that take as input the current output state </a:t>
            </a:r>
            <a:r>
              <a:rPr lang="en-US" sz="1600" i="1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i="1" baseline="-2500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 previous output state</a:t>
            </a:r>
            <a:r>
              <a:rPr lang="en-US" sz="1600" b="1" i="1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1" i="1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b="1" i="1" baseline="-2500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i="1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1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the input features </a:t>
            </a:r>
            <a:r>
              <a:rPr lang="en-US" sz="1600" b="1" i="1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b="1" i="1" baseline="-2500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10DFFB-28CE-4826-AFF2-3BEBAD574596}"/>
              </a:ext>
            </a:extLst>
          </p:cNvPr>
          <p:cNvSpPr txBox="1"/>
          <p:nvPr/>
        </p:nvSpPr>
        <p:spPr>
          <a:xfrm>
            <a:off x="2227942" y="269760"/>
            <a:ext cx="46881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Random Fields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930E8B-431D-4FA9-9427-36076A3B9CA5}"/>
              </a:ext>
            </a:extLst>
          </p:cNvPr>
          <p:cNvSpPr txBox="1"/>
          <p:nvPr/>
        </p:nvSpPr>
        <p:spPr>
          <a:xfrm>
            <a:off x="4377074" y="4697684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947384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51BF13B-D1B1-4727-A0EC-F905D19010A4}"/>
              </a:ext>
            </a:extLst>
          </p:cNvPr>
          <p:cNvSpPr txBox="1"/>
          <p:nvPr/>
        </p:nvSpPr>
        <p:spPr>
          <a:xfrm>
            <a:off x="1450521" y="193560"/>
            <a:ext cx="62429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CRF for POS Tagging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60DBF0-67DA-44BA-A7C9-05D29A13F485}"/>
              </a:ext>
            </a:extLst>
          </p:cNvPr>
          <p:cNvSpPr txBox="1"/>
          <p:nvPr/>
        </p:nvSpPr>
        <p:spPr>
          <a:xfrm>
            <a:off x="927100" y="863600"/>
            <a:ext cx="7340600" cy="3741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Labeling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CRFs are well-suited for POS tagging as they treat the problem as a sequence labeling task, assigning a POS tag to each word in a sentence.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Functions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CRFs rely on feature functions that capture various characteristics of the input data, such as word identity, capitalization, prefix/suffix, and surrounding context.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During training, CRFs learn the weights of these feature functions to maximize the likelihood of the correct tag sequence given the input words.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:Limited-memory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Broyden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–Fletcher–Goldfarb–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Shanno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lbfgs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) is used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parameter estimation.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8B7E9-5074-4EEC-9948-D81EBAD5EB11}"/>
              </a:ext>
            </a:extLst>
          </p:cNvPr>
          <p:cNvSpPr txBox="1"/>
          <p:nvPr/>
        </p:nvSpPr>
        <p:spPr>
          <a:xfrm>
            <a:off x="4377074" y="4697684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093313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1191DD-C44B-4A27-9C7B-901A57400DD4}"/>
              </a:ext>
            </a:extLst>
          </p:cNvPr>
          <p:cNvSpPr txBox="1"/>
          <p:nvPr/>
        </p:nvSpPr>
        <p:spPr>
          <a:xfrm>
            <a:off x="2762250" y="205753"/>
            <a:ext cx="361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(Cont’d)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60EB5-9BAB-4E11-8D8F-7834C8EBEC4C}"/>
              </a:ext>
            </a:extLst>
          </p:cNvPr>
          <p:cNvSpPr txBox="1"/>
          <p:nvPr/>
        </p:nvSpPr>
        <p:spPr>
          <a:xfrm>
            <a:off x="1158875" y="805546"/>
            <a:ext cx="409575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word itself.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POS tag of the word.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revious word.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POS tag of previous word.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econd previous word to the given word.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POS tag of second previous word.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 word.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POS tag of next word.</a:t>
            </a: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5C255-E7CA-4D4B-A3AA-97B9BD2BE0D6}"/>
              </a:ext>
            </a:extLst>
          </p:cNvPr>
          <p:cNvSpPr txBox="1"/>
          <p:nvPr/>
        </p:nvSpPr>
        <p:spPr>
          <a:xfrm>
            <a:off x="4930775" y="732864"/>
            <a:ext cx="40862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5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/V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1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/DET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en-US" sz="1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92C31A-964B-4245-99A9-28EC6B4E9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922" y="1188404"/>
            <a:ext cx="2644959" cy="27666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571361-82C0-4EC5-85DA-741B05D34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0" y="2975371"/>
            <a:ext cx="4927600" cy="16068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14C8EA-3295-4FD7-A4E1-AD2C8203B87F}"/>
              </a:ext>
            </a:extLst>
          </p:cNvPr>
          <p:cNvSpPr txBox="1"/>
          <p:nvPr/>
        </p:nvSpPr>
        <p:spPr>
          <a:xfrm>
            <a:off x="4377074" y="4697684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657385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38;p25">
            <a:extLst>
              <a:ext uri="{FF2B5EF4-FFF2-40B4-BE49-F238E27FC236}">
                <a16:creationId xmlns:a16="http://schemas.microsoft.com/office/drawing/2014/main" id="{6956FD24-EC96-4474-9FED-A0A71B101C28}"/>
              </a:ext>
            </a:extLst>
          </p:cNvPr>
          <p:cNvSpPr txBox="1">
            <a:spLocks/>
          </p:cNvSpPr>
          <p:nvPr/>
        </p:nvSpPr>
        <p:spPr>
          <a:xfrm>
            <a:off x="2628541" y="301716"/>
            <a:ext cx="3886918" cy="531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Rawang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 Tag Sets</a:t>
            </a:r>
            <a:endParaRPr lang="en-US" sz="2800" dirty="0"/>
          </a:p>
        </p:txBody>
      </p:sp>
      <p:sp>
        <p:nvSpPr>
          <p:cNvPr id="6" name="Google Shape;239;p25">
            <a:extLst>
              <a:ext uri="{FF2B5EF4-FFF2-40B4-BE49-F238E27FC236}">
                <a16:creationId xmlns:a16="http://schemas.microsoft.com/office/drawing/2014/main" id="{07F09CD8-D382-4B85-8A7E-21631B2C5EBA}"/>
              </a:ext>
            </a:extLst>
          </p:cNvPr>
          <p:cNvSpPr txBox="1"/>
          <p:nvPr/>
        </p:nvSpPr>
        <p:spPr>
          <a:xfrm>
            <a:off x="1650393" y="1056492"/>
            <a:ext cx="3249202" cy="355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Noun (N)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Pronoun (PRO)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Verb (V)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Preposition (PREP)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Adjective (ADJ)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Adverb (ADV)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Conjunction (CONJ)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63F4E-C462-4D3D-9C04-4A0641814E98}"/>
              </a:ext>
            </a:extLst>
          </p:cNvPr>
          <p:cNvSpPr txBox="1"/>
          <p:nvPr/>
        </p:nvSpPr>
        <p:spPr>
          <a:xfrm>
            <a:off x="4377074" y="4697684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aw-Latn-M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" name="Google Shape;239;p25">
            <a:extLst>
              <a:ext uri="{FF2B5EF4-FFF2-40B4-BE49-F238E27FC236}">
                <a16:creationId xmlns:a16="http://schemas.microsoft.com/office/drawing/2014/main" id="{A125051F-787C-4A6E-B4ED-4A9C2E37405D}"/>
              </a:ext>
            </a:extLst>
          </p:cNvPr>
          <p:cNvSpPr txBox="1"/>
          <p:nvPr/>
        </p:nvSpPr>
        <p:spPr>
          <a:xfrm>
            <a:off x="5094519" y="1046003"/>
            <a:ext cx="3249202" cy="355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 (PRT)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Interrogative (IR)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(NUM)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Text (NT)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Chronological Verb (CV)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Case(C)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Demonstrator (DM)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518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3;p41">
            <a:extLst>
              <a:ext uri="{FF2B5EF4-FFF2-40B4-BE49-F238E27FC236}">
                <a16:creationId xmlns:a16="http://schemas.microsoft.com/office/drawing/2014/main" id="{1DFC0DA7-438B-4102-A022-A21739431367}"/>
              </a:ext>
            </a:extLst>
          </p:cNvPr>
          <p:cNvSpPr txBox="1">
            <a:spLocks/>
          </p:cNvSpPr>
          <p:nvPr/>
        </p:nvSpPr>
        <p:spPr>
          <a:xfrm>
            <a:off x="3842534" y="21634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5759CDA-F79C-474C-903A-F9B14A02061D}"/>
              </a:ext>
            </a:extLst>
          </p:cNvPr>
          <p:cNvSpPr/>
          <p:nvPr/>
        </p:nvSpPr>
        <p:spPr>
          <a:xfrm>
            <a:off x="2528126" y="416915"/>
            <a:ext cx="899648" cy="261682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FC19C04B-E7AF-4C3E-BB85-640E6CFF4531}"/>
              </a:ext>
            </a:extLst>
          </p:cNvPr>
          <p:cNvSpPr/>
          <p:nvPr/>
        </p:nvSpPr>
        <p:spPr>
          <a:xfrm>
            <a:off x="2291632" y="934913"/>
            <a:ext cx="1389627" cy="370858"/>
          </a:xfrm>
          <a:prstGeom prst="parallelogram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Rawang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8152D1-B885-4FEF-A81E-73C836703DDD}"/>
              </a:ext>
            </a:extLst>
          </p:cNvPr>
          <p:cNvSpPr/>
          <p:nvPr/>
        </p:nvSpPr>
        <p:spPr>
          <a:xfrm>
            <a:off x="2291632" y="1684441"/>
            <a:ext cx="1389626" cy="35728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Segmentation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56F5D7-FAAF-40EA-8BE7-E2721EC074A9}"/>
              </a:ext>
            </a:extLst>
          </p:cNvPr>
          <p:cNvSpPr/>
          <p:nvPr/>
        </p:nvSpPr>
        <p:spPr>
          <a:xfrm>
            <a:off x="2300697" y="3156357"/>
            <a:ext cx="1389626" cy="3922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 Tagging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91FB03A1-3C02-4216-A3BC-3D7A6AEE1732}"/>
              </a:ext>
            </a:extLst>
          </p:cNvPr>
          <p:cNvSpPr/>
          <p:nvPr/>
        </p:nvSpPr>
        <p:spPr>
          <a:xfrm>
            <a:off x="2294836" y="3898483"/>
            <a:ext cx="1401349" cy="449808"/>
          </a:xfrm>
          <a:prstGeom prst="parallelogram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words with tags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B91804-B434-49E2-92C0-23DDF1C2A3AC}"/>
              </a:ext>
            </a:extLst>
          </p:cNvPr>
          <p:cNvSpPr/>
          <p:nvPr/>
        </p:nvSpPr>
        <p:spPr>
          <a:xfrm>
            <a:off x="2545687" y="4667015"/>
            <a:ext cx="899648" cy="300562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9483974B-26F1-45DB-8E8B-3D98BD44A744}"/>
              </a:ext>
            </a:extLst>
          </p:cNvPr>
          <p:cNvSpPr/>
          <p:nvPr/>
        </p:nvSpPr>
        <p:spPr>
          <a:xfrm>
            <a:off x="4388401" y="3130583"/>
            <a:ext cx="1769148" cy="465323"/>
          </a:xfrm>
          <a:prstGeom prst="flowChartDocumen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aw-Latn-MM" sz="1200">
                <a:latin typeface="Times New Roman" panose="02020603050405020304" pitchFamily="18" charset="0"/>
                <a:cs typeface="Times New Roman" panose="02020603050405020304" pitchFamily="18" charset="0"/>
              </a:rPr>
              <a:t>CRF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D68611C1-0259-4904-9126-E0D25CAA7B49}"/>
              </a:ext>
            </a:extLst>
          </p:cNvPr>
          <p:cNvSpPr/>
          <p:nvPr/>
        </p:nvSpPr>
        <p:spPr>
          <a:xfrm>
            <a:off x="6657163" y="3126650"/>
            <a:ext cx="1174846" cy="432715"/>
          </a:xfrm>
          <a:prstGeom prst="flowChartMagneticDisk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Labeled Corpus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DE8D6E-09CF-4AE2-89ED-0255A1D8A21E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2977950" y="678597"/>
            <a:ext cx="8496" cy="256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6ADD9D-2A6E-4CA8-A8EC-F5C07CDE3281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2986445" y="1305771"/>
            <a:ext cx="1" cy="378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89029B-33D8-4D56-97B3-CD90CB6A18BC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2986445" y="2041729"/>
            <a:ext cx="0" cy="378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9C9AAD-AB30-4EFB-856B-A0189E38C09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995510" y="3548597"/>
            <a:ext cx="1" cy="34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15388E-8CE0-409B-91E8-D35EFB9007D3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995511" y="4348291"/>
            <a:ext cx="0" cy="31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3C5399-B01E-4EA6-A4D1-4853E25D0A21}"/>
              </a:ext>
            </a:extLst>
          </p:cNvPr>
          <p:cNvCxnSpPr>
            <a:cxnSpLocks/>
            <a:stCxn id="10" idx="2"/>
            <a:endCxn id="9" idx="3"/>
          </p:cNvCxnSpPr>
          <p:nvPr/>
        </p:nvCxnSpPr>
        <p:spPr>
          <a:xfrm flipH="1">
            <a:off x="6157549" y="3343008"/>
            <a:ext cx="499614" cy="2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205F96-F8B5-47AC-B14C-8849C215C956}"/>
              </a:ext>
            </a:extLst>
          </p:cNvPr>
          <p:cNvCxnSpPr>
            <a:cxnSpLocks/>
            <a:stCxn id="9" idx="1"/>
            <a:endCxn id="6" idx="3"/>
          </p:cNvCxnSpPr>
          <p:nvPr/>
        </p:nvCxnSpPr>
        <p:spPr>
          <a:xfrm flipH="1" flipV="1">
            <a:off x="3690323" y="3352477"/>
            <a:ext cx="698078" cy="1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D04D539-D8A0-44BF-9429-3523ABEF8905}"/>
              </a:ext>
            </a:extLst>
          </p:cNvPr>
          <p:cNvSpPr/>
          <p:nvPr/>
        </p:nvSpPr>
        <p:spPr>
          <a:xfrm>
            <a:off x="2291632" y="2420399"/>
            <a:ext cx="1389626" cy="3922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Segmentation</a:t>
            </a:r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3E391678-EA10-4713-A442-6AFCD3C4F50F}"/>
              </a:ext>
            </a:extLst>
          </p:cNvPr>
          <p:cNvSpPr/>
          <p:nvPr/>
        </p:nvSpPr>
        <p:spPr>
          <a:xfrm>
            <a:off x="4388400" y="2371590"/>
            <a:ext cx="1769149" cy="465323"/>
          </a:xfrm>
          <a:prstGeom prst="flowChartDocumen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Matching Algorithm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EE8945-694D-4F6A-8D0E-4E17F95615B4}"/>
              </a:ext>
            </a:extLst>
          </p:cNvPr>
          <p:cNvCxnSpPr>
            <a:cxnSpLocks/>
            <a:stCxn id="19" idx="1"/>
            <a:endCxn id="18" idx="3"/>
          </p:cNvCxnSpPr>
          <p:nvPr/>
        </p:nvCxnSpPr>
        <p:spPr>
          <a:xfrm flipH="1">
            <a:off x="3681258" y="2604252"/>
            <a:ext cx="707142" cy="1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6CF10FDD-6500-4458-BAF6-B1E2A6D253B0}"/>
              </a:ext>
            </a:extLst>
          </p:cNvPr>
          <p:cNvSpPr/>
          <p:nvPr/>
        </p:nvSpPr>
        <p:spPr>
          <a:xfrm>
            <a:off x="6657163" y="2384290"/>
            <a:ext cx="1174846" cy="432715"/>
          </a:xfrm>
          <a:prstGeom prst="flowChartMagneticDisk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Corpus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61E79C-759A-4AE8-B30C-C5A07C5423EC}"/>
              </a:ext>
            </a:extLst>
          </p:cNvPr>
          <p:cNvCxnSpPr>
            <a:cxnSpLocks/>
            <a:stCxn id="21" idx="2"/>
            <a:endCxn id="19" idx="3"/>
          </p:cNvCxnSpPr>
          <p:nvPr/>
        </p:nvCxnSpPr>
        <p:spPr>
          <a:xfrm flipH="1">
            <a:off x="6157549" y="2600648"/>
            <a:ext cx="499614" cy="3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F654C5-018C-471E-A706-092A169F20CE}"/>
              </a:ext>
            </a:extLst>
          </p:cNvPr>
          <p:cNvCxnSpPr>
            <a:cxnSpLocks/>
            <a:stCxn id="18" idx="2"/>
            <a:endCxn id="6" idx="0"/>
          </p:cNvCxnSpPr>
          <p:nvPr/>
        </p:nvCxnSpPr>
        <p:spPr>
          <a:xfrm>
            <a:off x="2986445" y="2812639"/>
            <a:ext cx="9065" cy="34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C80805D-F47E-4F94-A8CB-3582746BE5A4}"/>
              </a:ext>
            </a:extLst>
          </p:cNvPr>
          <p:cNvSpPr txBox="1"/>
          <p:nvPr/>
        </p:nvSpPr>
        <p:spPr>
          <a:xfrm>
            <a:off x="4377074" y="4697684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aw-Latn-M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52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39;p25">
            <a:extLst>
              <a:ext uri="{FF2B5EF4-FFF2-40B4-BE49-F238E27FC236}">
                <a16:creationId xmlns:a16="http://schemas.microsoft.com/office/drawing/2014/main" id="{9988C8C9-48F3-45A2-8EE5-E19F523AB9A2}"/>
              </a:ext>
            </a:extLst>
          </p:cNvPr>
          <p:cNvSpPr txBox="1"/>
          <p:nvPr/>
        </p:nvSpPr>
        <p:spPr>
          <a:xfrm>
            <a:off x="1153082" y="1164265"/>
            <a:ext cx="7172307" cy="281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92100" indent="-2921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12AFFC-F2B3-4F21-B88C-BDDF5CF194B2}"/>
              </a:ext>
            </a:extLst>
          </p:cNvPr>
          <p:cNvSpPr txBox="1"/>
          <p:nvPr/>
        </p:nvSpPr>
        <p:spPr>
          <a:xfrm>
            <a:off x="2260523" y="400142"/>
            <a:ext cx="462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710CC5-837E-4DC2-99AF-D9B636428B30}"/>
              </a:ext>
            </a:extLst>
          </p:cNvPr>
          <p:cNvSpPr/>
          <p:nvPr/>
        </p:nvSpPr>
        <p:spPr>
          <a:xfrm>
            <a:off x="314542" y="1173334"/>
            <a:ext cx="1319715" cy="1032340"/>
          </a:xfrm>
          <a:prstGeom prst="ellipse">
            <a:avLst/>
          </a:prstGeom>
          <a:solidFill>
            <a:srgbClr val="0B0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aw-Latn-MM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2BFD846-2D33-47BE-A209-DF6C31710B68}"/>
              </a:ext>
            </a:extLst>
          </p:cNvPr>
          <p:cNvSpPr/>
          <p:nvPr/>
        </p:nvSpPr>
        <p:spPr>
          <a:xfrm>
            <a:off x="1087726" y="2219575"/>
            <a:ext cx="966749" cy="789825"/>
          </a:xfrm>
          <a:custGeom>
            <a:avLst/>
            <a:gdLst>
              <a:gd name="connsiteX0" fmla="*/ 203659 w 1415417"/>
              <a:gd name="connsiteY0" fmla="*/ 0 h 1204533"/>
              <a:gd name="connsiteX1" fmla="*/ 203658 w 1415417"/>
              <a:gd name="connsiteY1" fmla="*/ 812967 h 1204533"/>
              <a:gd name="connsiteX2" fmla="*/ 251632 w 1415417"/>
              <a:gd name="connsiteY2" fmla="*/ 860941 h 1204533"/>
              <a:gd name="connsiteX3" fmla="*/ 1116511 w 1415417"/>
              <a:gd name="connsiteY3" fmla="*/ 860941 h 1204533"/>
              <a:gd name="connsiteX4" fmla="*/ 1116511 w 1415417"/>
              <a:gd name="connsiteY4" fmla="*/ 721007 h 1204533"/>
              <a:gd name="connsiteX5" fmla="*/ 1415417 w 1415417"/>
              <a:gd name="connsiteY5" fmla="*/ 962770 h 1204533"/>
              <a:gd name="connsiteX6" fmla="*/ 1116511 w 1415417"/>
              <a:gd name="connsiteY6" fmla="*/ 1204533 h 1204533"/>
              <a:gd name="connsiteX7" fmla="*/ 1116511 w 1415417"/>
              <a:gd name="connsiteY7" fmla="*/ 1064599 h 1204533"/>
              <a:gd name="connsiteX8" fmla="*/ 251632 w 1415417"/>
              <a:gd name="connsiteY8" fmla="*/ 1064599 h 1204533"/>
              <a:gd name="connsiteX9" fmla="*/ 0 w 1415417"/>
              <a:gd name="connsiteY9" fmla="*/ 812967 h 1204533"/>
              <a:gd name="connsiteX10" fmla="*/ 0 w 1415417"/>
              <a:gd name="connsiteY10" fmla="*/ 47170 h 1204533"/>
              <a:gd name="connsiteX11" fmla="*/ 41548 w 1415417"/>
              <a:gd name="connsiteY11" fmla="*/ 41263 h 1204533"/>
              <a:gd name="connsiteX12" fmla="*/ 179658 w 1415417"/>
              <a:gd name="connsiteY12" fmla="*/ 8183 h 1204533"/>
              <a:gd name="connsiteX13" fmla="*/ 203659 w 1415417"/>
              <a:gd name="connsiteY13" fmla="*/ 0 h 12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15417" h="1204533">
                <a:moveTo>
                  <a:pt x="203659" y="0"/>
                </a:moveTo>
                <a:lnTo>
                  <a:pt x="203658" y="812967"/>
                </a:lnTo>
                <a:cubicBezTo>
                  <a:pt x="203658" y="839462"/>
                  <a:pt x="225137" y="860941"/>
                  <a:pt x="251632" y="860941"/>
                </a:cubicBezTo>
                <a:lnTo>
                  <a:pt x="1116511" y="860941"/>
                </a:lnTo>
                <a:lnTo>
                  <a:pt x="1116511" y="721007"/>
                </a:lnTo>
                <a:lnTo>
                  <a:pt x="1415417" y="962770"/>
                </a:lnTo>
                <a:lnTo>
                  <a:pt x="1116511" y="1204533"/>
                </a:lnTo>
                <a:lnTo>
                  <a:pt x="1116511" y="1064599"/>
                </a:lnTo>
                <a:lnTo>
                  <a:pt x="251632" y="1064599"/>
                </a:lnTo>
                <a:cubicBezTo>
                  <a:pt x="112659" y="1064599"/>
                  <a:pt x="0" y="951940"/>
                  <a:pt x="0" y="812967"/>
                </a:cubicBezTo>
                <a:lnTo>
                  <a:pt x="0" y="47170"/>
                </a:lnTo>
                <a:lnTo>
                  <a:pt x="41548" y="41263"/>
                </a:lnTo>
                <a:cubicBezTo>
                  <a:pt x="88455" y="32322"/>
                  <a:pt x="134532" y="21258"/>
                  <a:pt x="179658" y="8183"/>
                </a:cubicBezTo>
                <a:lnTo>
                  <a:pt x="203659" y="0"/>
                </a:lnTo>
                <a:close/>
              </a:path>
            </a:pathLst>
          </a:custGeom>
          <a:gradFill>
            <a:gsLst>
              <a:gs pos="18000">
                <a:srgbClr val="08A867"/>
              </a:gs>
              <a:gs pos="69220">
                <a:srgbClr val="FF0066"/>
              </a:gs>
              <a:gs pos="45000">
                <a:srgbClr val="FFFF00"/>
              </a:gs>
              <a:gs pos="100000">
                <a:srgbClr val="0B0531"/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9AC245B-F629-48F2-A3C9-A2EDE59487F8}"/>
              </a:ext>
            </a:extLst>
          </p:cNvPr>
          <p:cNvSpPr/>
          <p:nvPr/>
        </p:nvSpPr>
        <p:spPr>
          <a:xfrm>
            <a:off x="666933" y="2196964"/>
            <a:ext cx="1399899" cy="1370087"/>
          </a:xfrm>
          <a:custGeom>
            <a:avLst/>
            <a:gdLst>
              <a:gd name="connsiteX0" fmla="*/ 0 w 2049593"/>
              <a:gd name="connsiteY0" fmla="*/ 0 h 2392598"/>
              <a:gd name="connsiteX1" fmla="*/ 94847 w 2049593"/>
              <a:gd name="connsiteY1" fmla="*/ 22718 h 2392598"/>
              <a:gd name="connsiteX2" fmla="*/ 210104 w 2049593"/>
              <a:gd name="connsiteY2" fmla="*/ 39104 h 2392598"/>
              <a:gd name="connsiteX3" fmla="*/ 210104 w 2049593"/>
              <a:gd name="connsiteY3" fmla="*/ 2025834 h 2392598"/>
              <a:gd name="connsiteX4" fmla="*/ 249743 w 2049593"/>
              <a:gd name="connsiteY4" fmla="*/ 2065473 h 2392598"/>
              <a:gd name="connsiteX5" fmla="*/ 1740801 w 2049593"/>
              <a:gd name="connsiteY5" fmla="*/ 2065473 h 2392598"/>
              <a:gd name="connsiteX6" fmla="*/ 1740801 w 2049593"/>
              <a:gd name="connsiteY6" fmla="*/ 1948451 h 2392598"/>
              <a:gd name="connsiteX7" fmla="*/ 2049593 w 2049593"/>
              <a:gd name="connsiteY7" fmla="*/ 2170525 h 2392598"/>
              <a:gd name="connsiteX8" fmla="*/ 1740801 w 2049593"/>
              <a:gd name="connsiteY8" fmla="*/ 2392598 h 2392598"/>
              <a:gd name="connsiteX9" fmla="*/ 1740801 w 2049593"/>
              <a:gd name="connsiteY9" fmla="*/ 2275576 h 2392598"/>
              <a:gd name="connsiteX10" fmla="*/ 249743 w 2049593"/>
              <a:gd name="connsiteY10" fmla="*/ 2275577 h 2392598"/>
              <a:gd name="connsiteX11" fmla="*/ 0 w 2049593"/>
              <a:gd name="connsiteY11" fmla="*/ 2025834 h 2392598"/>
              <a:gd name="connsiteX12" fmla="*/ 0 w 2049593"/>
              <a:gd name="connsiteY12" fmla="*/ 0 h 2392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49593" h="2392598">
                <a:moveTo>
                  <a:pt x="0" y="0"/>
                </a:moveTo>
                <a:lnTo>
                  <a:pt x="94847" y="22718"/>
                </a:lnTo>
                <a:lnTo>
                  <a:pt x="210104" y="39104"/>
                </a:lnTo>
                <a:lnTo>
                  <a:pt x="210104" y="2025834"/>
                </a:lnTo>
                <a:cubicBezTo>
                  <a:pt x="210104" y="2047726"/>
                  <a:pt x="227851" y="2065473"/>
                  <a:pt x="249743" y="2065473"/>
                </a:cubicBezTo>
                <a:lnTo>
                  <a:pt x="1740801" y="2065473"/>
                </a:lnTo>
                <a:lnTo>
                  <a:pt x="1740801" y="1948451"/>
                </a:lnTo>
                <a:lnTo>
                  <a:pt x="2049593" y="2170525"/>
                </a:lnTo>
                <a:lnTo>
                  <a:pt x="1740801" y="2392598"/>
                </a:lnTo>
                <a:lnTo>
                  <a:pt x="1740801" y="2275576"/>
                </a:lnTo>
                <a:lnTo>
                  <a:pt x="249743" y="2275577"/>
                </a:lnTo>
                <a:cubicBezTo>
                  <a:pt x="111814" y="2275577"/>
                  <a:pt x="0" y="2163763"/>
                  <a:pt x="0" y="2025834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8000">
                <a:srgbClr val="08A867"/>
              </a:gs>
              <a:gs pos="69220">
                <a:srgbClr val="FF0066"/>
              </a:gs>
              <a:gs pos="45000">
                <a:srgbClr val="FFFF00"/>
              </a:gs>
              <a:gs pos="100000">
                <a:srgbClr val="0B0531"/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97DCF0-4335-4666-9F5D-907790FF731F}"/>
              </a:ext>
            </a:extLst>
          </p:cNvPr>
          <p:cNvSpPr txBox="1"/>
          <p:nvPr/>
        </p:nvSpPr>
        <p:spPr>
          <a:xfrm>
            <a:off x="2054475" y="2699436"/>
            <a:ext cx="77075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aw-Latn-MM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Segmented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aw-Latn-MM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ords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  </a:t>
            </a:r>
            <a:r>
              <a:rPr lang="raw-Latn-MM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Yesu    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aw-Latn-MM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ristu     shøq     yanga     dang     nø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aw-Latn-MM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aw-Latn-MM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        </a:t>
            </a:r>
            <a:r>
              <a:rPr lang="raw-Latn-MM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aw-Latn-MM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DFDC96-107B-4730-872B-776E002C441D}"/>
              </a:ext>
            </a:extLst>
          </p:cNvPr>
          <p:cNvSpPr txBox="1"/>
          <p:nvPr/>
        </p:nvSpPr>
        <p:spPr>
          <a:xfrm>
            <a:off x="2054476" y="3286521"/>
            <a:ext cx="81210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 Tags </a:t>
            </a:r>
            <a:r>
              <a:rPr lang="raw-Latn-MM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raw-Latn-MM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aw-Latn-MM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noun   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aw-Latn-MM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noun      verb    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aw-Latn-MM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         noun   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aw-Latn-MM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adp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aw-Latn-MM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verb  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aw-Latn-MM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38AF79-F4A8-4630-ADC0-50E9535AEDCE}"/>
              </a:ext>
            </a:extLst>
          </p:cNvPr>
          <p:cNvSpPr txBox="1"/>
          <p:nvPr/>
        </p:nvSpPr>
        <p:spPr>
          <a:xfrm>
            <a:off x="2105844" y="1969319"/>
            <a:ext cx="77075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sentence      :   </a:t>
            </a:r>
            <a:r>
              <a:rPr lang="raw-Latn-MM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Yesu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aw-Latn-MM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ristu </a:t>
            </a:r>
            <a:r>
              <a:rPr lang="raw-Latn-MM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shøqyanga</a:t>
            </a:r>
            <a:r>
              <a:rPr lang="raw-Latn-MM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aw-Latn-MM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nø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aw-Latn-MM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íe</a:t>
            </a:r>
            <a:r>
              <a:rPr lang="raw-Latn-MM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aw-Latn-MM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A3CB17-8FC1-48B5-A7FF-19A0117BDC4E}"/>
              </a:ext>
            </a:extLst>
          </p:cNvPr>
          <p:cNvSpPr txBox="1"/>
          <p:nvPr/>
        </p:nvSpPr>
        <p:spPr>
          <a:xfrm>
            <a:off x="4377075" y="4697684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aw-Latn-M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427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8;p25">
            <a:extLst>
              <a:ext uri="{FF2B5EF4-FFF2-40B4-BE49-F238E27FC236}">
                <a16:creationId xmlns:a16="http://schemas.microsoft.com/office/drawing/2014/main" id="{2B35B683-8FD4-4AFF-A3C6-DC133BA6117B}"/>
              </a:ext>
            </a:extLst>
          </p:cNvPr>
          <p:cNvSpPr txBox="1">
            <a:spLocks/>
          </p:cNvSpPr>
          <p:nvPr/>
        </p:nvSpPr>
        <p:spPr>
          <a:xfrm>
            <a:off x="2537840" y="267849"/>
            <a:ext cx="4068319" cy="531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FE68AA-D52E-4BC5-9584-6E92AEE2F8E9}"/>
              </a:ext>
            </a:extLst>
          </p:cNvPr>
          <p:cNvSpPr txBox="1"/>
          <p:nvPr/>
        </p:nvSpPr>
        <p:spPr>
          <a:xfrm>
            <a:off x="914400" y="799329"/>
            <a:ext cx="7353300" cy="3741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helps preserve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 by creating a structured digital corpus, ensuring the language is documented and accessible for future generations.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POS tagging system serves as an educational tool for teaching and learning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language, providing resources for schools and language enthusiasts within the community.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lays the groundwork for more advanced NLP applications, such as machine translation, speech recognition, and sentiment analysis, tailored to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is developed under an open-source license, allowing it to be freely used for any research purposes.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16AC15-95DA-406C-8DFE-5D26A29BFD8E}"/>
              </a:ext>
            </a:extLst>
          </p:cNvPr>
          <p:cNvSpPr txBox="1"/>
          <p:nvPr/>
        </p:nvSpPr>
        <p:spPr>
          <a:xfrm>
            <a:off x="4377074" y="4697684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471742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8;p25">
            <a:extLst>
              <a:ext uri="{FF2B5EF4-FFF2-40B4-BE49-F238E27FC236}">
                <a16:creationId xmlns:a16="http://schemas.microsoft.com/office/drawing/2014/main" id="{84A4BEA7-408A-481D-9B11-8A50200A5402}"/>
              </a:ext>
            </a:extLst>
          </p:cNvPr>
          <p:cNvSpPr txBox="1">
            <a:spLocks/>
          </p:cNvSpPr>
          <p:nvPr/>
        </p:nvSpPr>
        <p:spPr>
          <a:xfrm>
            <a:off x="2537840" y="267849"/>
            <a:ext cx="4068319" cy="531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812196-D793-4223-B48E-2E2949359D38}"/>
              </a:ext>
            </a:extLst>
          </p:cNvPr>
          <p:cNvSpPr txBox="1"/>
          <p:nvPr/>
        </p:nvSpPr>
        <p:spPr>
          <a:xfrm>
            <a:off x="901874" y="961477"/>
            <a:ext cx="7340252" cy="3741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is organized by a total of nearly 2,500 words for word segmentation and nearly 3,000 labeled-sentences for POS tagging.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Segmentation error can occur when the words are not listed in Corpus and can effect the accuracy of POS tagging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bidirectional matching algorithm used for word segmentation has inherent weaknesses.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CRFs require a large amount of labeled training data to learn accurate weights, which can be a limitation for languages or domains with limited annotated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DC6FF-8FB4-44A5-849D-FD860D54399B}"/>
              </a:ext>
            </a:extLst>
          </p:cNvPr>
          <p:cNvSpPr txBox="1"/>
          <p:nvPr/>
        </p:nvSpPr>
        <p:spPr>
          <a:xfrm>
            <a:off x="4377074" y="4697684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778778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5;p22">
            <a:extLst>
              <a:ext uri="{FF2B5EF4-FFF2-40B4-BE49-F238E27FC236}">
                <a16:creationId xmlns:a16="http://schemas.microsoft.com/office/drawing/2014/main" id="{F0B2CD4F-5CEE-4E79-A964-FA443B582E41}"/>
              </a:ext>
            </a:extLst>
          </p:cNvPr>
          <p:cNvSpPr txBox="1">
            <a:spLocks/>
          </p:cNvSpPr>
          <p:nvPr/>
        </p:nvSpPr>
        <p:spPr>
          <a:xfrm>
            <a:off x="-134600" y="662641"/>
            <a:ext cx="4528800" cy="850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  <a:endParaRPr lang="en-US" sz="2800" dirty="0"/>
          </a:p>
        </p:txBody>
      </p:sp>
      <p:sp>
        <p:nvSpPr>
          <p:cNvPr id="4" name="Google Shape;127;p17">
            <a:extLst>
              <a:ext uri="{FF2B5EF4-FFF2-40B4-BE49-F238E27FC236}">
                <a16:creationId xmlns:a16="http://schemas.microsoft.com/office/drawing/2014/main" id="{EEFD8CCA-5B88-4240-8404-26BD09C43591}"/>
              </a:ext>
            </a:extLst>
          </p:cNvPr>
          <p:cNvSpPr txBox="1">
            <a:spLocks/>
          </p:cNvSpPr>
          <p:nvPr/>
        </p:nvSpPr>
        <p:spPr>
          <a:xfrm>
            <a:off x="1442881" y="1402948"/>
            <a:ext cx="4528800" cy="2981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Tx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285750" indent="-285750">
              <a:buClrTx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285750" indent="-285750">
              <a:buClrTx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Thesis</a:t>
            </a:r>
          </a:p>
          <a:p>
            <a:pPr marL="285750" indent="-285750">
              <a:buClrTx/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Rawang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Language Structure</a:t>
            </a:r>
          </a:p>
          <a:p>
            <a:pPr marL="285750" indent="-285750">
              <a:buClrTx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 Background</a:t>
            </a:r>
          </a:p>
          <a:p>
            <a:pPr marL="285750" indent="-285750">
              <a:buClrTx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  <a:p>
            <a:pPr marL="285750" indent="-285750">
              <a:buClrTx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285750" indent="-285750">
              <a:buClrTx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  <a:p>
            <a:pPr marL="285750" indent="-285750">
              <a:buClrTx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pPr marL="285750" indent="-285750">
              <a:buClrTx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85750" indent="-285750">
              <a:buClrTx/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CC2D1-BCAF-4145-BE77-0BC7F6C8D88A}"/>
              </a:ext>
            </a:extLst>
          </p:cNvPr>
          <p:cNvSpPr txBox="1"/>
          <p:nvPr/>
        </p:nvSpPr>
        <p:spPr>
          <a:xfrm>
            <a:off x="4428370" y="4697684"/>
            <a:ext cx="28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64975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38;p25">
            <a:extLst>
              <a:ext uri="{FF2B5EF4-FFF2-40B4-BE49-F238E27FC236}">
                <a16:creationId xmlns:a16="http://schemas.microsoft.com/office/drawing/2014/main" id="{3821A901-AD2C-4242-9470-8F6FFBFAB4E6}"/>
              </a:ext>
            </a:extLst>
          </p:cNvPr>
          <p:cNvSpPr txBox="1">
            <a:spLocks/>
          </p:cNvSpPr>
          <p:nvPr/>
        </p:nvSpPr>
        <p:spPr>
          <a:xfrm>
            <a:off x="2628541" y="301716"/>
            <a:ext cx="3886918" cy="531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dirty="0"/>
          </a:p>
        </p:txBody>
      </p:sp>
      <p:sp>
        <p:nvSpPr>
          <p:cNvPr id="4" name="Google Shape;239;p25">
            <a:extLst>
              <a:ext uri="{FF2B5EF4-FFF2-40B4-BE49-F238E27FC236}">
                <a16:creationId xmlns:a16="http://schemas.microsoft.com/office/drawing/2014/main" id="{DBE8803E-0051-4FCE-9F0A-C03DDC1C8D84}"/>
              </a:ext>
            </a:extLst>
          </p:cNvPr>
          <p:cNvSpPr txBox="1"/>
          <p:nvPr/>
        </p:nvSpPr>
        <p:spPr>
          <a:xfrm>
            <a:off x="965200" y="1285093"/>
            <a:ext cx="7467600" cy="281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 is a crucial step before POS tagging because POS tagging relies on the individual tokens to assign the correct grammatical category.</a:t>
            </a:r>
            <a:endParaRPr lang="raw-Latn-MM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 tagging is commonly performed after word segmentation or tokenization.</a:t>
            </a:r>
            <a:endParaRPr lang="raw-Latn-MM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Precise foundational analysis in NLP enhances advanced tasks such as machine translation, summarization, information extraction, and more.</a:t>
            </a:r>
            <a:endParaRPr lang="raw-Latn-MM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0BECBC-2920-47B6-9A25-2DEC1534B79F}"/>
              </a:ext>
            </a:extLst>
          </p:cNvPr>
          <p:cNvSpPr txBox="1"/>
          <p:nvPr/>
        </p:nvSpPr>
        <p:spPr>
          <a:xfrm>
            <a:off x="4377074" y="4697684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119894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38;p25">
            <a:extLst>
              <a:ext uri="{FF2B5EF4-FFF2-40B4-BE49-F238E27FC236}">
                <a16:creationId xmlns:a16="http://schemas.microsoft.com/office/drawing/2014/main" id="{523D05C4-740E-4680-99F7-208102FA0E69}"/>
              </a:ext>
            </a:extLst>
          </p:cNvPr>
          <p:cNvSpPr txBox="1">
            <a:spLocks/>
          </p:cNvSpPr>
          <p:nvPr/>
        </p:nvSpPr>
        <p:spPr>
          <a:xfrm>
            <a:off x="2628541" y="301716"/>
            <a:ext cx="3886918" cy="531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sz="2800" dirty="0"/>
          </a:p>
        </p:txBody>
      </p:sp>
      <p:sp>
        <p:nvSpPr>
          <p:cNvPr id="6" name="Google Shape;239;p25">
            <a:extLst>
              <a:ext uri="{FF2B5EF4-FFF2-40B4-BE49-F238E27FC236}">
                <a16:creationId xmlns:a16="http://schemas.microsoft.com/office/drawing/2014/main" id="{D8318F92-E666-4323-8E20-C85FB0E9E15A}"/>
              </a:ext>
            </a:extLst>
          </p:cNvPr>
          <p:cNvSpPr txBox="1"/>
          <p:nvPr/>
        </p:nvSpPr>
        <p:spPr>
          <a:xfrm>
            <a:off x="1257300" y="1285093"/>
            <a:ext cx="7467600" cy="281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Word Corpus creation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Labeled Corpus creation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Word Segmentation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labeled corpus with CRF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Linking Word Segmentation and Part-of-Speech Tagging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Graphical User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E5FC91-47FB-4A9F-AD18-2AA08151CE94}"/>
              </a:ext>
            </a:extLst>
          </p:cNvPr>
          <p:cNvSpPr txBox="1"/>
          <p:nvPr/>
        </p:nvSpPr>
        <p:spPr>
          <a:xfrm>
            <a:off x="4377073" y="4697684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226063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38;p25">
            <a:extLst>
              <a:ext uri="{FF2B5EF4-FFF2-40B4-BE49-F238E27FC236}">
                <a16:creationId xmlns:a16="http://schemas.microsoft.com/office/drawing/2014/main" id="{523D05C4-740E-4680-99F7-208102FA0E69}"/>
              </a:ext>
            </a:extLst>
          </p:cNvPr>
          <p:cNvSpPr txBox="1">
            <a:spLocks/>
          </p:cNvSpPr>
          <p:nvPr/>
        </p:nvSpPr>
        <p:spPr>
          <a:xfrm>
            <a:off x="2628541" y="2143216"/>
            <a:ext cx="3886918" cy="531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5112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75;p22">
            <a:extLst>
              <a:ext uri="{FF2B5EF4-FFF2-40B4-BE49-F238E27FC236}">
                <a16:creationId xmlns:a16="http://schemas.microsoft.com/office/drawing/2014/main" id="{F7C380EE-C39F-469B-AA15-B41916E8D33D}"/>
              </a:ext>
            </a:extLst>
          </p:cNvPr>
          <p:cNvSpPr txBox="1">
            <a:spLocks/>
          </p:cNvSpPr>
          <p:nvPr/>
        </p:nvSpPr>
        <p:spPr>
          <a:xfrm>
            <a:off x="0" y="116541"/>
            <a:ext cx="9144000" cy="850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2800" dirty="0"/>
          </a:p>
        </p:txBody>
      </p:sp>
      <p:sp>
        <p:nvSpPr>
          <p:cNvPr id="16" name="Google Shape;176;p22">
            <a:extLst>
              <a:ext uri="{FF2B5EF4-FFF2-40B4-BE49-F238E27FC236}">
                <a16:creationId xmlns:a16="http://schemas.microsoft.com/office/drawing/2014/main" id="{29D4BD98-59BE-4381-9045-62A3655F6EEC}"/>
              </a:ext>
            </a:extLst>
          </p:cNvPr>
          <p:cNvSpPr txBox="1">
            <a:spLocks/>
          </p:cNvSpPr>
          <p:nvPr/>
        </p:nvSpPr>
        <p:spPr>
          <a:xfrm>
            <a:off x="568091" y="608140"/>
            <a:ext cx="7992702" cy="32809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3152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Natural Language Processing, or NLP, is a field that teaches computers to understand human language.</a:t>
            </a:r>
            <a:endParaRPr lang="en-US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152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NLP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to achieve powerful tasks such as machine translation, text summarization, and information retrieval and so on.</a:t>
            </a:r>
          </a:p>
          <a:p>
            <a:pPr marL="73152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accuracy in these areas, foundational NLP processes are essential.</a:t>
            </a:r>
            <a:endParaRPr lang="en-US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152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targets </a:t>
            </a:r>
            <a:r>
              <a:rPr lang="en-US" sz="16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Rawang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word segmentation and Part-Of-Speech (POS) tagging, representing foundational processes in NLP.</a:t>
            </a:r>
          </a:p>
          <a:p>
            <a:pPr marL="73152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 segmentation is achieved using the Maximum Matching Algorithm using </a:t>
            </a:r>
            <a:r>
              <a:rPr lang="en-US" sz="16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Rawang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words corpus.</a:t>
            </a:r>
          </a:p>
          <a:p>
            <a:pPr marL="73152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 tagging is implemented through Conditional Random Fields model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metrics, refining as needed. 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FF27B4B-48FF-4995-BD27-2E38B3E716EA}"/>
              </a:ext>
            </a:extLst>
          </p:cNvPr>
          <p:cNvSpPr txBox="1"/>
          <p:nvPr/>
        </p:nvSpPr>
        <p:spPr>
          <a:xfrm>
            <a:off x="4428370" y="4697684"/>
            <a:ext cx="28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63961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38;p25">
            <a:extLst>
              <a:ext uri="{FF2B5EF4-FFF2-40B4-BE49-F238E27FC236}">
                <a16:creationId xmlns:a16="http://schemas.microsoft.com/office/drawing/2014/main" id="{EC4B62DF-736E-40BF-8ADC-EC9716FBBA0D}"/>
              </a:ext>
            </a:extLst>
          </p:cNvPr>
          <p:cNvSpPr txBox="1">
            <a:spLocks/>
          </p:cNvSpPr>
          <p:nvPr/>
        </p:nvSpPr>
        <p:spPr>
          <a:xfrm>
            <a:off x="2931571" y="267849"/>
            <a:ext cx="2969498" cy="531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2800" b="1" dirty="0"/>
          </a:p>
        </p:txBody>
      </p:sp>
      <p:sp>
        <p:nvSpPr>
          <p:cNvPr id="6" name="Google Shape;239;p25">
            <a:extLst>
              <a:ext uri="{FF2B5EF4-FFF2-40B4-BE49-F238E27FC236}">
                <a16:creationId xmlns:a16="http://schemas.microsoft.com/office/drawing/2014/main" id="{8D0B214C-C15A-4E68-BBC5-6DFFC68BC471}"/>
              </a:ext>
            </a:extLst>
          </p:cNvPr>
          <p:cNvSpPr txBox="1"/>
          <p:nvPr/>
        </p:nvSpPr>
        <p:spPr>
          <a:xfrm>
            <a:off x="1135086" y="1341021"/>
            <a:ext cx="7172307" cy="281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preserve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 representing our preserved culture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develop a diverse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Rawang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language corpus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perform word segmentation using Maximum matching algorithm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design a tailored CRF model for precise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Rawang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POS tagging	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739;p45">
            <a:extLst>
              <a:ext uri="{FF2B5EF4-FFF2-40B4-BE49-F238E27FC236}">
                <a16:creationId xmlns:a16="http://schemas.microsoft.com/office/drawing/2014/main" id="{88A09E0E-8267-40F0-B459-413D9A9E10E2}"/>
              </a:ext>
            </a:extLst>
          </p:cNvPr>
          <p:cNvSpPr/>
          <p:nvPr/>
        </p:nvSpPr>
        <p:spPr>
          <a:xfrm>
            <a:off x="592471" y="267849"/>
            <a:ext cx="639916" cy="578410"/>
          </a:xfrm>
          <a:custGeom>
            <a:avLst/>
            <a:gdLst/>
            <a:ahLst/>
            <a:cxnLst/>
            <a:rect l="l" t="t" r="r" b="b"/>
            <a:pathLst>
              <a:path w="12698" h="11563" extrusionOk="0">
                <a:moveTo>
                  <a:pt x="2490" y="820"/>
                </a:moveTo>
                <a:cubicBezTo>
                  <a:pt x="3529" y="914"/>
                  <a:pt x="4600" y="1292"/>
                  <a:pt x="5483" y="2017"/>
                </a:cubicBezTo>
                <a:lnTo>
                  <a:pt x="5798" y="2237"/>
                </a:lnTo>
                <a:lnTo>
                  <a:pt x="5798" y="10334"/>
                </a:lnTo>
                <a:lnTo>
                  <a:pt x="5766" y="10334"/>
                </a:lnTo>
                <a:cubicBezTo>
                  <a:pt x="4789" y="9609"/>
                  <a:pt x="3655" y="9168"/>
                  <a:pt x="2490" y="9105"/>
                </a:cubicBezTo>
                <a:lnTo>
                  <a:pt x="2490" y="820"/>
                </a:lnTo>
                <a:close/>
                <a:moveTo>
                  <a:pt x="9925" y="883"/>
                </a:moveTo>
                <a:lnTo>
                  <a:pt x="9925" y="9137"/>
                </a:lnTo>
                <a:cubicBezTo>
                  <a:pt x="8728" y="9200"/>
                  <a:pt x="7593" y="9609"/>
                  <a:pt x="6617" y="10334"/>
                </a:cubicBezTo>
                <a:lnTo>
                  <a:pt x="6617" y="2300"/>
                </a:lnTo>
                <a:lnTo>
                  <a:pt x="6932" y="2048"/>
                </a:lnTo>
                <a:cubicBezTo>
                  <a:pt x="7782" y="1355"/>
                  <a:pt x="8854" y="946"/>
                  <a:pt x="9925" y="883"/>
                </a:cubicBezTo>
                <a:close/>
                <a:moveTo>
                  <a:pt x="1702" y="2458"/>
                </a:moveTo>
                <a:lnTo>
                  <a:pt x="1702" y="9483"/>
                </a:lnTo>
                <a:cubicBezTo>
                  <a:pt x="1702" y="9735"/>
                  <a:pt x="1891" y="9924"/>
                  <a:pt x="2080" y="9924"/>
                </a:cubicBezTo>
                <a:cubicBezTo>
                  <a:pt x="3057" y="9924"/>
                  <a:pt x="4096" y="10208"/>
                  <a:pt x="4978" y="10744"/>
                </a:cubicBezTo>
                <a:lnTo>
                  <a:pt x="1261" y="10744"/>
                </a:lnTo>
                <a:cubicBezTo>
                  <a:pt x="1009" y="10744"/>
                  <a:pt x="851" y="10555"/>
                  <a:pt x="851" y="10334"/>
                </a:cubicBezTo>
                <a:lnTo>
                  <a:pt x="851" y="2867"/>
                </a:lnTo>
                <a:cubicBezTo>
                  <a:pt x="851" y="2647"/>
                  <a:pt x="1040" y="2489"/>
                  <a:pt x="1261" y="2458"/>
                </a:cubicBezTo>
                <a:close/>
                <a:moveTo>
                  <a:pt x="11406" y="2458"/>
                </a:moveTo>
                <a:cubicBezTo>
                  <a:pt x="11658" y="2458"/>
                  <a:pt x="11815" y="2647"/>
                  <a:pt x="11847" y="2867"/>
                </a:cubicBezTo>
                <a:lnTo>
                  <a:pt x="11847" y="10334"/>
                </a:lnTo>
                <a:cubicBezTo>
                  <a:pt x="11847" y="10555"/>
                  <a:pt x="11658" y="10712"/>
                  <a:pt x="11406" y="10744"/>
                </a:cubicBezTo>
                <a:lnTo>
                  <a:pt x="7436" y="10744"/>
                </a:lnTo>
                <a:cubicBezTo>
                  <a:pt x="8255" y="10239"/>
                  <a:pt x="9295" y="9924"/>
                  <a:pt x="10303" y="9924"/>
                </a:cubicBezTo>
                <a:cubicBezTo>
                  <a:pt x="10555" y="9924"/>
                  <a:pt x="10712" y="9735"/>
                  <a:pt x="10712" y="9483"/>
                </a:cubicBezTo>
                <a:lnTo>
                  <a:pt x="10712" y="2458"/>
                </a:lnTo>
                <a:close/>
                <a:moveTo>
                  <a:pt x="2080" y="0"/>
                </a:moveTo>
                <a:cubicBezTo>
                  <a:pt x="1828" y="0"/>
                  <a:pt x="1670" y="189"/>
                  <a:pt x="1670" y="410"/>
                </a:cubicBezTo>
                <a:lnTo>
                  <a:pt x="1670" y="1670"/>
                </a:lnTo>
                <a:lnTo>
                  <a:pt x="1261" y="1670"/>
                </a:lnTo>
                <a:cubicBezTo>
                  <a:pt x="568" y="1670"/>
                  <a:pt x="1" y="2206"/>
                  <a:pt x="32" y="2930"/>
                </a:cubicBezTo>
                <a:lnTo>
                  <a:pt x="32" y="10334"/>
                </a:lnTo>
                <a:cubicBezTo>
                  <a:pt x="32" y="10996"/>
                  <a:pt x="568" y="11563"/>
                  <a:pt x="1261" y="11563"/>
                </a:cubicBezTo>
                <a:lnTo>
                  <a:pt x="11437" y="11563"/>
                </a:lnTo>
                <a:cubicBezTo>
                  <a:pt x="12130" y="11563"/>
                  <a:pt x="12697" y="11027"/>
                  <a:pt x="12697" y="10334"/>
                </a:cubicBezTo>
                <a:lnTo>
                  <a:pt x="12697" y="2867"/>
                </a:lnTo>
                <a:cubicBezTo>
                  <a:pt x="12666" y="2206"/>
                  <a:pt x="12130" y="1670"/>
                  <a:pt x="11437" y="1670"/>
                </a:cubicBezTo>
                <a:lnTo>
                  <a:pt x="10744" y="1670"/>
                </a:lnTo>
                <a:lnTo>
                  <a:pt x="10744" y="410"/>
                </a:lnTo>
                <a:cubicBezTo>
                  <a:pt x="10744" y="158"/>
                  <a:pt x="10555" y="0"/>
                  <a:pt x="10334" y="0"/>
                </a:cubicBezTo>
                <a:cubicBezTo>
                  <a:pt x="8980" y="0"/>
                  <a:pt x="7562" y="473"/>
                  <a:pt x="6396" y="1387"/>
                </a:cubicBezTo>
                <a:lnTo>
                  <a:pt x="6207" y="1544"/>
                </a:lnTo>
                <a:lnTo>
                  <a:pt x="6018" y="1387"/>
                </a:lnTo>
                <a:cubicBezTo>
                  <a:pt x="4915" y="473"/>
                  <a:pt x="3498" y="0"/>
                  <a:pt x="20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32FF56-1084-4A30-AA79-64EE4FA63F53}"/>
              </a:ext>
            </a:extLst>
          </p:cNvPr>
          <p:cNvSpPr txBox="1"/>
          <p:nvPr/>
        </p:nvSpPr>
        <p:spPr>
          <a:xfrm>
            <a:off x="4428370" y="4697684"/>
            <a:ext cx="28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86877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38;p25">
            <a:extLst>
              <a:ext uri="{FF2B5EF4-FFF2-40B4-BE49-F238E27FC236}">
                <a16:creationId xmlns:a16="http://schemas.microsoft.com/office/drawing/2014/main" id="{881DD98B-286E-4FC2-A4B2-5D5E11C5321E}"/>
              </a:ext>
            </a:extLst>
          </p:cNvPr>
          <p:cNvSpPr txBox="1">
            <a:spLocks/>
          </p:cNvSpPr>
          <p:nvPr/>
        </p:nvSpPr>
        <p:spPr>
          <a:xfrm>
            <a:off x="3131239" y="187556"/>
            <a:ext cx="2969498" cy="531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Thesis</a:t>
            </a:r>
            <a:endParaRPr lang="en-US" sz="28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DCAB4FE-AA09-4F86-B3D4-8FC3E743399C}"/>
              </a:ext>
            </a:extLst>
          </p:cNvPr>
          <p:cNvGrpSpPr/>
          <p:nvPr/>
        </p:nvGrpSpPr>
        <p:grpSpPr>
          <a:xfrm>
            <a:off x="1291561" y="1113570"/>
            <a:ext cx="4032562" cy="1263244"/>
            <a:chOff x="2728054" y="1000532"/>
            <a:chExt cx="5171486" cy="1685804"/>
          </a:xfrm>
        </p:grpSpPr>
        <p:sp>
          <p:nvSpPr>
            <p:cNvPr id="26" name="Rectangle: Top Corners Rounded 25">
              <a:extLst>
                <a:ext uri="{FF2B5EF4-FFF2-40B4-BE49-F238E27FC236}">
                  <a16:creationId xmlns:a16="http://schemas.microsoft.com/office/drawing/2014/main" id="{56799F35-C490-4638-BF08-A3CC564449ED}"/>
                </a:ext>
              </a:extLst>
            </p:cNvPr>
            <p:cNvSpPr/>
            <p:nvPr/>
          </p:nvSpPr>
          <p:spPr>
            <a:xfrm rot="16200000">
              <a:off x="4798822" y="-1070236"/>
              <a:ext cx="757459" cy="489899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5000">
                  <a:schemeClr val="accent3">
                    <a:lumMod val="0"/>
                    <a:lumOff val="100000"/>
                  </a:schemeClr>
                </a:gs>
                <a:gs pos="72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7" name="Right Triangle 26">
              <a:extLst>
                <a:ext uri="{FF2B5EF4-FFF2-40B4-BE49-F238E27FC236}">
                  <a16:creationId xmlns:a16="http://schemas.microsoft.com/office/drawing/2014/main" id="{F3D9B28D-26E8-4DB2-821E-C6F08C1C74DF}"/>
                </a:ext>
              </a:extLst>
            </p:cNvPr>
            <p:cNvSpPr/>
            <p:nvPr/>
          </p:nvSpPr>
          <p:spPr>
            <a:xfrm rot="5610043">
              <a:off x="4778258" y="-434945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5C60A61-AD40-4CE3-BC50-BDC91EF167A9}"/>
              </a:ext>
            </a:extLst>
          </p:cNvPr>
          <p:cNvGrpSpPr/>
          <p:nvPr/>
        </p:nvGrpSpPr>
        <p:grpSpPr>
          <a:xfrm>
            <a:off x="1285159" y="2669832"/>
            <a:ext cx="4038964" cy="1315145"/>
            <a:chOff x="2719846" y="958643"/>
            <a:chExt cx="5179696" cy="1755064"/>
          </a:xfrm>
        </p:grpSpPr>
        <p:sp>
          <p:nvSpPr>
            <p:cNvPr id="24" name="Rectangle: Top Corners Rounded 23">
              <a:extLst>
                <a:ext uri="{FF2B5EF4-FFF2-40B4-BE49-F238E27FC236}">
                  <a16:creationId xmlns:a16="http://schemas.microsoft.com/office/drawing/2014/main" id="{788E616A-2AF8-437D-8906-2B2DCD35C000}"/>
                </a:ext>
              </a:extLst>
            </p:cNvPr>
            <p:cNvSpPr/>
            <p:nvPr/>
          </p:nvSpPr>
          <p:spPr>
            <a:xfrm rot="16200000">
              <a:off x="4769743" y="-1091254"/>
              <a:ext cx="811161" cy="4910956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5000">
                  <a:schemeClr val="accent3">
                    <a:lumMod val="0"/>
                    <a:lumOff val="100000"/>
                  </a:schemeClr>
                </a:gs>
                <a:gs pos="72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5" name="Right Triangle 24">
              <a:extLst>
                <a:ext uri="{FF2B5EF4-FFF2-40B4-BE49-F238E27FC236}">
                  <a16:creationId xmlns:a16="http://schemas.microsoft.com/office/drawing/2014/main" id="{0A60EAE4-11B2-4DC9-987B-CBE5E998B6DA}"/>
                </a:ext>
              </a:extLst>
            </p:cNvPr>
            <p:cNvSpPr/>
            <p:nvPr/>
          </p:nvSpPr>
          <p:spPr>
            <a:xfrm rot="5610043">
              <a:off x="4778260" y="-407574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644A658-EFED-4962-9298-8C83D3207F4D}"/>
              </a:ext>
            </a:extLst>
          </p:cNvPr>
          <p:cNvGrpSpPr/>
          <p:nvPr/>
        </p:nvGrpSpPr>
        <p:grpSpPr>
          <a:xfrm rot="11454677">
            <a:off x="3860944" y="1810267"/>
            <a:ext cx="4455863" cy="1002205"/>
            <a:chOff x="1775098" y="506962"/>
            <a:chExt cx="5714341" cy="1337449"/>
          </a:xfrm>
        </p:grpSpPr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1AD5AEC3-7DE0-47BB-B99F-20F9E0625674}"/>
                </a:ext>
              </a:extLst>
            </p:cNvPr>
            <p:cNvSpPr/>
            <p:nvPr/>
          </p:nvSpPr>
          <p:spPr>
            <a:xfrm rot="15545323">
              <a:off x="3997452" y="-1189104"/>
              <a:ext cx="811161" cy="5255869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5000">
                  <a:schemeClr val="accent3">
                    <a:lumMod val="0"/>
                    <a:lumOff val="100000"/>
                  </a:schemeClr>
                </a:gs>
                <a:gs pos="72000">
                  <a:schemeClr val="bg1">
                    <a:lumMod val="75000"/>
                  </a:schemeClr>
                </a:gs>
                <a:gs pos="100000">
                  <a:schemeClr val="bg2">
                    <a:lumMod val="90000"/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3" name="Right Triangle 22">
              <a:extLst>
                <a:ext uri="{FF2B5EF4-FFF2-40B4-BE49-F238E27FC236}">
                  <a16:creationId xmlns:a16="http://schemas.microsoft.com/office/drawing/2014/main" id="{D34714A6-9D4F-4FF3-9F87-0ECAFFBFDD83}"/>
                </a:ext>
              </a:extLst>
            </p:cNvPr>
            <p:cNvSpPr/>
            <p:nvPr/>
          </p:nvSpPr>
          <p:spPr>
            <a:xfrm rot="5368830">
              <a:off x="4368157" y="-1522938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E93753-7EEA-4952-9903-BF1093C2B5EB}"/>
              </a:ext>
            </a:extLst>
          </p:cNvPr>
          <p:cNvGrpSpPr/>
          <p:nvPr/>
        </p:nvGrpSpPr>
        <p:grpSpPr>
          <a:xfrm rot="11454677">
            <a:off x="3825174" y="3436097"/>
            <a:ext cx="4515294" cy="1001606"/>
            <a:chOff x="1698880" y="506962"/>
            <a:chExt cx="5790559" cy="1336648"/>
          </a:xfrm>
        </p:grpSpPr>
        <p:sp>
          <p:nvSpPr>
            <p:cNvPr id="20" name="Right Triangle 19">
              <a:extLst>
                <a:ext uri="{FF2B5EF4-FFF2-40B4-BE49-F238E27FC236}">
                  <a16:creationId xmlns:a16="http://schemas.microsoft.com/office/drawing/2014/main" id="{66BE0F38-E5A9-46C1-AA44-339EACB55E34}"/>
                </a:ext>
              </a:extLst>
            </p:cNvPr>
            <p:cNvSpPr/>
            <p:nvPr/>
          </p:nvSpPr>
          <p:spPr>
            <a:xfrm rot="5368830">
              <a:off x="4368157" y="-1522938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1" name="Rectangle: Top Corners Rounded 20">
              <a:extLst>
                <a:ext uri="{FF2B5EF4-FFF2-40B4-BE49-F238E27FC236}">
                  <a16:creationId xmlns:a16="http://schemas.microsoft.com/office/drawing/2014/main" id="{35800211-5EF9-442A-B714-50607C78AB7F}"/>
                </a:ext>
              </a:extLst>
            </p:cNvPr>
            <p:cNvSpPr/>
            <p:nvPr/>
          </p:nvSpPr>
          <p:spPr>
            <a:xfrm rot="15545323">
              <a:off x="3998512" y="-1267183"/>
              <a:ext cx="811161" cy="541042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0000">
                  <a:schemeClr val="accent3">
                    <a:lumMod val="0"/>
                    <a:lumOff val="100000"/>
                  </a:schemeClr>
                </a:gs>
                <a:gs pos="72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B9F0BCFC-C089-4FF4-8B48-C8D879D04692}"/>
              </a:ext>
            </a:extLst>
          </p:cNvPr>
          <p:cNvSpPr/>
          <p:nvPr/>
        </p:nvSpPr>
        <p:spPr>
          <a:xfrm>
            <a:off x="1279189" y="1081228"/>
            <a:ext cx="586756" cy="56759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1FEEFF4-AD12-4A46-8656-52D465DD71E3}"/>
              </a:ext>
            </a:extLst>
          </p:cNvPr>
          <p:cNvSpPr/>
          <p:nvPr/>
        </p:nvSpPr>
        <p:spPr>
          <a:xfrm>
            <a:off x="1286881" y="2685957"/>
            <a:ext cx="586756" cy="567595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46541BA-B872-487F-9DC4-EA418B87CDC0}"/>
              </a:ext>
            </a:extLst>
          </p:cNvPr>
          <p:cNvSpPr/>
          <p:nvPr/>
        </p:nvSpPr>
        <p:spPr>
          <a:xfrm>
            <a:off x="7743004" y="1863897"/>
            <a:ext cx="586756" cy="567595"/>
          </a:xfrm>
          <a:prstGeom prst="ellipse">
            <a:avLst/>
          </a:prstGeom>
          <a:solidFill>
            <a:srgbClr val="BA06A5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0C1C5B-4D82-43C6-AD6D-F8AD45C06D14}"/>
              </a:ext>
            </a:extLst>
          </p:cNvPr>
          <p:cNvSpPr/>
          <p:nvPr/>
        </p:nvSpPr>
        <p:spPr>
          <a:xfrm>
            <a:off x="7756089" y="3480412"/>
            <a:ext cx="586756" cy="567595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4</a:t>
            </a:r>
          </a:p>
        </p:txBody>
      </p:sp>
      <p:sp>
        <p:nvSpPr>
          <p:cNvPr id="14" name="TextBox 18">
            <a:extLst>
              <a:ext uri="{FF2B5EF4-FFF2-40B4-BE49-F238E27FC236}">
                <a16:creationId xmlns:a16="http://schemas.microsoft.com/office/drawing/2014/main" id="{54E65827-A142-4850-B886-5DAB577A267D}"/>
              </a:ext>
            </a:extLst>
          </p:cNvPr>
          <p:cNvSpPr txBox="1"/>
          <p:nvPr/>
        </p:nvSpPr>
        <p:spPr>
          <a:xfrm>
            <a:off x="1922606" y="1182660"/>
            <a:ext cx="4325794" cy="3527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Rawang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word corpus and POS tag corpus creation 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id="{64C07359-E762-4111-936B-060D0A8B9DBB}"/>
              </a:ext>
            </a:extLst>
          </p:cNvPr>
          <p:cNvSpPr txBox="1"/>
          <p:nvPr/>
        </p:nvSpPr>
        <p:spPr>
          <a:xfrm>
            <a:off x="1984949" y="2787927"/>
            <a:ext cx="48476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 P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 tag corpus with Conditional Random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Field</a:t>
            </a:r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34CA3E1D-6794-45DE-97A9-EB83345EE59C}"/>
              </a:ext>
            </a:extLst>
          </p:cNvPr>
          <p:cNvSpPr txBox="1"/>
          <p:nvPr/>
        </p:nvSpPr>
        <p:spPr>
          <a:xfrm>
            <a:off x="3247668" y="3450866"/>
            <a:ext cx="46221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Creating Graphical User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Interface for predicting input sentence </a:t>
            </a:r>
            <a:endParaRPr lang="en-US" sz="1600" dirty="0"/>
          </a:p>
        </p:txBody>
      </p:sp>
      <p:sp>
        <p:nvSpPr>
          <p:cNvPr id="17" name="TextBox 21">
            <a:extLst>
              <a:ext uri="{FF2B5EF4-FFF2-40B4-BE49-F238E27FC236}">
                <a16:creationId xmlns:a16="http://schemas.microsoft.com/office/drawing/2014/main" id="{0EA76EFC-FCA3-418F-8CD9-AD6517C27BFB}"/>
              </a:ext>
            </a:extLst>
          </p:cNvPr>
          <p:cNvSpPr txBox="1"/>
          <p:nvPr/>
        </p:nvSpPr>
        <p:spPr>
          <a:xfrm>
            <a:off x="3247669" y="1817282"/>
            <a:ext cx="46181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Word Segmentation with Maximum Matching Algorithm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Box 24">
            <a:extLst>
              <a:ext uri="{FF2B5EF4-FFF2-40B4-BE49-F238E27FC236}">
                <a16:creationId xmlns:a16="http://schemas.microsoft.com/office/drawing/2014/main" id="{B56AF0A8-1039-4DE8-87F4-817AB8C2C2B0}"/>
              </a:ext>
            </a:extLst>
          </p:cNvPr>
          <p:cNvSpPr txBox="1"/>
          <p:nvPr/>
        </p:nvSpPr>
        <p:spPr>
          <a:xfrm>
            <a:off x="4628038" y="4617391"/>
            <a:ext cx="28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54498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32FF56-1084-4A30-AA79-64EE4FA63F53}"/>
              </a:ext>
            </a:extLst>
          </p:cNvPr>
          <p:cNvSpPr txBox="1"/>
          <p:nvPr/>
        </p:nvSpPr>
        <p:spPr>
          <a:xfrm>
            <a:off x="4428370" y="4697684"/>
            <a:ext cx="28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BC2367-CBD0-4730-AD24-8204F570809D}"/>
              </a:ext>
            </a:extLst>
          </p:cNvPr>
          <p:cNvSpPr txBox="1"/>
          <p:nvPr/>
        </p:nvSpPr>
        <p:spPr>
          <a:xfrm>
            <a:off x="2227942" y="384060"/>
            <a:ext cx="46881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Corpus Creation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C5646D-5D54-42A4-BE12-0DFF4D370026}"/>
              </a:ext>
            </a:extLst>
          </p:cNvPr>
          <p:cNvSpPr/>
          <p:nvPr/>
        </p:nvSpPr>
        <p:spPr>
          <a:xfrm>
            <a:off x="648929" y="1651000"/>
            <a:ext cx="2348271" cy="23617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shv̀msòpuq</a:t>
            </a:r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tiberia</a:t>
            </a:r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shvlo</a:t>
            </a:r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lvwà</a:t>
            </a:r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ínìgø</a:t>
            </a:r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zv́ng</a:t>
            </a:r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má</a:t>
            </a:r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dakngòe</a:t>
            </a:r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Dvtuq</a:t>
            </a:r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224EA5-E433-4A9C-B9B6-D4851A2B4C87}"/>
              </a:ext>
            </a:extLst>
          </p:cNvPr>
          <p:cNvSpPr/>
          <p:nvPr/>
        </p:nvSpPr>
        <p:spPr>
          <a:xfrm>
            <a:off x="4422760" y="1613315"/>
            <a:ext cx="4305299" cy="23994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5BA579-0D93-4011-9BF0-8A4DB2423D00}"/>
              </a:ext>
            </a:extLst>
          </p:cNvPr>
          <p:cNvSpPr txBox="1"/>
          <p:nvPr/>
        </p:nvSpPr>
        <p:spPr>
          <a:xfrm>
            <a:off x="993792" y="1130716"/>
            <a:ext cx="2514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Unduplicated Word Corpus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55374A-FF2C-43B2-A7B8-E733D8134A9D}"/>
              </a:ext>
            </a:extLst>
          </p:cNvPr>
          <p:cNvSpPr txBox="1"/>
          <p:nvPr/>
        </p:nvSpPr>
        <p:spPr>
          <a:xfrm>
            <a:off x="4657708" y="1143000"/>
            <a:ext cx="2822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Labeled-Sentences Corpus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A867F-EB66-4CF1-9747-6E326CFA7437}"/>
              </a:ext>
            </a:extLst>
          </p:cNvPr>
          <p:cNvSpPr txBox="1"/>
          <p:nvPr/>
        </p:nvSpPr>
        <p:spPr>
          <a:xfrm>
            <a:off x="4422760" y="1576804"/>
            <a:ext cx="4289440" cy="227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vrá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/CONJ  </a:t>
            </a: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tiqpè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/N</a:t>
            </a:r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nø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/AUX  </a:t>
            </a: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shvt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/V</a:t>
            </a:r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bǿà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/CV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íwe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/CONJ  </a:t>
            </a: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nàmaq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/PRO  </a:t>
            </a:r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í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/C</a:t>
            </a:r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kadø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/IR  </a:t>
            </a: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dèdvm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/V</a:t>
            </a:r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nø̀ng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/P</a:t>
            </a:r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 e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/CV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yesu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/N</a:t>
            </a:r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 í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/C</a:t>
            </a:r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àngmaq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/PRO  </a:t>
            </a: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sv̀ng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/C</a:t>
            </a:r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vtán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/V</a:t>
            </a:r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òe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/CV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àngmaq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/PRO  </a:t>
            </a: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sv̀ng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/C</a:t>
            </a:r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dvban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/V</a:t>
            </a:r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 ò/P  e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/CV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nà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/PRO  </a:t>
            </a: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mvtu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/N</a:t>
            </a:r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 è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/PF </a:t>
            </a:r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lvng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/V</a:t>
            </a:r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shì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/SF  </a:t>
            </a: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nø</a:t>
            </a:r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̀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/CONJ </a:t>
            </a:r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è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/PF  </a:t>
            </a:r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lo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/V</a:t>
            </a:r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nvpè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/N</a:t>
            </a:r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nvmè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/N</a:t>
            </a:r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sv̀ng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/C</a:t>
            </a:r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nàpǿ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/V</a:t>
            </a:r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 ò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2A6246B-3987-472E-9BE9-CA3A93B2FC92}"/>
              </a:ext>
            </a:extLst>
          </p:cNvPr>
          <p:cNvSpPr/>
          <p:nvPr/>
        </p:nvSpPr>
        <p:spPr>
          <a:xfrm>
            <a:off x="623529" y="1115774"/>
            <a:ext cx="378164" cy="385045"/>
          </a:xfrm>
          <a:prstGeom prst="ellipse">
            <a:avLst/>
          </a:prstGeom>
          <a:solidFill>
            <a:srgbClr val="BA06A5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>
                <a:latin typeface="+mj-lt"/>
                <a:ea typeface="Cascadia Mono SemiBold" panose="020B0609020000020004" pitchFamily="49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AC552A-6192-4AC8-8D30-949D9F28DAD2}"/>
              </a:ext>
            </a:extLst>
          </p:cNvPr>
          <p:cNvSpPr/>
          <p:nvPr/>
        </p:nvSpPr>
        <p:spPr>
          <a:xfrm>
            <a:off x="4281129" y="1115774"/>
            <a:ext cx="378164" cy="385045"/>
          </a:xfrm>
          <a:prstGeom prst="ellipse">
            <a:avLst/>
          </a:prstGeom>
          <a:solidFill>
            <a:srgbClr val="047875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>
                <a:latin typeface="+mj-lt"/>
                <a:ea typeface="Cascadia Mono SemiBold" panose="020B0609020000020004" pitchFamily="49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7E38F8-8503-417F-B86E-137CE3EE9ADF}"/>
              </a:ext>
            </a:extLst>
          </p:cNvPr>
          <p:cNvSpPr txBox="1"/>
          <p:nvPr/>
        </p:nvSpPr>
        <p:spPr>
          <a:xfrm>
            <a:off x="993792" y="4194514"/>
            <a:ext cx="1739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2500 words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9DC69C-65F2-4160-90F4-6135FE0FEE50}"/>
              </a:ext>
            </a:extLst>
          </p:cNvPr>
          <p:cNvSpPr txBox="1"/>
          <p:nvPr/>
        </p:nvSpPr>
        <p:spPr>
          <a:xfrm>
            <a:off x="5697530" y="4161416"/>
            <a:ext cx="1739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 sentences</a:t>
            </a:r>
          </a:p>
        </p:txBody>
      </p:sp>
    </p:spTree>
    <p:extLst>
      <p:ext uri="{BB962C8B-B14F-4D97-AF65-F5344CB8AC3E}">
        <p14:creationId xmlns:p14="http://schemas.microsoft.com/office/powerpoint/2010/main" val="1343867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BDD3D8F-884A-4DF2-9302-E537D44CF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428042"/>
              </p:ext>
            </p:extLst>
          </p:nvPr>
        </p:nvGraphicFramePr>
        <p:xfrm>
          <a:off x="763559" y="1193451"/>
          <a:ext cx="7717501" cy="3217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2194">
                  <a:extLst>
                    <a:ext uri="{9D8B030D-6E8A-4147-A177-3AD203B41FA5}">
                      <a16:colId xmlns:a16="http://schemas.microsoft.com/office/drawing/2014/main" val="3314599675"/>
                    </a:ext>
                  </a:extLst>
                </a:gridCol>
                <a:gridCol w="5505307">
                  <a:extLst>
                    <a:ext uri="{9D8B030D-6E8A-4147-A177-3AD203B41FA5}">
                      <a16:colId xmlns:a16="http://schemas.microsoft.com/office/drawing/2014/main" val="139497761"/>
                    </a:ext>
                  </a:extLst>
                </a:gridCol>
              </a:tblGrid>
              <a:tr h="543918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</a:t>
                      </a:r>
                      <a:r>
                        <a:rPr lang="en-US" sz="1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Rawang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47227"/>
                  </a:ext>
                </a:extLst>
              </a:tr>
              <a:tr h="71362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 Consonants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    K    Q    H      N     NG    J    CH    SH    Y    R    D    T    S    Z      N     B    P     L    W     M     C      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487643"/>
                  </a:ext>
                </a:extLst>
              </a:tr>
              <a:tr h="50833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Vowels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    E    A     U     </a:t>
                      </a:r>
                      <a:r>
                        <a:rPr lang="raw-Latn-MM" sz="1400" b="1" i="0" u="none" strike="noStrike" kern="12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Ø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O</a:t>
                      </a:r>
                      <a:r>
                        <a:rPr lang="my-MM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491954"/>
                  </a:ext>
                </a:extLst>
              </a:tr>
              <a:tr h="51322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n-US" b="0" i="0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Diacritics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aw-Latn-MM" sz="1600" b="0" i="0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á      ā      à      aq</a:t>
                      </a:r>
                      <a:r>
                        <a:rPr lang="my-MM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457838"/>
                  </a:ext>
                </a:extLst>
              </a:tr>
              <a:tr h="43990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Punctuations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   ,    ?    !    </a:t>
                      </a: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:    ;    -     </a:t>
                      </a:r>
                      <a:endParaRPr lang="my-MM" sz="16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891192"/>
                  </a:ext>
                </a:extLst>
              </a:tr>
              <a:tr h="49856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Digits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0 1  2  3  4  5  6  7  8  9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96097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1F12112-8184-4F3E-940E-2CC219270607}"/>
              </a:ext>
            </a:extLst>
          </p:cNvPr>
          <p:cNvSpPr txBox="1"/>
          <p:nvPr/>
        </p:nvSpPr>
        <p:spPr>
          <a:xfrm>
            <a:off x="2227942" y="384060"/>
            <a:ext cx="46881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Rawang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5D867-EFD7-4499-BF0B-DA398C7FADE7}"/>
              </a:ext>
            </a:extLst>
          </p:cNvPr>
          <p:cNvSpPr txBox="1"/>
          <p:nvPr/>
        </p:nvSpPr>
        <p:spPr>
          <a:xfrm>
            <a:off x="4428370" y="4697684"/>
            <a:ext cx="28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56630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FDDC79-B132-4A44-A6A8-643CB2BD2C86}"/>
              </a:ext>
            </a:extLst>
          </p:cNvPr>
          <p:cNvSpPr txBox="1"/>
          <p:nvPr/>
        </p:nvSpPr>
        <p:spPr>
          <a:xfrm>
            <a:off x="2227942" y="168160"/>
            <a:ext cx="46881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71FB83-1181-40D7-BFED-AA9E8EB498D1}"/>
              </a:ext>
            </a:extLst>
          </p:cNvPr>
          <p:cNvSpPr/>
          <p:nvPr/>
        </p:nvSpPr>
        <p:spPr>
          <a:xfrm>
            <a:off x="1619250" y="700505"/>
            <a:ext cx="6497400" cy="11282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4E9D7C-B8A3-4686-B16E-E5FD176A4843}"/>
              </a:ext>
            </a:extLst>
          </p:cNvPr>
          <p:cNvSpPr txBox="1"/>
          <p:nvPr/>
        </p:nvSpPr>
        <p:spPr>
          <a:xfrm>
            <a:off x="1593850" y="700504"/>
            <a:ext cx="73723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aw-Latn-MM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Mvrà  </a:t>
            </a:r>
            <a:r>
              <a:rPr lang="my-MM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aw-Latn-MM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zìbè </a:t>
            </a:r>
            <a:r>
              <a:rPr lang="my-MM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aw-Latn-MM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nø</a:t>
            </a:r>
            <a:r>
              <a:rPr lang="my-MM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aw-Latn-MM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aw-Latn-MM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shìlòng</a:t>
            </a:r>
            <a:r>
              <a:rPr lang="my-MM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aw-Latn-MM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aw-Latn-MM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íe</a:t>
            </a:r>
            <a:r>
              <a:rPr lang="raw-Latn-MM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my-MM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(အပြစ်၏အခကားသေခြင်းဖြစ်သည်)</a:t>
            </a:r>
            <a:endParaRPr lang="raw-Latn-MM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aw-Latn-MM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sv̀ng dvrè kǿa </a:t>
            </a:r>
            <a:r>
              <a:rPr lang="raw-Latn-MM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mvdaq</a:t>
            </a:r>
            <a:r>
              <a:rPr lang="raw-Latn-MM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my-MM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(သူတစ်ပါးဥစ္စာမခိုးရ)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aw-Latn-MM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 kagǿ è </a:t>
            </a:r>
            <a:r>
              <a:rPr lang="raw-Latn-MM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íe</a:t>
            </a:r>
            <a:r>
              <a:rPr lang="raw-Latn-MM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my-MM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(မင်းဘယ်သူလဲ)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29B3A2-86B3-4873-B7D2-BCBAEBB821A9}"/>
              </a:ext>
            </a:extLst>
          </p:cNvPr>
          <p:cNvSpPr txBox="1"/>
          <p:nvPr/>
        </p:nvSpPr>
        <p:spPr>
          <a:xfrm>
            <a:off x="711200" y="2140755"/>
            <a:ext cx="8089900" cy="3002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 segmentation</a:t>
            </a:r>
            <a:r>
              <a:rPr lang="raw-Latn-MM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tokenization is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process of dividing a continuous text into separate words or tokens.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 segmentation complexity </a:t>
            </a: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depends on the nature of each language.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16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Rawang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language, there is an explicit space between </a:t>
            </a:r>
            <a:r>
              <a:rPr lang="raw-Latn-MM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words or phrases, simplifying the process of word segmentation.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aw-Latn-M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proposed system, bidirectional matching is utilized</a:t>
            </a:r>
            <a:r>
              <a:rPr lang="raw-Latn-M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efficient tokenization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9BF590-F5D9-4F01-A764-A842DB19ABCB}"/>
              </a:ext>
            </a:extLst>
          </p:cNvPr>
          <p:cNvSpPr txBox="1"/>
          <p:nvPr/>
        </p:nvSpPr>
        <p:spPr>
          <a:xfrm>
            <a:off x="4428370" y="4697684"/>
            <a:ext cx="28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442583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FDDC79-B132-4A44-A6A8-643CB2BD2C86}"/>
              </a:ext>
            </a:extLst>
          </p:cNvPr>
          <p:cNvSpPr txBox="1"/>
          <p:nvPr/>
        </p:nvSpPr>
        <p:spPr>
          <a:xfrm>
            <a:off x="2227942" y="168160"/>
            <a:ext cx="46881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Preprocessing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E17FEB-968B-48BB-94A7-E3B87964BA61}"/>
              </a:ext>
            </a:extLst>
          </p:cNvPr>
          <p:cNvSpPr txBox="1"/>
          <p:nvPr/>
        </p:nvSpPr>
        <p:spPr>
          <a:xfrm>
            <a:off x="1638299" y="615431"/>
            <a:ext cx="4216400" cy="115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to lowercase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punctuations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special characters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7FFE77-4C29-4BBB-81CF-FE454FE2EA64}"/>
              </a:ext>
            </a:extLst>
          </p:cNvPr>
          <p:cNvSpPr/>
          <p:nvPr/>
        </p:nvSpPr>
        <p:spPr>
          <a:xfrm>
            <a:off x="393700" y="1911736"/>
            <a:ext cx="8559800" cy="2453380"/>
          </a:xfrm>
          <a:prstGeom prst="roundRect">
            <a:avLst>
              <a:gd name="adj" fmla="val 1790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5F253C-475F-41A8-BA3E-096F4E794B35}"/>
              </a:ext>
            </a:extLst>
          </p:cNvPr>
          <p:cNvSpPr txBox="1"/>
          <p:nvPr/>
        </p:nvSpPr>
        <p:spPr>
          <a:xfrm>
            <a:off x="590550" y="2049289"/>
            <a:ext cx="8331200" cy="23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“ </a:t>
            </a:r>
            <a:r>
              <a:rPr lang="raw-Latn-MM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Mvrà  </a:t>
            </a:r>
            <a:r>
              <a:rPr lang="my-MM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aw-Latn-MM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zìbè </a:t>
            </a:r>
            <a:r>
              <a:rPr lang="my-MM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aw-Latn-MM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nø</a:t>
            </a:r>
            <a:r>
              <a:rPr lang="my-MM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aw-Latn-MM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aw-Latn-MM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shìlòng</a:t>
            </a:r>
            <a:r>
              <a:rPr lang="my-MM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aw-Latn-MM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aw-Latn-MM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íe</a:t>
            </a:r>
            <a:r>
              <a:rPr lang="raw-Latn-MM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raw-Latn-MM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sv̀ng dvrè kǿa </a:t>
            </a:r>
            <a:r>
              <a:rPr lang="raw-Latn-MM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mvdaq</a:t>
            </a:r>
            <a:r>
              <a:rPr lang="raw-Latn-MM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aw-Latn-MM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sv̀ngò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dvchap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mvdaq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segmented_words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bidirectional_maximum_matching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#segmented words: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[['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mvrà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zìbè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í','e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'],['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vsv̀ng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dvrè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́','a','mv','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'],['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vsv̀ng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','ò','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dvchap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','mv','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']] 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87C21A-DDB2-403A-BF82-5A7481F0AA34}"/>
              </a:ext>
            </a:extLst>
          </p:cNvPr>
          <p:cNvSpPr txBox="1"/>
          <p:nvPr/>
        </p:nvSpPr>
        <p:spPr>
          <a:xfrm>
            <a:off x="4428370" y="4697684"/>
            <a:ext cx="28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46059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search and Inquiry Skills - Language Arts - 6th Grade by Slidesgo">
  <a:themeElements>
    <a:clrScheme name="Simple Light">
      <a:dk1>
        <a:srgbClr val="0F2238"/>
      </a:dk1>
      <a:lt1>
        <a:srgbClr val="FFFFFF"/>
      </a:lt1>
      <a:dk2>
        <a:srgbClr val="D3E6F6"/>
      </a:dk2>
      <a:lt2>
        <a:srgbClr val="A0B1C8"/>
      </a:lt2>
      <a:accent1>
        <a:srgbClr val="6B79B6"/>
      </a:accent1>
      <a:accent2>
        <a:srgbClr val="E19F25"/>
      </a:accent2>
      <a:accent3>
        <a:srgbClr val="B6372F"/>
      </a:accent3>
      <a:accent4>
        <a:srgbClr val="6C463B"/>
      </a:accent4>
      <a:accent5>
        <a:srgbClr val="557A7A"/>
      </a:accent5>
      <a:accent6>
        <a:srgbClr val="314A4A"/>
      </a:accent6>
      <a:hlink>
        <a:srgbClr val="0F2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2672</TotalTime>
  <Words>1385</Words>
  <Application>Microsoft Office PowerPoint</Application>
  <PresentationFormat>On-screen Show (16:9)</PresentationFormat>
  <Paragraphs>202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Wingdings</vt:lpstr>
      <vt:lpstr>Cascadia Mono SemiBold</vt:lpstr>
      <vt:lpstr>Albert Sans</vt:lpstr>
      <vt:lpstr>Times New Roman</vt:lpstr>
      <vt:lpstr>Arial</vt:lpstr>
      <vt:lpstr>ABeeZee</vt:lpstr>
      <vt:lpstr>Research and Inquiry Skills - Language Arts - 6th Grade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mabuphongram171@gmail.com</cp:lastModifiedBy>
  <cp:revision>302</cp:revision>
  <dcterms:modified xsi:type="dcterms:W3CDTF">2024-09-17T10:08:56Z</dcterms:modified>
</cp:coreProperties>
</file>