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364" r:id="rId2"/>
    <p:sldId id="381" r:id="rId3"/>
    <p:sldId id="368" r:id="rId4"/>
    <p:sldId id="369" r:id="rId5"/>
    <p:sldId id="372" r:id="rId6"/>
    <p:sldId id="384" r:id="rId7"/>
    <p:sldId id="380" r:id="rId8"/>
    <p:sldId id="393" r:id="rId9"/>
    <p:sldId id="392" r:id="rId10"/>
    <p:sldId id="373" r:id="rId11"/>
    <p:sldId id="377" r:id="rId12"/>
    <p:sldId id="375" r:id="rId13"/>
    <p:sldId id="389" r:id="rId14"/>
    <p:sldId id="391" r:id="rId15"/>
    <p:sldId id="376" r:id="rId16"/>
    <p:sldId id="394" r:id="rId17"/>
    <p:sldId id="390" r:id="rId18"/>
  </p:sldIdLst>
  <p:sldSz cx="9144000" cy="5143500" type="screen16x9"/>
  <p:notesSz cx="6858000" cy="9144000"/>
  <p:embeddedFontLst>
    <p:embeddedFont>
      <p:font typeface="ABeeZee" panose="020B0604020202020204" charset="0"/>
      <p:regular r:id="rId20"/>
      <p:italic r:id="rId21"/>
    </p:embeddedFon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Cascadia Mono SemiBold" panose="020B0609020000020004" pitchFamily="49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875"/>
    <a:srgbClr val="D1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4B2F5-D028-438F-82E8-739492554A34}">
  <a:tblStyle styleId="{7964B2F5-D028-438F-82E8-739492554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3"/>
          <p:cNvGrpSpPr/>
          <p:nvPr/>
        </p:nvGrpSpPr>
        <p:grpSpPr>
          <a:xfrm rot="10800000">
            <a:off x="7317975" y="-6"/>
            <a:ext cx="1826020" cy="1709523"/>
            <a:chOff x="-6" y="3708150"/>
            <a:chExt cx="1533182" cy="1435368"/>
          </a:xfrm>
        </p:grpSpPr>
        <p:sp>
          <p:nvSpPr>
            <p:cNvPr id="317" name="Google Shape;317;p33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3"/>
          <p:cNvSpPr/>
          <p:nvPr/>
        </p:nvSpPr>
        <p:spPr>
          <a:xfrm>
            <a:off x="157322" y="3795119"/>
            <a:ext cx="4276451" cy="1348581"/>
          </a:xfrm>
          <a:custGeom>
            <a:avLst/>
            <a:gdLst/>
            <a:ahLst/>
            <a:cxnLst/>
            <a:rect l="l" t="t" r="r" b="b"/>
            <a:pathLst>
              <a:path w="40670" h="12825" extrusionOk="0">
                <a:moveTo>
                  <a:pt x="1" y="12825"/>
                </a:moveTo>
                <a:lnTo>
                  <a:pt x="40669" y="12825"/>
                </a:lnTo>
                <a:cubicBezTo>
                  <a:pt x="34411" y="6462"/>
                  <a:pt x="27713" y="11067"/>
                  <a:pt x="22789" y="9118"/>
                </a:cubicBezTo>
                <a:cubicBezTo>
                  <a:pt x="19891" y="7971"/>
                  <a:pt x="18357" y="5852"/>
                  <a:pt x="16460" y="4573"/>
                </a:cubicBezTo>
                <a:cubicBezTo>
                  <a:pt x="9683" y="0"/>
                  <a:pt x="2378" y="4560"/>
                  <a:pt x="1" y="128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 rot="-5400000">
            <a:off x="-438905" y="439100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3"/>
          <p:cNvGrpSpPr/>
          <p:nvPr/>
        </p:nvGrpSpPr>
        <p:grpSpPr>
          <a:xfrm rot="8100000">
            <a:off x="8009112" y="4045546"/>
            <a:ext cx="619092" cy="943088"/>
            <a:chOff x="2217794" y="405486"/>
            <a:chExt cx="488849" cy="744683"/>
          </a:xfrm>
        </p:grpSpPr>
        <p:sp>
          <p:nvSpPr>
            <p:cNvPr id="323" name="Google Shape;323;p33"/>
            <p:cNvSpPr/>
            <p:nvPr/>
          </p:nvSpPr>
          <p:spPr>
            <a:xfrm>
              <a:off x="2217794" y="405486"/>
              <a:ext cx="458217" cy="608709"/>
            </a:xfrm>
            <a:custGeom>
              <a:avLst/>
              <a:gdLst/>
              <a:ahLst/>
              <a:cxnLst/>
              <a:rect l="l" t="t" r="r" b="b"/>
              <a:pathLst>
                <a:path w="8568" h="11382" extrusionOk="0">
                  <a:moveTo>
                    <a:pt x="1567" y="2876"/>
                  </a:moveTo>
                  <a:cubicBezTo>
                    <a:pt x="1" y="4616"/>
                    <a:pt x="346" y="6715"/>
                    <a:pt x="2405" y="8651"/>
                  </a:cubicBezTo>
                  <a:cubicBezTo>
                    <a:pt x="5312" y="11382"/>
                    <a:pt x="8568" y="8459"/>
                    <a:pt x="8101" y="4799"/>
                  </a:cubicBezTo>
                  <a:cubicBezTo>
                    <a:pt x="7931" y="3454"/>
                    <a:pt x="7568" y="2518"/>
                    <a:pt x="7113" y="1894"/>
                  </a:cubicBezTo>
                  <a:cubicBezTo>
                    <a:pt x="5735" y="0"/>
                    <a:pt x="3235" y="1023"/>
                    <a:pt x="1567" y="28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2456517" y="918655"/>
              <a:ext cx="250126" cy="231515"/>
            </a:xfrm>
            <a:custGeom>
              <a:avLst/>
              <a:gdLst/>
              <a:ahLst/>
              <a:cxnLst/>
              <a:rect l="l" t="t" r="r" b="b"/>
              <a:pathLst>
                <a:path w="4677" h="4329" extrusionOk="0">
                  <a:moveTo>
                    <a:pt x="965" y="1275"/>
                  </a:moveTo>
                  <a:cubicBezTo>
                    <a:pt x="1" y="2004"/>
                    <a:pt x="104" y="2784"/>
                    <a:pt x="1183" y="3424"/>
                  </a:cubicBezTo>
                  <a:cubicBezTo>
                    <a:pt x="2703" y="4328"/>
                    <a:pt x="4676" y="3076"/>
                    <a:pt x="4575" y="1709"/>
                  </a:cubicBezTo>
                  <a:cubicBezTo>
                    <a:pt x="4539" y="1207"/>
                    <a:pt x="4376" y="870"/>
                    <a:pt x="4147" y="655"/>
                  </a:cubicBezTo>
                  <a:cubicBezTo>
                    <a:pt x="3452" y="0"/>
                    <a:pt x="1991" y="498"/>
                    <a:pt x="96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10800000" flipH="1">
            <a:off x="-5" y="-6"/>
            <a:ext cx="1826020" cy="1709523"/>
            <a:chOff x="-6" y="3708150"/>
            <a:chExt cx="1533182" cy="1435368"/>
          </a:xfrm>
        </p:grpSpPr>
        <p:sp>
          <p:nvSpPr>
            <p:cNvPr id="327" name="Google Shape;327;p34"/>
            <p:cNvSpPr/>
            <p:nvPr/>
          </p:nvSpPr>
          <p:spPr>
            <a:xfrm>
              <a:off x="-6" y="3708150"/>
              <a:ext cx="1402520" cy="1435368"/>
            </a:xfrm>
            <a:custGeom>
              <a:avLst/>
              <a:gdLst/>
              <a:ahLst/>
              <a:cxnLst/>
              <a:rect l="l" t="t" r="r" b="b"/>
              <a:pathLst>
                <a:path w="16545" h="16933" extrusionOk="0">
                  <a:moveTo>
                    <a:pt x="2" y="362"/>
                  </a:moveTo>
                  <a:cubicBezTo>
                    <a:pt x="2538" y="1"/>
                    <a:pt x="5248" y="2091"/>
                    <a:pt x="4429" y="6595"/>
                  </a:cubicBezTo>
                  <a:cubicBezTo>
                    <a:pt x="2991" y="14507"/>
                    <a:pt x="13864" y="8019"/>
                    <a:pt x="16545" y="16933"/>
                  </a:cubicBezTo>
                  <a:lnTo>
                    <a:pt x="0" y="16933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818227" y="4145324"/>
              <a:ext cx="714950" cy="544631"/>
            </a:xfrm>
            <a:custGeom>
              <a:avLst/>
              <a:gdLst/>
              <a:ahLst/>
              <a:cxnLst/>
              <a:rect l="l" t="t" r="r" b="b"/>
              <a:pathLst>
                <a:path w="8434" h="6425" extrusionOk="0">
                  <a:moveTo>
                    <a:pt x="7917" y="2439"/>
                  </a:moveTo>
                  <a:cubicBezTo>
                    <a:pt x="7428" y="687"/>
                    <a:pt x="5756" y="1"/>
                    <a:pt x="3369" y="482"/>
                  </a:cubicBezTo>
                  <a:cubicBezTo>
                    <a:pt x="0" y="1158"/>
                    <a:pt x="517" y="4497"/>
                    <a:pt x="3368" y="5782"/>
                  </a:cubicBezTo>
                  <a:cubicBezTo>
                    <a:pt x="4416" y="6253"/>
                    <a:pt x="5263" y="6425"/>
                    <a:pt x="5929" y="6406"/>
                  </a:cubicBezTo>
                  <a:cubicBezTo>
                    <a:pt x="7955" y="6341"/>
                    <a:pt x="8434" y="4304"/>
                    <a:pt x="7917" y="24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82158" y="4166515"/>
              <a:ext cx="267110" cy="301264"/>
            </a:xfrm>
            <a:custGeom>
              <a:avLst/>
              <a:gdLst/>
              <a:ahLst/>
              <a:cxnLst/>
              <a:rect l="l" t="t" r="r" b="b"/>
              <a:pathLst>
                <a:path w="3151" h="3554" extrusionOk="0">
                  <a:moveTo>
                    <a:pt x="3092" y="1203"/>
                  </a:moveTo>
                  <a:cubicBezTo>
                    <a:pt x="3036" y="272"/>
                    <a:pt x="2430" y="1"/>
                    <a:pt x="1446" y="412"/>
                  </a:cubicBezTo>
                  <a:cubicBezTo>
                    <a:pt x="59" y="991"/>
                    <a:pt x="0" y="2791"/>
                    <a:pt x="1028" y="3318"/>
                  </a:cubicBezTo>
                  <a:cubicBezTo>
                    <a:pt x="1405" y="3511"/>
                    <a:pt x="1727" y="3553"/>
                    <a:pt x="1992" y="3500"/>
                  </a:cubicBezTo>
                  <a:cubicBezTo>
                    <a:pt x="2800" y="3340"/>
                    <a:pt x="3151" y="2194"/>
                    <a:pt x="3092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4"/>
          <p:cNvSpPr/>
          <p:nvPr/>
        </p:nvSpPr>
        <p:spPr>
          <a:xfrm rot="10800000" flipH="1">
            <a:off x="7234915" y="4112225"/>
            <a:ext cx="1909081" cy="1031269"/>
          </a:xfrm>
          <a:custGeom>
            <a:avLst/>
            <a:gdLst/>
            <a:ahLst/>
            <a:cxnLst/>
            <a:rect l="l" t="t" r="r" b="b"/>
            <a:pathLst>
              <a:path w="26150" h="14126" extrusionOk="0">
                <a:moveTo>
                  <a:pt x="1" y="0"/>
                </a:moveTo>
                <a:cubicBezTo>
                  <a:pt x="382" y="2025"/>
                  <a:pt x="1871" y="4064"/>
                  <a:pt x="5581" y="5168"/>
                </a:cubicBezTo>
                <a:cubicBezTo>
                  <a:pt x="11476" y="6922"/>
                  <a:pt x="14870" y="2729"/>
                  <a:pt x="17458" y="8847"/>
                </a:cubicBezTo>
                <a:cubicBezTo>
                  <a:pt x="19176" y="12907"/>
                  <a:pt x="23351" y="14033"/>
                  <a:pt x="26149" y="14126"/>
                </a:cubicBezTo>
                <a:lnTo>
                  <a:pt x="26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63BE6E-695F-4C7E-8860-2C9F34C68CE8}"/>
              </a:ext>
            </a:extLst>
          </p:cNvPr>
          <p:cNvGrpSpPr/>
          <p:nvPr/>
        </p:nvGrpSpPr>
        <p:grpSpPr>
          <a:xfrm>
            <a:off x="475654" y="1203165"/>
            <a:ext cx="7907157" cy="3272207"/>
            <a:chOff x="444953" y="462839"/>
            <a:chExt cx="7630624" cy="3730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BC268-D779-4343-BDBB-541F164F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477" y="462839"/>
              <a:ext cx="7404100" cy="35387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564DAA-24FF-4D3C-BB39-C2B591B0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2029" y="2287596"/>
              <a:ext cx="1278898" cy="1713990"/>
            </a:xfrm>
            <a:prstGeom prst="rect">
              <a:avLst/>
            </a:prstGeom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B05107-F9A0-4654-B1DF-0273D5FE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953" y="2234713"/>
              <a:ext cx="1605300" cy="195833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732402-B3B3-4996-8453-3FAFC4E94C12}"/>
              </a:ext>
            </a:extLst>
          </p:cNvPr>
          <p:cNvSpPr txBox="1"/>
          <p:nvPr/>
        </p:nvSpPr>
        <p:spPr>
          <a:xfrm>
            <a:off x="38100" y="578776"/>
            <a:ext cx="901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Word Segmentation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Part-of-Speech Tagging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EE40C-CA8A-4DB4-AC8B-BCD6F03EE1E2}"/>
              </a:ext>
            </a:extLst>
          </p:cNvPr>
          <p:cNvSpPr txBox="1"/>
          <p:nvPr/>
        </p:nvSpPr>
        <p:spPr>
          <a:xfrm>
            <a:off x="6154725" y="4369153"/>
            <a:ext cx="2039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24732-BB06-4DB8-8C17-CC066A57FAC8}"/>
              </a:ext>
            </a:extLst>
          </p:cNvPr>
          <p:cNvSpPr txBox="1"/>
          <p:nvPr/>
        </p:nvSpPr>
        <p:spPr>
          <a:xfrm>
            <a:off x="3915726" y="4369506"/>
            <a:ext cx="137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Seminar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A3D69-2FDA-4610-ABE6-C9EB880CAAAC}"/>
              </a:ext>
            </a:extLst>
          </p:cNvPr>
          <p:cNvSpPr txBox="1"/>
          <p:nvPr/>
        </p:nvSpPr>
        <p:spPr>
          <a:xfrm>
            <a:off x="404176" y="437051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C2909-2848-480A-9507-EE8BD44C5482}"/>
              </a:ext>
            </a:extLst>
          </p:cNvPr>
          <p:cNvSpPr txBox="1"/>
          <p:nvPr/>
        </p:nvSpPr>
        <p:spPr>
          <a:xfrm>
            <a:off x="6523024" y="4616629"/>
            <a:ext cx="23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(6IST-21)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05B1D-A354-427F-9A04-CE82A339408B}"/>
              </a:ext>
            </a:extLst>
          </p:cNvPr>
          <p:cNvSpPr txBox="1"/>
          <p:nvPr/>
        </p:nvSpPr>
        <p:spPr>
          <a:xfrm>
            <a:off x="3915726" y="4599110"/>
            <a:ext cx="12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29.8.2024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18113-F8FE-4841-956B-419006A868A9}"/>
              </a:ext>
            </a:extLst>
          </p:cNvPr>
          <p:cNvSpPr txBox="1"/>
          <p:nvPr/>
        </p:nvSpPr>
        <p:spPr>
          <a:xfrm>
            <a:off x="404175" y="4599111"/>
            <a:ext cx="2064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2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3;p41">
            <a:extLst>
              <a:ext uri="{FF2B5EF4-FFF2-40B4-BE49-F238E27FC236}">
                <a16:creationId xmlns:a16="http://schemas.microsoft.com/office/drawing/2014/main" id="{1DFC0DA7-438B-4102-A022-A21739431367}"/>
              </a:ext>
            </a:extLst>
          </p:cNvPr>
          <p:cNvSpPr txBox="1">
            <a:spLocks/>
          </p:cNvSpPr>
          <p:nvPr/>
        </p:nvSpPr>
        <p:spPr>
          <a:xfrm>
            <a:off x="3842534" y="21634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759CDA-F79C-474C-903A-F9B14A02061D}"/>
              </a:ext>
            </a:extLst>
          </p:cNvPr>
          <p:cNvSpPr/>
          <p:nvPr/>
        </p:nvSpPr>
        <p:spPr>
          <a:xfrm>
            <a:off x="2528126" y="416915"/>
            <a:ext cx="899648" cy="26168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FC19C04B-E7AF-4C3E-BB85-640E6CFF4531}"/>
              </a:ext>
            </a:extLst>
          </p:cNvPr>
          <p:cNvSpPr/>
          <p:nvPr/>
        </p:nvSpPr>
        <p:spPr>
          <a:xfrm>
            <a:off x="2291632" y="934913"/>
            <a:ext cx="1389627" cy="37085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152D1-B885-4FEF-A81E-73C836703DDD}"/>
              </a:ext>
            </a:extLst>
          </p:cNvPr>
          <p:cNvSpPr/>
          <p:nvPr/>
        </p:nvSpPr>
        <p:spPr>
          <a:xfrm>
            <a:off x="2291632" y="1684441"/>
            <a:ext cx="1389626" cy="35728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6F5D7-FAAF-40EA-8BE7-E2721EC074A9}"/>
              </a:ext>
            </a:extLst>
          </p:cNvPr>
          <p:cNvSpPr/>
          <p:nvPr/>
        </p:nvSpPr>
        <p:spPr>
          <a:xfrm>
            <a:off x="2300697" y="3156357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FB03A1-3C02-4216-A3BC-3D7A6AEE1732}"/>
              </a:ext>
            </a:extLst>
          </p:cNvPr>
          <p:cNvSpPr/>
          <p:nvPr/>
        </p:nvSpPr>
        <p:spPr>
          <a:xfrm>
            <a:off x="2294836" y="3898483"/>
            <a:ext cx="1401349" cy="449808"/>
          </a:xfrm>
          <a:prstGeom prst="parallelogra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words with tags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B91804-B434-49E2-92C0-23DDF1C2A3AC}"/>
              </a:ext>
            </a:extLst>
          </p:cNvPr>
          <p:cNvSpPr/>
          <p:nvPr/>
        </p:nvSpPr>
        <p:spPr>
          <a:xfrm>
            <a:off x="2545687" y="4667015"/>
            <a:ext cx="899648" cy="300562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9483974B-26F1-45DB-8E8B-3D98BD44A744}"/>
              </a:ext>
            </a:extLst>
          </p:cNvPr>
          <p:cNvSpPr/>
          <p:nvPr/>
        </p:nvSpPr>
        <p:spPr>
          <a:xfrm>
            <a:off x="4388401" y="3130583"/>
            <a:ext cx="1769148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aw-Latn-MM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68611C1-0259-4904-9126-E0D25CAA7B49}"/>
              </a:ext>
            </a:extLst>
          </p:cNvPr>
          <p:cNvSpPr/>
          <p:nvPr/>
        </p:nvSpPr>
        <p:spPr>
          <a:xfrm>
            <a:off x="6657163" y="312665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Corpus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DE8D6E-09CF-4AE2-89ED-0255A1D8A21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977950" y="678597"/>
            <a:ext cx="8496" cy="25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ADD9D-2A6E-4CA8-A8EC-F5C07CDE328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986445" y="1305771"/>
            <a:ext cx="1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9029B-33D8-4D56-97B3-CD90CB6A18BC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986445" y="2041729"/>
            <a:ext cx="0" cy="37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C9AAD-AB30-4EFB-856B-A0189E38C0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95510" y="3548597"/>
            <a:ext cx="1" cy="34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15388E-8CE0-409B-91E8-D35EFB9007D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995511" y="4348291"/>
            <a:ext cx="0" cy="31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C5399-B01E-4EA6-A4D1-4853E25D0A2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6157549" y="3343008"/>
            <a:ext cx="499614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205F96-F8B5-47AC-B14C-8849C215C956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3690323" y="3352477"/>
            <a:ext cx="698078" cy="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4D539-D8A0-44BF-9429-3523ABEF8905}"/>
              </a:ext>
            </a:extLst>
          </p:cNvPr>
          <p:cNvSpPr/>
          <p:nvPr/>
        </p:nvSpPr>
        <p:spPr>
          <a:xfrm>
            <a:off x="2291632" y="2420399"/>
            <a:ext cx="1389626" cy="39224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3E391678-EA10-4713-A442-6AFCD3C4F50F}"/>
              </a:ext>
            </a:extLst>
          </p:cNvPr>
          <p:cNvSpPr/>
          <p:nvPr/>
        </p:nvSpPr>
        <p:spPr>
          <a:xfrm>
            <a:off x="4388400" y="2371590"/>
            <a:ext cx="1769149" cy="465323"/>
          </a:xfrm>
          <a:prstGeom prst="flowChartDocumen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EE8945-694D-4F6A-8D0E-4E17F95615B4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3681258" y="2604252"/>
            <a:ext cx="707142" cy="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6CF10FDD-6500-4458-BAF6-B1E2A6D253B0}"/>
              </a:ext>
            </a:extLst>
          </p:cNvPr>
          <p:cNvSpPr/>
          <p:nvPr/>
        </p:nvSpPr>
        <p:spPr>
          <a:xfrm>
            <a:off x="6657163" y="2384290"/>
            <a:ext cx="1174846" cy="432715"/>
          </a:xfrm>
          <a:prstGeom prst="flowChartMagneticDisk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Corpus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1E79C-759A-4AE8-B30C-C5A07C5423EC}"/>
              </a:ext>
            </a:extLst>
          </p:cNvPr>
          <p:cNvCxnSpPr>
            <a:cxnSpLocks/>
            <a:stCxn id="21" idx="2"/>
            <a:endCxn id="19" idx="3"/>
          </p:cNvCxnSpPr>
          <p:nvPr/>
        </p:nvCxnSpPr>
        <p:spPr>
          <a:xfrm flipH="1">
            <a:off x="6157549" y="2600648"/>
            <a:ext cx="499614" cy="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F654C5-018C-471E-A706-092A169F20CE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2986445" y="2812639"/>
            <a:ext cx="9065" cy="3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80805D-F47E-4F94-A8CB-3582746BE5A4}"/>
              </a:ext>
            </a:extLst>
          </p:cNvPr>
          <p:cNvSpPr txBox="1"/>
          <p:nvPr/>
        </p:nvSpPr>
        <p:spPr>
          <a:xfrm>
            <a:off x="4428370" y="4697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155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2B35B683-8FD4-4AFF-A3C6-DC133BA6117B}"/>
              </a:ext>
            </a:extLst>
          </p:cNvPr>
          <p:cNvSpPr txBox="1">
            <a:spLocks/>
          </p:cNvSpPr>
          <p:nvPr/>
        </p:nvSpPr>
        <p:spPr>
          <a:xfrm>
            <a:off x="2537840" y="267849"/>
            <a:ext cx="4068319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E68AA-D52E-4BC5-9584-6E92AEE2F8E9}"/>
              </a:ext>
            </a:extLst>
          </p:cNvPr>
          <p:cNvSpPr txBox="1"/>
          <p:nvPr/>
        </p:nvSpPr>
        <p:spPr>
          <a:xfrm>
            <a:off x="914400" y="799329"/>
            <a:ext cx="7353300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preserve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by creating a structured digital corpus, ensuring the language is documented and accessible for future generations.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 tagging system serves as an educational tool for teaching and learning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language, providing resources for schools and language enthusiasts within the community.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lays the groundwork for more advanced NLP applications, such as machine translation, speech recognition, and sentiment analysis, tailored 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under an open-source license, allowing it to be freely used for any research purposes.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44F37-E3AC-43D8-8CA0-AFBB66271118}"/>
              </a:ext>
            </a:extLst>
          </p:cNvPr>
          <p:cNvSpPr txBox="1"/>
          <p:nvPr/>
        </p:nvSpPr>
        <p:spPr>
          <a:xfrm>
            <a:off x="4377075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174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25">
            <a:extLst>
              <a:ext uri="{FF2B5EF4-FFF2-40B4-BE49-F238E27FC236}">
                <a16:creationId xmlns:a16="http://schemas.microsoft.com/office/drawing/2014/main" id="{84A4BEA7-408A-481D-9B11-8A50200A5402}"/>
              </a:ext>
            </a:extLst>
          </p:cNvPr>
          <p:cNvSpPr txBox="1">
            <a:spLocks/>
          </p:cNvSpPr>
          <p:nvPr/>
        </p:nvSpPr>
        <p:spPr>
          <a:xfrm>
            <a:off x="2537840" y="267849"/>
            <a:ext cx="4068319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2196-D793-4223-B48E-2E2949359D38}"/>
              </a:ext>
            </a:extLst>
          </p:cNvPr>
          <p:cNvSpPr txBox="1"/>
          <p:nvPr/>
        </p:nvSpPr>
        <p:spPr>
          <a:xfrm>
            <a:off x="901874" y="961477"/>
            <a:ext cx="7340252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organized by a total of nearly 3,000 words for word segmentation and nearly 4,000 labeled-sentences for POS tagging.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 error can occur when the words are not listed in Corpus and can effect the accuracy of POS tagging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bidirectional matching algorithm used for word segmentation has inherent weaknesses.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CRFs require a large amount of labeled training data to learn accurate weights, which can be a limitation for languages or domains with limited annotated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DC6FF-8FB4-44A5-849D-FD860D54399B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7877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523D05C4-740E-4680-99F7-208102FA0E69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</a:t>
            </a:r>
            <a:endParaRPr lang="en-US" sz="2800" dirty="0"/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D8318F92-E666-4323-8E20-C85FB0E9E15A}"/>
              </a:ext>
            </a:extLst>
          </p:cNvPr>
          <p:cNvSpPr txBox="1"/>
          <p:nvPr/>
        </p:nvSpPr>
        <p:spPr>
          <a:xfrm>
            <a:off x="1257300" y="1285093"/>
            <a:ext cx="67564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machine learning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complex linguistic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the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connections with other language processing platforms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and explaining the system 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5FC91-47FB-4A9F-AD18-2AA08151CE94}"/>
              </a:ext>
            </a:extLst>
          </p:cNvPr>
          <p:cNvSpPr txBox="1"/>
          <p:nvPr/>
        </p:nvSpPr>
        <p:spPr>
          <a:xfrm>
            <a:off x="4377073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2606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8;p25">
            <a:extLst>
              <a:ext uri="{FF2B5EF4-FFF2-40B4-BE49-F238E27FC236}">
                <a16:creationId xmlns:a16="http://schemas.microsoft.com/office/drawing/2014/main" id="{A77DC29F-7D6D-43ED-AD24-9D715B93FA1C}"/>
              </a:ext>
            </a:extLst>
          </p:cNvPr>
          <p:cNvSpPr txBox="1">
            <a:spLocks/>
          </p:cNvSpPr>
          <p:nvPr/>
        </p:nvSpPr>
        <p:spPr>
          <a:xfrm>
            <a:off x="2367815" y="165454"/>
            <a:ext cx="5363271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NLP Analysis Pipeline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46739-E3A1-480A-AA1A-7D2FFCF9A576}"/>
              </a:ext>
            </a:extLst>
          </p:cNvPr>
          <p:cNvGrpSpPr/>
          <p:nvPr/>
        </p:nvGrpSpPr>
        <p:grpSpPr>
          <a:xfrm>
            <a:off x="656052" y="805618"/>
            <a:ext cx="3761244" cy="1020960"/>
            <a:chOff x="2728054" y="1000532"/>
            <a:chExt cx="5171486" cy="168580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A9807B44-74A3-4496-BE91-6FB59AB5FEEF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D6B6AA9E-0052-421D-BA80-9092E2747276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B694DD3-5265-49DA-AAD3-F5BC7B738722}"/>
              </a:ext>
            </a:extLst>
          </p:cNvPr>
          <p:cNvSpPr/>
          <p:nvPr/>
        </p:nvSpPr>
        <p:spPr>
          <a:xfrm>
            <a:off x="695029" y="803329"/>
            <a:ext cx="466729" cy="45148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A3F90-82F7-4E97-95A2-7E76F3125CFB}"/>
              </a:ext>
            </a:extLst>
          </p:cNvPr>
          <p:cNvSpPr txBox="1"/>
          <p:nvPr/>
        </p:nvSpPr>
        <p:spPr>
          <a:xfrm>
            <a:off x="1221366" y="819444"/>
            <a:ext cx="4615529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8DF82-201C-471B-B1A0-F8F06A795353}"/>
              </a:ext>
            </a:extLst>
          </p:cNvPr>
          <p:cNvGrpSpPr/>
          <p:nvPr/>
        </p:nvGrpSpPr>
        <p:grpSpPr>
          <a:xfrm>
            <a:off x="1596016" y="1404464"/>
            <a:ext cx="3761244" cy="1020960"/>
            <a:chOff x="2728054" y="1000532"/>
            <a:chExt cx="5171486" cy="1685804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7CD68B69-6CB8-4880-ACE5-724D84E78A50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AA1B6FA6-D350-4E81-8704-E65760047AFD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828627D-BA18-43A8-9F4D-63AD8DD8D697}"/>
              </a:ext>
            </a:extLst>
          </p:cNvPr>
          <p:cNvSpPr/>
          <p:nvPr/>
        </p:nvSpPr>
        <p:spPr>
          <a:xfrm>
            <a:off x="1634993" y="1402175"/>
            <a:ext cx="466729" cy="45148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B8AF3-74DC-4E3F-91B0-0DBC8603F9E8}"/>
              </a:ext>
            </a:extLst>
          </p:cNvPr>
          <p:cNvSpPr txBox="1"/>
          <p:nvPr/>
        </p:nvSpPr>
        <p:spPr>
          <a:xfrm>
            <a:off x="2161330" y="1392642"/>
            <a:ext cx="283628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Part-of-Speech Tagging (POS)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9B23F-1D4E-4EC0-B832-1116C834136A}"/>
              </a:ext>
            </a:extLst>
          </p:cNvPr>
          <p:cNvGrpSpPr/>
          <p:nvPr/>
        </p:nvGrpSpPr>
        <p:grpSpPr>
          <a:xfrm>
            <a:off x="2393215" y="2017137"/>
            <a:ext cx="3761244" cy="1020960"/>
            <a:chOff x="2728054" y="1000532"/>
            <a:chExt cx="5171486" cy="1685804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CC04AEA7-057F-45C9-8C21-F15D35DCAED5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38F6C96A-9184-4316-A39B-58B9C1A0078E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394BAC1-9328-4F76-B9CC-7468710FA17E}"/>
              </a:ext>
            </a:extLst>
          </p:cNvPr>
          <p:cNvSpPr/>
          <p:nvPr/>
        </p:nvSpPr>
        <p:spPr>
          <a:xfrm>
            <a:off x="2432192" y="2014848"/>
            <a:ext cx="466729" cy="451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D1DB6E-A72B-4198-B083-CAE92194EC8B}"/>
              </a:ext>
            </a:extLst>
          </p:cNvPr>
          <p:cNvSpPr txBox="1"/>
          <p:nvPr/>
        </p:nvSpPr>
        <p:spPr>
          <a:xfrm>
            <a:off x="2966557" y="2064197"/>
            <a:ext cx="3129073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2BCC9C-D42C-489B-BA19-A610FE6AC42C}"/>
              </a:ext>
            </a:extLst>
          </p:cNvPr>
          <p:cNvGrpSpPr/>
          <p:nvPr/>
        </p:nvGrpSpPr>
        <p:grpSpPr>
          <a:xfrm>
            <a:off x="3291154" y="2615983"/>
            <a:ext cx="3761244" cy="1020960"/>
            <a:chOff x="2728054" y="1000532"/>
            <a:chExt cx="5171486" cy="1685804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ED7C31F0-326C-4FD5-8B60-827E12233A4E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1">
                    <a:lumMod val="10000"/>
                    <a:lumOff val="9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F12B2BA7-B002-48ED-86CD-000042006DA7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3CEE62F-018F-46AB-A1CF-B25B2CF5A0F7}"/>
              </a:ext>
            </a:extLst>
          </p:cNvPr>
          <p:cNvSpPr/>
          <p:nvPr/>
        </p:nvSpPr>
        <p:spPr>
          <a:xfrm>
            <a:off x="3330131" y="2613694"/>
            <a:ext cx="466729" cy="4514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613A87-C6AE-46F7-BC06-48B861F6D2FA}"/>
              </a:ext>
            </a:extLst>
          </p:cNvPr>
          <p:cNvSpPr txBox="1"/>
          <p:nvPr/>
        </p:nvSpPr>
        <p:spPr>
          <a:xfrm>
            <a:off x="3864496" y="2663043"/>
            <a:ext cx="2615498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(or) Morphology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E47CCA-64EC-4D30-BCC6-BCD33CACE8BF}"/>
              </a:ext>
            </a:extLst>
          </p:cNvPr>
          <p:cNvGrpSpPr/>
          <p:nvPr/>
        </p:nvGrpSpPr>
        <p:grpSpPr>
          <a:xfrm>
            <a:off x="4252791" y="3216565"/>
            <a:ext cx="3761244" cy="1020960"/>
            <a:chOff x="2728054" y="1000532"/>
            <a:chExt cx="5171486" cy="1685804"/>
          </a:xfrm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FB19690B-C069-4643-BCFB-113180A828A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4401EC34-AC80-42B2-B629-AC0CFD2E9EEB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EEA72A9-3CD5-45FC-9074-D1C5610B8B6B}"/>
              </a:ext>
            </a:extLst>
          </p:cNvPr>
          <p:cNvSpPr/>
          <p:nvPr/>
        </p:nvSpPr>
        <p:spPr>
          <a:xfrm>
            <a:off x="4291768" y="3214276"/>
            <a:ext cx="466729" cy="451489"/>
          </a:xfrm>
          <a:prstGeom prst="ellipse">
            <a:avLst/>
          </a:prstGeom>
          <a:solidFill>
            <a:srgbClr val="7030A0">
              <a:alpha val="72000"/>
            </a:srgb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35D38C-4EB2-479B-8272-93F61343FA7F}"/>
              </a:ext>
            </a:extLst>
          </p:cNvPr>
          <p:cNvSpPr txBox="1"/>
          <p:nvPr/>
        </p:nvSpPr>
        <p:spPr>
          <a:xfrm>
            <a:off x="4826133" y="3263625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 (or) Lemmatization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6F9E07-B96C-4781-B215-521BA3B06B98}"/>
              </a:ext>
            </a:extLst>
          </p:cNvPr>
          <p:cNvGrpSpPr/>
          <p:nvPr/>
        </p:nvGrpSpPr>
        <p:grpSpPr>
          <a:xfrm>
            <a:off x="5382756" y="3794531"/>
            <a:ext cx="3761244" cy="1020960"/>
            <a:chOff x="2728054" y="1000532"/>
            <a:chExt cx="5171486" cy="168580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EA0F89D-1BCA-46C2-B66B-EB2EE2F7118A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4">
                    <a:lumMod val="20000"/>
                    <a:lumOff val="80000"/>
                    <a:alpha val="1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A9437A7B-DF15-4D9E-9D18-91D84F129604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1B57BC9-1076-4829-AEFD-E03CC63AE418}"/>
              </a:ext>
            </a:extLst>
          </p:cNvPr>
          <p:cNvSpPr/>
          <p:nvPr/>
        </p:nvSpPr>
        <p:spPr>
          <a:xfrm>
            <a:off x="5421733" y="3792242"/>
            <a:ext cx="466729" cy="45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1C0160-DC19-4AA9-A380-6AB3C98B27EE}"/>
              </a:ext>
            </a:extLst>
          </p:cNvPr>
          <p:cNvSpPr txBox="1"/>
          <p:nvPr/>
        </p:nvSpPr>
        <p:spPr>
          <a:xfrm>
            <a:off x="5956098" y="3841591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CEAEA8-9BF8-448A-8B5B-487D49000E66}"/>
              </a:ext>
            </a:extLst>
          </p:cNvPr>
          <p:cNvGrpSpPr/>
          <p:nvPr/>
        </p:nvGrpSpPr>
        <p:grpSpPr>
          <a:xfrm>
            <a:off x="6280872" y="4393552"/>
            <a:ext cx="3761244" cy="1020960"/>
            <a:chOff x="2728054" y="1000532"/>
            <a:chExt cx="5171486" cy="1685804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9345BFD2-A2D8-4620-A44B-980F390DCE3E}"/>
                </a:ext>
              </a:extLst>
            </p:cNvPr>
            <p:cNvSpPr/>
            <p:nvPr/>
          </p:nvSpPr>
          <p:spPr>
            <a:xfrm rot="16200000">
              <a:off x="4181394" y="-452808"/>
              <a:ext cx="757459" cy="366413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accent6">
                    <a:lumMod val="40000"/>
                    <a:lumOff val="60000"/>
                    <a:alpha val="64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A1D991FE-86ED-4CCC-9CB3-64BE71B59BB8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60CFCCC8-4F53-4301-81D0-C3CD5DA3A4A9}"/>
              </a:ext>
            </a:extLst>
          </p:cNvPr>
          <p:cNvSpPr/>
          <p:nvPr/>
        </p:nvSpPr>
        <p:spPr>
          <a:xfrm>
            <a:off x="6319849" y="4391263"/>
            <a:ext cx="466729" cy="45148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59045-F09F-4AE7-B748-280747812B83}"/>
              </a:ext>
            </a:extLst>
          </p:cNvPr>
          <p:cNvSpPr txBox="1"/>
          <p:nvPr/>
        </p:nvSpPr>
        <p:spPr>
          <a:xfrm>
            <a:off x="6854214" y="4440612"/>
            <a:ext cx="2749752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F6AC7C-E042-4215-810F-E4B32D4ED3FA}"/>
              </a:ext>
            </a:extLst>
          </p:cNvPr>
          <p:cNvSpPr txBox="1"/>
          <p:nvPr/>
        </p:nvSpPr>
        <p:spPr>
          <a:xfrm>
            <a:off x="4377074" y="4637709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3041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8;p25">
            <a:extLst>
              <a:ext uri="{FF2B5EF4-FFF2-40B4-BE49-F238E27FC236}">
                <a16:creationId xmlns:a16="http://schemas.microsoft.com/office/drawing/2014/main" id="{AC033315-8512-465B-A870-396CA19990A0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Tag Sets</a:t>
            </a:r>
            <a:endParaRPr lang="en-US" sz="2800" dirty="0"/>
          </a:p>
        </p:txBody>
      </p:sp>
      <p:sp>
        <p:nvSpPr>
          <p:cNvPr id="7" name="Google Shape;239;p25">
            <a:extLst>
              <a:ext uri="{FF2B5EF4-FFF2-40B4-BE49-F238E27FC236}">
                <a16:creationId xmlns:a16="http://schemas.microsoft.com/office/drawing/2014/main" id="{971C3C29-BFE9-41F6-912C-AE0E5C7BFF5D}"/>
              </a:ext>
            </a:extLst>
          </p:cNvPr>
          <p:cNvSpPr txBox="1"/>
          <p:nvPr/>
        </p:nvSpPr>
        <p:spPr>
          <a:xfrm>
            <a:off x="1650393" y="1056492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(NN)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(PRON)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(V)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 (PREP)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 (ADJ)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 (ADP)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(CONJ)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Interjection (INT)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(AUX)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37C8C-E286-46F6-9EC2-63042B71E27E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aw-Latn-MM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Google Shape;239;p25">
            <a:extLst>
              <a:ext uri="{FF2B5EF4-FFF2-40B4-BE49-F238E27FC236}">
                <a16:creationId xmlns:a16="http://schemas.microsoft.com/office/drawing/2014/main" id="{E9243BB7-17C5-43FF-BF01-8574C5BADDC5}"/>
              </a:ext>
            </a:extLst>
          </p:cNvPr>
          <p:cNvSpPr txBox="1"/>
          <p:nvPr/>
        </p:nvSpPr>
        <p:spPr>
          <a:xfrm>
            <a:off x="5094519" y="1046003"/>
            <a:ext cx="3249202" cy="3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(P)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Interrogative (IR)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(NUM)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Text (NT)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Verb (CV)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Case(C)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Demonstrator (DM)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(Q)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8;p25">
            <a:extLst>
              <a:ext uri="{FF2B5EF4-FFF2-40B4-BE49-F238E27FC236}">
                <a16:creationId xmlns:a16="http://schemas.microsoft.com/office/drawing/2014/main" id="{3821A901-AD2C-4242-9470-8F6FFBFAB4E6}"/>
              </a:ext>
            </a:extLst>
          </p:cNvPr>
          <p:cNvSpPr txBox="1">
            <a:spLocks/>
          </p:cNvSpPr>
          <p:nvPr/>
        </p:nvSpPr>
        <p:spPr>
          <a:xfrm>
            <a:off x="2628541" y="301716"/>
            <a:ext cx="388691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/>
          </a:p>
        </p:txBody>
      </p:sp>
      <p:sp>
        <p:nvSpPr>
          <p:cNvPr id="4" name="Google Shape;239;p25">
            <a:extLst>
              <a:ext uri="{FF2B5EF4-FFF2-40B4-BE49-F238E27FC236}">
                <a16:creationId xmlns:a16="http://schemas.microsoft.com/office/drawing/2014/main" id="{DBE8803E-0051-4FCE-9F0A-C03DDC1C8D84}"/>
              </a:ext>
            </a:extLst>
          </p:cNvPr>
          <p:cNvSpPr txBox="1"/>
          <p:nvPr/>
        </p:nvSpPr>
        <p:spPr>
          <a:xfrm>
            <a:off x="965200" y="1285093"/>
            <a:ext cx="7467600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a crucial step before POS tagging because POS tagging relies on the individual tokens to assign the correct grammatical category.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commonly performed after word segmentation or tokenization.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foundational analysis in NLP enhances advanced tasks such as machine translation, summarization, information extraction, and more.</a:t>
            </a:r>
            <a:endParaRPr lang="raw-Latn-MM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BECBC-2920-47B6-9A25-2DEC1534B79F}"/>
              </a:ext>
            </a:extLst>
          </p:cNvPr>
          <p:cNvSpPr txBox="1"/>
          <p:nvPr/>
        </p:nvSpPr>
        <p:spPr>
          <a:xfrm>
            <a:off x="4377074" y="4697684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9339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3CE2F-EECD-48F3-8B74-DAA5D613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305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1A63-DC55-49E1-9DCB-C82C8660524B}"/>
              </a:ext>
            </a:extLst>
          </p:cNvPr>
          <p:cNvSpPr txBox="1"/>
          <p:nvPr/>
        </p:nvSpPr>
        <p:spPr>
          <a:xfrm>
            <a:off x="4800600" y="1181100"/>
            <a:ext cx="25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11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2">
            <a:extLst>
              <a:ext uri="{FF2B5EF4-FFF2-40B4-BE49-F238E27FC236}">
                <a16:creationId xmlns:a16="http://schemas.microsoft.com/office/drawing/2014/main" id="{F0B2CD4F-5CEE-4E79-A964-FA443B582E41}"/>
              </a:ext>
            </a:extLst>
          </p:cNvPr>
          <p:cNvSpPr txBox="1">
            <a:spLocks/>
          </p:cNvSpPr>
          <p:nvPr/>
        </p:nvSpPr>
        <p:spPr>
          <a:xfrm>
            <a:off x="-134600" y="662641"/>
            <a:ext cx="45288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sz="2800" dirty="0"/>
          </a:p>
        </p:txBody>
      </p:sp>
      <p:sp>
        <p:nvSpPr>
          <p:cNvPr id="4" name="Google Shape;127;p17">
            <a:extLst>
              <a:ext uri="{FF2B5EF4-FFF2-40B4-BE49-F238E27FC236}">
                <a16:creationId xmlns:a16="http://schemas.microsoft.com/office/drawing/2014/main" id="{EEFD8CCA-5B88-4240-8404-26BD09C43591}"/>
              </a:ext>
            </a:extLst>
          </p:cNvPr>
          <p:cNvSpPr txBox="1">
            <a:spLocks/>
          </p:cNvSpPr>
          <p:nvPr/>
        </p:nvSpPr>
        <p:spPr>
          <a:xfrm>
            <a:off x="1442881" y="1402948"/>
            <a:ext cx="4528800" cy="298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Background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Thesis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System Flow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Extension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CC2D1-BCAF-4145-BE77-0BC7F6C8D88A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497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5;p22">
            <a:extLst>
              <a:ext uri="{FF2B5EF4-FFF2-40B4-BE49-F238E27FC236}">
                <a16:creationId xmlns:a16="http://schemas.microsoft.com/office/drawing/2014/main" id="{F7C380EE-C39F-469B-AA15-B41916E8D33D}"/>
              </a:ext>
            </a:extLst>
          </p:cNvPr>
          <p:cNvSpPr txBox="1">
            <a:spLocks/>
          </p:cNvSpPr>
          <p:nvPr/>
        </p:nvSpPr>
        <p:spPr>
          <a:xfrm>
            <a:off x="0" y="116541"/>
            <a:ext cx="9144000" cy="85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dirty="0"/>
          </a:p>
        </p:txBody>
      </p:sp>
      <p:sp>
        <p:nvSpPr>
          <p:cNvPr id="16" name="Google Shape;176;p22">
            <a:extLst>
              <a:ext uri="{FF2B5EF4-FFF2-40B4-BE49-F238E27FC236}">
                <a16:creationId xmlns:a16="http://schemas.microsoft.com/office/drawing/2014/main" id="{29D4BD98-59BE-4381-9045-62A3655F6EEC}"/>
              </a:ext>
            </a:extLst>
          </p:cNvPr>
          <p:cNvSpPr txBox="1">
            <a:spLocks/>
          </p:cNvSpPr>
          <p:nvPr/>
        </p:nvSpPr>
        <p:spPr>
          <a:xfrm>
            <a:off x="568091" y="608140"/>
            <a:ext cx="7992702" cy="328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Language Processing, or NLP, is a field that teaches computers to understand human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achieve powerful tasks such as machine translation, text summarization, and information retrieval and so on.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accuracy in these areas, foundational NLP processes are essential.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targets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 segmentation and Part-Of-Speech (POS) tagging, representing foundational processes in NLP.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is achieved using the Maximum Matching Algorithm using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corpus.</a:t>
            </a:r>
          </a:p>
          <a:p>
            <a:pPr marL="73152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implemented through Conditional Random Fields 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metrics, refining as needed.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27B4B-48FF-4995-BD27-2E38B3E716EA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396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EC4B62DF-736E-40BF-8ADC-EC9716FBBA0D}"/>
              </a:ext>
            </a:extLst>
          </p:cNvPr>
          <p:cNvSpPr txBox="1">
            <a:spLocks/>
          </p:cNvSpPr>
          <p:nvPr/>
        </p:nvSpPr>
        <p:spPr>
          <a:xfrm>
            <a:off x="2931571" y="267849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/>
          </a:p>
        </p:txBody>
      </p:sp>
      <p:sp>
        <p:nvSpPr>
          <p:cNvPr id="6" name="Google Shape;239;p25">
            <a:extLst>
              <a:ext uri="{FF2B5EF4-FFF2-40B4-BE49-F238E27FC236}">
                <a16:creationId xmlns:a16="http://schemas.microsoft.com/office/drawing/2014/main" id="{8D0B214C-C15A-4E68-BBC5-6DFFC68BC471}"/>
              </a:ext>
            </a:extLst>
          </p:cNvPr>
          <p:cNvSpPr txBox="1"/>
          <p:nvPr/>
        </p:nvSpPr>
        <p:spPr>
          <a:xfrm>
            <a:off x="1135086" y="1341021"/>
            <a:ext cx="7172307" cy="2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representing our preserved culture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diverse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corpus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perform word segmentation using Maximum matching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 tailored CRF model for precise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 tagging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45">
            <a:extLst>
              <a:ext uri="{FF2B5EF4-FFF2-40B4-BE49-F238E27FC236}">
                <a16:creationId xmlns:a16="http://schemas.microsoft.com/office/drawing/2014/main" id="{88A09E0E-8267-40F0-B459-413D9A9E10E2}"/>
              </a:ext>
            </a:extLst>
          </p:cNvPr>
          <p:cNvSpPr/>
          <p:nvPr/>
        </p:nvSpPr>
        <p:spPr>
          <a:xfrm>
            <a:off x="592471" y="267849"/>
            <a:ext cx="639916" cy="57841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2FF56-1084-4A30-AA79-64EE4FA63F53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687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8;p25">
            <a:extLst>
              <a:ext uri="{FF2B5EF4-FFF2-40B4-BE49-F238E27FC236}">
                <a16:creationId xmlns:a16="http://schemas.microsoft.com/office/drawing/2014/main" id="{881DD98B-286E-4FC2-A4B2-5D5E11C5321E}"/>
              </a:ext>
            </a:extLst>
          </p:cNvPr>
          <p:cNvSpPr txBox="1">
            <a:spLocks/>
          </p:cNvSpPr>
          <p:nvPr/>
        </p:nvSpPr>
        <p:spPr>
          <a:xfrm>
            <a:off x="3131239" y="187556"/>
            <a:ext cx="2969498" cy="5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Thesis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AB4FE-AA09-4F86-B3D4-8FC3E743399C}"/>
              </a:ext>
            </a:extLst>
          </p:cNvPr>
          <p:cNvGrpSpPr/>
          <p:nvPr/>
        </p:nvGrpSpPr>
        <p:grpSpPr>
          <a:xfrm>
            <a:off x="1291561" y="1113570"/>
            <a:ext cx="4032562" cy="1263244"/>
            <a:chOff x="2728054" y="1000532"/>
            <a:chExt cx="5171486" cy="1685804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56799F35-C490-4638-BF08-A3CC564449ED}"/>
                </a:ext>
              </a:extLst>
            </p:cNvPr>
            <p:cNvSpPr/>
            <p:nvPr/>
          </p:nvSpPr>
          <p:spPr>
            <a:xfrm rot="16200000">
              <a:off x="4798822" y="-1070236"/>
              <a:ext cx="757459" cy="489899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F3D9B28D-26E8-4DB2-821E-C6F08C1C74DF}"/>
                </a:ext>
              </a:extLst>
            </p:cNvPr>
            <p:cNvSpPr/>
            <p:nvPr/>
          </p:nvSpPr>
          <p:spPr>
            <a:xfrm rot="5610043">
              <a:off x="4778258" y="-434945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C60A61-AD40-4CE3-BC50-BDC91EF167A9}"/>
              </a:ext>
            </a:extLst>
          </p:cNvPr>
          <p:cNvGrpSpPr/>
          <p:nvPr/>
        </p:nvGrpSpPr>
        <p:grpSpPr>
          <a:xfrm>
            <a:off x="1285159" y="2669832"/>
            <a:ext cx="4038964" cy="1315145"/>
            <a:chOff x="2719846" y="958643"/>
            <a:chExt cx="5179696" cy="1755064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88E616A-2AF8-437D-8906-2B2DCD35C000}"/>
                </a:ext>
              </a:extLst>
            </p:cNvPr>
            <p:cNvSpPr/>
            <p:nvPr/>
          </p:nvSpPr>
          <p:spPr>
            <a:xfrm rot="16200000">
              <a:off x="4769743" y="-1091254"/>
              <a:ext cx="811161" cy="4910956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0A60EAE4-11B2-4DC9-987B-CBE5E998B6DA}"/>
                </a:ext>
              </a:extLst>
            </p:cNvPr>
            <p:cNvSpPr/>
            <p:nvPr/>
          </p:nvSpPr>
          <p:spPr>
            <a:xfrm rot="5610043">
              <a:off x="4778260" y="-407574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44A658-EFED-4962-9298-8C83D3207F4D}"/>
              </a:ext>
            </a:extLst>
          </p:cNvPr>
          <p:cNvGrpSpPr/>
          <p:nvPr/>
        </p:nvGrpSpPr>
        <p:grpSpPr>
          <a:xfrm rot="11454677">
            <a:off x="3860944" y="1810267"/>
            <a:ext cx="4455863" cy="1002205"/>
            <a:chOff x="1775098" y="506962"/>
            <a:chExt cx="5714341" cy="1337449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1AD5AEC3-7DE0-47BB-B99F-20F9E0625674}"/>
                </a:ext>
              </a:extLst>
            </p:cNvPr>
            <p:cNvSpPr/>
            <p:nvPr/>
          </p:nvSpPr>
          <p:spPr>
            <a:xfrm rot="15545323">
              <a:off x="3997452" y="-1189104"/>
              <a:ext cx="811161" cy="5255869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5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2">
                    <a:lumMod val="9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D34714A6-9D4F-4FF3-9F87-0ECAFFBFDD83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93753-7EEA-4952-9903-BF1093C2B5EB}"/>
              </a:ext>
            </a:extLst>
          </p:cNvPr>
          <p:cNvGrpSpPr/>
          <p:nvPr/>
        </p:nvGrpSpPr>
        <p:grpSpPr>
          <a:xfrm rot="11454677">
            <a:off x="3825174" y="3436097"/>
            <a:ext cx="4515294" cy="1001606"/>
            <a:chOff x="1698880" y="506962"/>
            <a:chExt cx="5790559" cy="1336648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66BE0F38-E5A9-46C1-AA44-339EACB55E34}"/>
                </a:ext>
              </a:extLst>
            </p:cNvPr>
            <p:cNvSpPr/>
            <p:nvPr/>
          </p:nvSpPr>
          <p:spPr>
            <a:xfrm rot="5368830">
              <a:off x="4368157" y="-1522938"/>
              <a:ext cx="1091381" cy="5151182"/>
            </a:xfrm>
            <a:prstGeom prst="rtTriangle">
              <a:avLst/>
            </a:prstGeom>
            <a:gradFill>
              <a:gsLst>
                <a:gs pos="34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5800211-5EF9-442A-B714-50607C78AB7F}"/>
                </a:ext>
              </a:extLst>
            </p:cNvPr>
            <p:cNvSpPr/>
            <p:nvPr/>
          </p:nvSpPr>
          <p:spPr>
            <a:xfrm rot="15545323">
              <a:off x="3998512" y="-1267183"/>
              <a:ext cx="811161" cy="541042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50000">
                  <a:schemeClr val="accent3">
                    <a:lumMod val="0"/>
                    <a:lumOff val="100000"/>
                  </a:schemeClr>
                </a:gs>
                <a:gs pos="72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9F0BCFC-C089-4FF4-8B48-C8D879D04692}"/>
              </a:ext>
            </a:extLst>
          </p:cNvPr>
          <p:cNvSpPr/>
          <p:nvPr/>
        </p:nvSpPr>
        <p:spPr>
          <a:xfrm>
            <a:off x="1279189" y="1081228"/>
            <a:ext cx="586756" cy="56759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FEEFF4-AD12-4A46-8656-52D465DD71E3}"/>
              </a:ext>
            </a:extLst>
          </p:cNvPr>
          <p:cNvSpPr/>
          <p:nvPr/>
        </p:nvSpPr>
        <p:spPr>
          <a:xfrm>
            <a:off x="1286881" y="2685957"/>
            <a:ext cx="586756" cy="567595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6541BA-B872-487F-9DC4-EA418B87CDC0}"/>
              </a:ext>
            </a:extLst>
          </p:cNvPr>
          <p:cNvSpPr/>
          <p:nvPr/>
        </p:nvSpPr>
        <p:spPr>
          <a:xfrm>
            <a:off x="7743004" y="1863897"/>
            <a:ext cx="586756" cy="56759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0C1C5B-4D82-43C6-AD6D-F8AD45C06D14}"/>
              </a:ext>
            </a:extLst>
          </p:cNvPr>
          <p:cNvSpPr/>
          <p:nvPr/>
        </p:nvSpPr>
        <p:spPr>
          <a:xfrm>
            <a:off x="7756089" y="3480412"/>
            <a:ext cx="586756" cy="5675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4E65827-A142-4850-B886-5DAB577A267D}"/>
              </a:ext>
            </a:extLst>
          </p:cNvPr>
          <p:cNvSpPr txBox="1"/>
          <p:nvPr/>
        </p:nvSpPr>
        <p:spPr>
          <a:xfrm>
            <a:off x="1922606" y="1182660"/>
            <a:ext cx="4325794" cy="3527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corpus and POS tag corpus creation 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64C07359-E762-4111-936B-060D0A8B9DBB}"/>
              </a:ext>
            </a:extLst>
          </p:cNvPr>
          <p:cNvSpPr txBox="1"/>
          <p:nvPr/>
        </p:nvSpPr>
        <p:spPr>
          <a:xfrm>
            <a:off x="1984949" y="2787927"/>
            <a:ext cx="4847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tag corpus with Conditional Random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34CA3E1D-6794-45DE-97A9-EB83345EE59C}"/>
              </a:ext>
            </a:extLst>
          </p:cNvPr>
          <p:cNvSpPr txBox="1"/>
          <p:nvPr/>
        </p:nvSpPr>
        <p:spPr>
          <a:xfrm>
            <a:off x="3247668" y="3450866"/>
            <a:ext cx="46221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Graphical User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Interface for predicting input sentence </a:t>
            </a:r>
            <a:endParaRPr lang="en-US" sz="1600" dirty="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0EA76EFC-FCA3-418F-8CD9-AD6517C27BFB}"/>
              </a:ext>
            </a:extLst>
          </p:cNvPr>
          <p:cNvSpPr txBox="1"/>
          <p:nvPr/>
        </p:nvSpPr>
        <p:spPr>
          <a:xfrm>
            <a:off x="3247669" y="1817282"/>
            <a:ext cx="4618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Segmentation with Maximum Matching Algorithm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B56AF0A8-1039-4DE8-87F4-817AB8C2C2B0}"/>
              </a:ext>
            </a:extLst>
          </p:cNvPr>
          <p:cNvSpPr txBox="1"/>
          <p:nvPr/>
        </p:nvSpPr>
        <p:spPr>
          <a:xfrm>
            <a:off x="4472358" y="4641246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449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32FF56-1084-4A30-AA79-64EE4FA63F53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C2367-CBD0-4730-AD24-8204F570809D}"/>
              </a:ext>
            </a:extLst>
          </p:cNvPr>
          <p:cNvSpPr txBox="1"/>
          <p:nvPr/>
        </p:nvSpPr>
        <p:spPr>
          <a:xfrm>
            <a:off x="2227942" y="384060"/>
            <a:ext cx="4688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Creation (Cont’d)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5646D-5D54-42A4-BE12-0DFF4D370026}"/>
              </a:ext>
            </a:extLst>
          </p:cNvPr>
          <p:cNvSpPr/>
          <p:nvPr/>
        </p:nvSpPr>
        <p:spPr>
          <a:xfrm>
            <a:off x="648929" y="1651000"/>
            <a:ext cx="2348271" cy="2361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shv̀msòpuq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tiberia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shvlo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lvwà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ínìgø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zv́ng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má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dakngòe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Dvtuq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24EA5-E433-4A9C-B9B6-D4851A2B4C87}"/>
              </a:ext>
            </a:extLst>
          </p:cNvPr>
          <p:cNvSpPr/>
          <p:nvPr/>
        </p:nvSpPr>
        <p:spPr>
          <a:xfrm>
            <a:off x="4422760" y="1613315"/>
            <a:ext cx="4305299" cy="23994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BA579-0D93-4011-9BF0-8A4DB2423D00}"/>
              </a:ext>
            </a:extLst>
          </p:cNvPr>
          <p:cNvSpPr txBox="1"/>
          <p:nvPr/>
        </p:nvSpPr>
        <p:spPr>
          <a:xfrm>
            <a:off x="993792" y="1130716"/>
            <a:ext cx="2514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Unduplicated Word Corpus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5374A-FF2C-43B2-A7B8-E733D8134A9D}"/>
              </a:ext>
            </a:extLst>
          </p:cNvPr>
          <p:cNvSpPr txBox="1"/>
          <p:nvPr/>
        </p:nvSpPr>
        <p:spPr>
          <a:xfrm>
            <a:off x="4657708" y="1143000"/>
            <a:ext cx="2822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Labeled-Sentences Corpus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867F-EB66-4CF1-9747-6E326CFA7437}"/>
              </a:ext>
            </a:extLst>
          </p:cNvPr>
          <p:cNvSpPr txBox="1"/>
          <p:nvPr/>
        </p:nvSpPr>
        <p:spPr>
          <a:xfrm>
            <a:off x="4422760" y="1576804"/>
            <a:ext cx="4289440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vrá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tiqpè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/AUX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shvt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bǿà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íwe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í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kadø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/IR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dèdvm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yesu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í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àngmaq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vtán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òe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àngmaq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dvban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ò/P  e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/CV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/PRO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mvtu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/PF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lvng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shì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/SF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nø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̀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/CONJ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/PF  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nvpè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nvmè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/N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sv̀ng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/C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nàpǿ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/V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ò</a:t>
            </a:r>
            <a:r>
              <a:rPr lang="en-US" sz="12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/P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A6246B-3987-472E-9BE9-CA3A93B2FC92}"/>
              </a:ext>
            </a:extLst>
          </p:cNvPr>
          <p:cNvSpPr/>
          <p:nvPr/>
        </p:nvSpPr>
        <p:spPr>
          <a:xfrm>
            <a:off x="623529" y="1115774"/>
            <a:ext cx="378164" cy="385045"/>
          </a:xfrm>
          <a:prstGeom prst="ellipse">
            <a:avLst/>
          </a:prstGeom>
          <a:solidFill>
            <a:srgbClr val="BA06A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+mj-lt"/>
                <a:ea typeface="Cascadia Mono SemiBold" panose="020B0609020000020004" pitchFamily="49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AC552A-6192-4AC8-8D30-949D9F28DAD2}"/>
              </a:ext>
            </a:extLst>
          </p:cNvPr>
          <p:cNvSpPr/>
          <p:nvPr/>
        </p:nvSpPr>
        <p:spPr>
          <a:xfrm>
            <a:off x="4281129" y="1115774"/>
            <a:ext cx="378164" cy="385045"/>
          </a:xfrm>
          <a:prstGeom prst="ellipse">
            <a:avLst/>
          </a:prstGeom>
          <a:solidFill>
            <a:srgbClr val="04787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+mj-lt"/>
                <a:ea typeface="Cascadia Mono SemiBold" panose="020B0609020000020004" pitchFamily="49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E38F8-8503-417F-B86E-137CE3EE9ADF}"/>
              </a:ext>
            </a:extLst>
          </p:cNvPr>
          <p:cNvSpPr txBox="1"/>
          <p:nvPr/>
        </p:nvSpPr>
        <p:spPr>
          <a:xfrm>
            <a:off x="993792" y="4194514"/>
            <a:ext cx="17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DC69C-65F2-4160-90F4-6135FE0FEE50}"/>
              </a:ext>
            </a:extLst>
          </p:cNvPr>
          <p:cNvSpPr txBox="1"/>
          <p:nvPr/>
        </p:nvSpPr>
        <p:spPr>
          <a:xfrm>
            <a:off x="5697530" y="4161416"/>
            <a:ext cx="17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sentences</a:t>
            </a:r>
          </a:p>
        </p:txBody>
      </p:sp>
    </p:spTree>
    <p:extLst>
      <p:ext uri="{BB962C8B-B14F-4D97-AF65-F5344CB8AC3E}">
        <p14:creationId xmlns:p14="http://schemas.microsoft.com/office/powerpoint/2010/main" val="134386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53;p41">
            <a:extLst>
              <a:ext uri="{FF2B5EF4-FFF2-40B4-BE49-F238E27FC236}">
                <a16:creationId xmlns:a16="http://schemas.microsoft.com/office/drawing/2014/main" id="{907B475E-978F-4B95-ADE0-8746D575EB0E}"/>
              </a:ext>
            </a:extLst>
          </p:cNvPr>
          <p:cNvSpPr txBox="1">
            <a:spLocks/>
          </p:cNvSpPr>
          <p:nvPr/>
        </p:nvSpPr>
        <p:spPr>
          <a:xfrm>
            <a:off x="2421000" y="25444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Background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B596A-E655-444D-AD05-B51BFE830BEA}"/>
              </a:ext>
            </a:extLst>
          </p:cNvPr>
          <p:cNvSpPr txBox="1"/>
          <p:nvPr/>
        </p:nvSpPr>
        <p:spPr>
          <a:xfrm>
            <a:off x="723898" y="1039143"/>
            <a:ext cx="8115301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tokenization is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process of dividing a continuous text into separate words or tokens.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Maximum Matching algorithm is utilized for efficient word segmentation.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matching algorithm is popular for limited corpus or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 is assigning grammar labels to each segmented words.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 is performed using Conditional Random Fields, a statistical machine learning algorithm.</a:t>
            </a:r>
            <a:endParaRPr lang="raw-Latn-MM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06BDE-F22A-4288-A1BE-1D94EBF72C7D}"/>
              </a:ext>
            </a:extLst>
          </p:cNvPr>
          <p:cNvSpPr txBox="1"/>
          <p:nvPr/>
        </p:nvSpPr>
        <p:spPr>
          <a:xfrm>
            <a:off x="4428370" y="4697684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738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10DFFB-28CE-4826-AFF2-3BEBAD574596}"/>
              </a:ext>
            </a:extLst>
          </p:cNvPr>
          <p:cNvSpPr txBox="1"/>
          <p:nvPr/>
        </p:nvSpPr>
        <p:spPr>
          <a:xfrm>
            <a:off x="1276350" y="398129"/>
            <a:ext cx="659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Maximum Matching Algorithm(Cont’d)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3EA44-B734-42C5-A7D9-51FC2A2E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68" y="3101661"/>
            <a:ext cx="7259063" cy="120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2256E-B972-4971-AAAA-81138D7E173F}"/>
              </a:ext>
            </a:extLst>
          </p:cNvPr>
          <p:cNvSpPr txBox="1"/>
          <p:nvPr/>
        </p:nvSpPr>
        <p:spPr>
          <a:xfrm>
            <a:off x="942468" y="1000402"/>
            <a:ext cx="7693532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segmentation complexity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nature of each language.</a:t>
            </a: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language, there is an explicit space between </a:t>
            </a:r>
            <a:r>
              <a:rPr lang="raw-Latn-MM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words or phrases, simplifying the process of word segmentation.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Notably, the maximum matching algorithm includes forward, backward, and bidirectional matching.</a:t>
            </a:r>
            <a:endParaRPr lang="raw-Latn-MM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6A102-06CC-49B6-B31C-DF3B4C07A9C5}"/>
              </a:ext>
            </a:extLst>
          </p:cNvPr>
          <p:cNvSpPr txBox="1"/>
          <p:nvPr/>
        </p:nvSpPr>
        <p:spPr>
          <a:xfrm>
            <a:off x="4428370" y="469768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7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758C0-E7E8-474C-9529-E3E7D4D0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3651046"/>
            <a:ext cx="5519057" cy="596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893B-291E-478C-B985-03CD5D60741F}"/>
              </a:ext>
            </a:extLst>
          </p:cNvPr>
          <p:cNvSpPr txBox="1"/>
          <p:nvPr/>
        </p:nvSpPr>
        <p:spPr>
          <a:xfrm>
            <a:off x="897067" y="2672769"/>
            <a:ext cx="762803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X be the input features and Y be the output sequence. The joint probability distribution of a CRF is given by: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0DFFB-28CE-4826-AFF2-3BEBAD574596}"/>
              </a:ext>
            </a:extLst>
          </p:cNvPr>
          <p:cNvSpPr txBox="1"/>
          <p:nvPr/>
        </p:nvSpPr>
        <p:spPr>
          <a:xfrm>
            <a:off x="2227941" y="358662"/>
            <a:ext cx="4688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Fields (Cont’d)</a:t>
            </a:r>
          </a:p>
          <a:p>
            <a:pPr algn="ctr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30E8B-431D-4FA9-9427-36076A3B9CA5}"/>
              </a:ext>
            </a:extLst>
          </p:cNvPr>
          <p:cNvSpPr txBox="1"/>
          <p:nvPr/>
        </p:nvSpPr>
        <p:spPr>
          <a:xfrm>
            <a:off x="4428370" y="46976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CF15A-4FA5-49EE-A8FE-34053B7C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80" y="895901"/>
            <a:ext cx="7769689" cy="19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search and Inquiry Skills - Language Arts - 6th Grade by Slidesgo">
  <a:themeElements>
    <a:clrScheme name="Simple Light">
      <a:dk1>
        <a:srgbClr val="0F2238"/>
      </a:dk1>
      <a:lt1>
        <a:srgbClr val="FFFFFF"/>
      </a:lt1>
      <a:dk2>
        <a:srgbClr val="D3E6F6"/>
      </a:dk2>
      <a:lt2>
        <a:srgbClr val="A0B1C8"/>
      </a:lt2>
      <a:accent1>
        <a:srgbClr val="6B79B6"/>
      </a:accent1>
      <a:accent2>
        <a:srgbClr val="E19F25"/>
      </a:accent2>
      <a:accent3>
        <a:srgbClr val="B6372F"/>
      </a:accent3>
      <a:accent4>
        <a:srgbClr val="6C463B"/>
      </a:accent4>
      <a:accent5>
        <a:srgbClr val="557A7A"/>
      </a:accent5>
      <a:accent6>
        <a:srgbClr val="314A4A"/>
      </a:accent6>
      <a:hlink>
        <a:srgbClr val="0F2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943</Words>
  <Application>Microsoft Office PowerPoint</Application>
  <PresentationFormat>On-screen Show (16:9)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Cascadia Mono SemiBold</vt:lpstr>
      <vt:lpstr>ABeeZee</vt:lpstr>
      <vt:lpstr>Albert Sans</vt:lpstr>
      <vt:lpstr>Times New Roman</vt:lpstr>
      <vt:lpstr>Research and Inquiry Skills - Language Arts - 6th Grade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mabuphongram171@gmail.com</cp:lastModifiedBy>
  <cp:revision>336</cp:revision>
  <dcterms:modified xsi:type="dcterms:W3CDTF">2024-08-29T07:52:56Z</dcterms:modified>
</cp:coreProperties>
</file>