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20"/>
  </p:notesMasterIdLst>
  <p:sldIdLst>
    <p:sldId id="365" r:id="rId2"/>
    <p:sldId id="366" r:id="rId3"/>
    <p:sldId id="257" r:id="rId4"/>
    <p:sldId id="354" r:id="rId5"/>
    <p:sldId id="355" r:id="rId6"/>
    <p:sldId id="347" r:id="rId7"/>
    <p:sldId id="266" r:id="rId8"/>
    <p:sldId id="349" r:id="rId9"/>
    <p:sldId id="359" r:id="rId10"/>
    <p:sldId id="362" r:id="rId11"/>
    <p:sldId id="360" r:id="rId12"/>
    <p:sldId id="367" r:id="rId13"/>
    <p:sldId id="350" r:id="rId14"/>
    <p:sldId id="361" r:id="rId15"/>
    <p:sldId id="260" r:id="rId16"/>
    <p:sldId id="352" r:id="rId17"/>
    <p:sldId id="351" r:id="rId18"/>
    <p:sldId id="36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118BC4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B13DC8-8DF0-44BD-8915-13B1444B1296}">
  <a:tblStyle styleId="{E0B13DC8-8DF0-44BD-8915-13B1444B1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4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582" y="-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8cc6785bf_1_2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8cc6785bf_1_2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11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e60a78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e60a78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326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e2f2945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e2f2945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592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e2f2945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e2f2945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410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e2f2945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e2f2945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456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e2f2945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e2f2945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543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8cc6785bf_1_2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8cc6785bf_1_2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e2f2945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e2f2945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667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8cc6785bf_1_2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8cc6785bf_1_2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14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e2f2945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e2f2945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27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8cc6785bf_1_2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8cc6785bf_1_2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1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e60a78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e60a78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e60a78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e60a78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8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e60a78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e60a78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506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8cc6785bf_1_2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8cc6785bf_1_2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71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1c78772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1c78772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8cc6785bf_1_2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8cc6785bf_1_2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023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e60a78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e60a78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66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640350" y="2229350"/>
            <a:ext cx="3229500" cy="3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640350" y="2628605"/>
            <a:ext cx="3837000" cy="22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89500" y="1184750"/>
            <a:ext cx="7111200" cy="3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1pPr>
            <a:lvl2pPr marL="914400" lvl="1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2pPr>
            <a:lvl3pPr marL="1371600" lvl="2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3pPr>
            <a:lvl4pPr marL="1828800" lvl="3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4pPr>
            <a:lvl5pPr marL="2286000" lvl="4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5pPr>
            <a:lvl6pPr marL="2743200" lvl="5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6pPr>
            <a:lvl7pPr marL="3200400" lvl="6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7pPr>
            <a:lvl8pPr marL="3657600" lvl="7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8pPr>
            <a:lvl9pPr marL="4114800" lvl="8" indent="-307975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152675" y="33140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68325" y="3861962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1168325" y="27601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3414750" y="331401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3430400" y="386189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30400" y="276011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6"/>
          </p:nvPr>
        </p:nvSpPr>
        <p:spPr>
          <a:xfrm>
            <a:off x="5741675" y="33140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7"/>
          </p:nvPr>
        </p:nvSpPr>
        <p:spPr>
          <a:xfrm>
            <a:off x="5757325" y="386187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8" hasCustomPrompt="1"/>
          </p:nvPr>
        </p:nvSpPr>
        <p:spPr>
          <a:xfrm>
            <a:off x="5757325" y="276010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9"/>
          </p:nvPr>
        </p:nvSpPr>
        <p:spPr>
          <a:xfrm>
            <a:off x="1185100" y="10441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3"/>
          </p:nvPr>
        </p:nvSpPr>
        <p:spPr>
          <a:xfrm>
            <a:off x="1185100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4" hasCustomPrompt="1"/>
          </p:nvPr>
        </p:nvSpPr>
        <p:spPr>
          <a:xfrm>
            <a:off x="1185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15"/>
          </p:nvPr>
        </p:nvSpPr>
        <p:spPr>
          <a:xfrm>
            <a:off x="3447175" y="104416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6"/>
          </p:nvPr>
        </p:nvSpPr>
        <p:spPr>
          <a:xfrm>
            <a:off x="3447175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17" hasCustomPrompt="1"/>
          </p:nvPr>
        </p:nvSpPr>
        <p:spPr>
          <a:xfrm>
            <a:off x="3447175" y="49026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18"/>
          </p:nvPr>
        </p:nvSpPr>
        <p:spPr>
          <a:xfrm>
            <a:off x="5774100" y="10441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9"/>
          </p:nvPr>
        </p:nvSpPr>
        <p:spPr>
          <a:xfrm>
            <a:off x="5774100" y="159202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0" hasCustomPrompt="1"/>
          </p:nvPr>
        </p:nvSpPr>
        <p:spPr>
          <a:xfrm>
            <a:off x="5774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72475" y="86809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372475" y="113079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/>
          </p:nvPr>
        </p:nvSpPr>
        <p:spPr>
          <a:xfrm>
            <a:off x="1372475" y="248230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3"/>
          </p:nvPr>
        </p:nvSpPr>
        <p:spPr>
          <a:xfrm>
            <a:off x="1372475" y="2728677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5438800" y="169034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5"/>
          </p:nvPr>
        </p:nvSpPr>
        <p:spPr>
          <a:xfrm>
            <a:off x="5438800" y="194736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6"/>
          </p:nvPr>
        </p:nvSpPr>
        <p:spPr>
          <a:xfrm>
            <a:off x="5438800" y="3295559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7"/>
          </p:nvPr>
        </p:nvSpPr>
        <p:spPr>
          <a:xfrm>
            <a:off x="5438800" y="3552583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-7388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sp>
        <p:nvSpPr>
          <p:cNvPr id="95" name="Google Shape;95;p16"/>
          <p:cNvSpPr txBox="1">
            <a:spLocks noGrp="1"/>
          </p:cNvSpPr>
          <p:nvPr>
            <p:ph type="title" idx="8" hasCustomPrompt="1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9" hasCustomPrompt="1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3" hasCustomPrompt="1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14" hasCustomPrompt="1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0" r:id="rId3"/>
    <p:sldLayoutId id="2147483661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831D15D-90A1-4F97-B567-D53C04AD6EC7}"/>
              </a:ext>
            </a:extLst>
          </p:cNvPr>
          <p:cNvSpPr txBox="1"/>
          <p:nvPr/>
        </p:nvSpPr>
        <p:spPr>
          <a:xfrm>
            <a:off x="2102313" y="755338"/>
            <a:ext cx="493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Word Segmentation and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5274C4-9D9E-4A7C-A0FB-1758C843902D}"/>
              </a:ext>
            </a:extLst>
          </p:cNvPr>
          <p:cNvSpPr txBox="1"/>
          <p:nvPr/>
        </p:nvSpPr>
        <p:spPr>
          <a:xfrm>
            <a:off x="2493043" y="2275473"/>
            <a:ext cx="4119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Conditional Random Fields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4E5963-D093-40B8-8404-44D01D08D879}"/>
              </a:ext>
            </a:extLst>
          </p:cNvPr>
          <p:cNvSpPr txBox="1"/>
          <p:nvPr/>
        </p:nvSpPr>
        <p:spPr>
          <a:xfrm>
            <a:off x="-165100" y="1467113"/>
            <a:ext cx="946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Part-of-Speech Tagging for </a:t>
            </a:r>
            <a:r>
              <a:rPr lang="en-US" sz="2800" b="1" dirty="0" err="1"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Rawang</a:t>
            </a:r>
            <a:r>
              <a:rPr lang="en-US" sz="2800" b="1" dirty="0"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 Language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832C0-284F-4D53-9F7F-F174E9B3BF8F}"/>
              </a:ext>
            </a:extLst>
          </p:cNvPr>
          <p:cNvSpPr txBox="1"/>
          <p:nvPr/>
        </p:nvSpPr>
        <p:spPr>
          <a:xfrm>
            <a:off x="2961368" y="3733906"/>
            <a:ext cx="318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(6IST-21)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7D576E-3738-4B58-982A-83EBC0E5FE14}"/>
              </a:ext>
            </a:extLst>
          </p:cNvPr>
          <p:cNvSpPr txBox="1"/>
          <p:nvPr/>
        </p:nvSpPr>
        <p:spPr>
          <a:xfrm>
            <a:off x="3975536" y="4227828"/>
            <a:ext cx="1159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20.2.2024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876036-BB71-4D38-823F-CDA58B59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276" y="2444081"/>
            <a:ext cx="1854200" cy="24841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34FE64-0DAD-4A23-ACEC-762709F86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8" y="2359404"/>
            <a:ext cx="2115275" cy="25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7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7C1CB-1582-4B1D-853E-188B995AA09E}"/>
              </a:ext>
            </a:extLst>
          </p:cNvPr>
          <p:cNvSpPr txBox="1"/>
          <p:nvPr/>
        </p:nvSpPr>
        <p:spPr>
          <a:xfrm>
            <a:off x="2737262" y="372180"/>
            <a:ext cx="3728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Matching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74EAB-73E0-44BF-92DB-6F7DB76B2D47}"/>
              </a:ext>
            </a:extLst>
          </p:cNvPr>
          <p:cNvSpPr txBox="1"/>
          <p:nvPr/>
        </p:nvSpPr>
        <p:spPr>
          <a:xfrm>
            <a:off x="780678" y="1268684"/>
            <a:ext cx="7525121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split sentence by space obtaining word and phrases before applying this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A80A3-C96E-4208-9227-AF4B3D1947D6}"/>
              </a:ext>
            </a:extLst>
          </p:cNvPr>
          <p:cNvSpPr/>
          <p:nvPr/>
        </p:nvSpPr>
        <p:spPr>
          <a:xfrm>
            <a:off x="6466114" y="2408899"/>
            <a:ext cx="1353787" cy="1754852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baseball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1BE75-6573-4E8B-8BC6-A39BB22054EF}"/>
              </a:ext>
            </a:extLst>
          </p:cNvPr>
          <p:cNvSpPr txBox="1"/>
          <p:nvPr/>
        </p:nvSpPr>
        <p:spPr>
          <a:xfrm>
            <a:off x="788307" y="2324261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“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youplaybaseball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BACC0-981A-4265-B45B-C8A3442516CC}"/>
              </a:ext>
            </a:extLst>
          </p:cNvPr>
          <p:cNvSpPr txBox="1"/>
          <p:nvPr/>
        </p:nvSpPr>
        <p:spPr>
          <a:xfrm>
            <a:off x="6414531" y="1947607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Corpus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9F7D6-9ED9-45A7-A5C2-975EAB882959}"/>
              </a:ext>
            </a:extLst>
          </p:cNvPr>
          <p:cNvSpPr txBox="1"/>
          <p:nvPr/>
        </p:nvSpPr>
        <p:spPr>
          <a:xfrm>
            <a:off x="2336799" y="3104348"/>
            <a:ext cx="296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I, play, tennis,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youplaybaseball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F5DAE-4358-47BA-B2FD-B735FD6D4E9E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5305424" y="3273625"/>
            <a:ext cx="116069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F01E54-02D3-4AA7-9E5F-6F5F633A6B22}"/>
              </a:ext>
            </a:extLst>
          </p:cNvPr>
          <p:cNvSpPr txBox="1"/>
          <p:nvPr/>
        </p:nvSpPr>
        <p:spPr>
          <a:xfrm>
            <a:off x="2324100" y="3911848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I, play, tennis 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393A0-8C39-4C30-B72C-FF103177FF25}"/>
              </a:ext>
            </a:extLst>
          </p:cNvPr>
          <p:cNvSpPr txBox="1"/>
          <p:nvPr/>
        </p:nvSpPr>
        <p:spPr>
          <a:xfrm>
            <a:off x="788307" y="3127522"/>
            <a:ext cx="273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with space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714B8-5774-492D-BB50-41D850902A1A}"/>
              </a:ext>
            </a:extLst>
          </p:cNvPr>
          <p:cNvSpPr txBox="1"/>
          <p:nvPr/>
        </p:nvSpPr>
        <p:spPr>
          <a:xfrm>
            <a:off x="788307" y="3937266"/>
            <a:ext cx="181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B7D5F-BD7C-4408-BEEF-FF7DD25B214C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AA8F51-D9BD-4F42-B62F-4F202E826D0C}"/>
              </a:ext>
            </a:extLst>
          </p:cNvPr>
          <p:cNvCxnSpPr>
            <a:cxnSpLocks/>
          </p:cNvCxnSpPr>
          <p:nvPr/>
        </p:nvCxnSpPr>
        <p:spPr>
          <a:xfrm>
            <a:off x="2604407" y="830587"/>
            <a:ext cx="386170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5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CD6181F-DBE5-40DA-8D6C-2A1BDEB12CDF}"/>
              </a:ext>
            </a:extLst>
          </p:cNvPr>
          <p:cNvSpPr txBox="1"/>
          <p:nvPr/>
        </p:nvSpPr>
        <p:spPr>
          <a:xfrm>
            <a:off x="2109437" y="339219"/>
            <a:ext cx="4925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Matching Algorithm (Cont’d)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95633-7D10-40F8-98B1-6F0BFC8CF14D}"/>
              </a:ext>
            </a:extLst>
          </p:cNvPr>
          <p:cNvSpPr txBox="1"/>
          <p:nvPr/>
        </p:nvSpPr>
        <p:spPr>
          <a:xfrm>
            <a:off x="1021278" y="950026"/>
            <a:ext cx="6472052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split sentence by space obtaining word and phrases before applying this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Then, phrases are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Longest Matching Algorithm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30C25D-3192-4D9D-93C9-E494D1DAC008}"/>
              </a:ext>
            </a:extLst>
          </p:cNvPr>
          <p:cNvSpPr/>
          <p:nvPr/>
        </p:nvSpPr>
        <p:spPr>
          <a:xfrm>
            <a:off x="6466114" y="2279649"/>
            <a:ext cx="1353787" cy="1758949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baseball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E183B4-E327-433C-A2CE-921D08D5C872}"/>
              </a:ext>
            </a:extLst>
          </p:cNvPr>
          <p:cNvSpPr txBox="1"/>
          <p:nvPr/>
        </p:nvSpPr>
        <p:spPr>
          <a:xfrm>
            <a:off x="1409699" y="2402473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youplaybaseball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C90BC-CED6-437F-8362-14D29F14EB3A}"/>
              </a:ext>
            </a:extLst>
          </p:cNvPr>
          <p:cNvSpPr txBox="1"/>
          <p:nvPr/>
        </p:nvSpPr>
        <p:spPr>
          <a:xfrm>
            <a:off x="6466114" y="1854947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Corpus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2F2086-D237-471B-A319-2A52FAB8A863}"/>
              </a:ext>
            </a:extLst>
          </p:cNvPr>
          <p:cNvSpPr txBox="1"/>
          <p:nvPr/>
        </p:nvSpPr>
        <p:spPr>
          <a:xfrm>
            <a:off x="2597563" y="3028100"/>
            <a:ext cx="2196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you, play, base, ball ]</a:t>
            </a:r>
          </a:p>
        </p:txBody>
      </p:sp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8E1C11DC-CC6E-4264-A9B9-FA3E2205B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9299" y="3028100"/>
            <a:ext cx="270000" cy="338554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0F48C480-AA2F-4B1E-8A70-6672CCECB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433" y="3497150"/>
            <a:ext cx="250866" cy="3385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1E04B18-9E73-4B77-AFDB-8C5489A2B5EE}"/>
              </a:ext>
            </a:extLst>
          </p:cNvPr>
          <p:cNvSpPr txBox="1"/>
          <p:nvPr/>
        </p:nvSpPr>
        <p:spPr>
          <a:xfrm>
            <a:off x="2627252" y="3471694"/>
            <a:ext cx="2196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you, play, baseball 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A63547-5B6F-4DD0-B134-168041632F2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143374" y="2571750"/>
            <a:ext cx="2293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67852B-1FA7-499D-9F1D-A80E0176B523}"/>
              </a:ext>
            </a:extLst>
          </p:cNvPr>
          <p:cNvSpPr txBox="1"/>
          <p:nvPr/>
        </p:nvSpPr>
        <p:spPr>
          <a:xfrm>
            <a:off x="2324100" y="4115048"/>
            <a:ext cx="539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I, play, tennis,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you, play, baseball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E0A549-498A-4329-A12B-C8F7D0803F9C}"/>
              </a:ext>
            </a:extLst>
          </p:cNvPr>
          <p:cNvSpPr txBox="1"/>
          <p:nvPr/>
        </p:nvSpPr>
        <p:spPr>
          <a:xfrm>
            <a:off x="1409700" y="4117274"/>
            <a:ext cx="181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3DFB37-C6A1-4B14-83C1-367FCC08B0FA}"/>
              </a:ext>
            </a:extLst>
          </p:cNvPr>
          <p:cNvSpPr txBox="1"/>
          <p:nvPr/>
        </p:nvSpPr>
        <p:spPr>
          <a:xfrm>
            <a:off x="4257304" y="2270351"/>
            <a:ext cx="167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Matching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F5FBA6-75E9-4CA1-8BA8-2290F41FABD3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B95ACD-0FF6-47C9-8DC4-C51021CF88CF}"/>
              </a:ext>
            </a:extLst>
          </p:cNvPr>
          <p:cNvCxnSpPr>
            <a:cxnSpLocks/>
          </p:cNvCxnSpPr>
          <p:nvPr/>
        </p:nvCxnSpPr>
        <p:spPr>
          <a:xfrm>
            <a:off x="2070100" y="830588"/>
            <a:ext cx="47371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63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0F6851-FCA4-4E2B-9F37-29FB5E795A26}"/>
              </a:ext>
            </a:extLst>
          </p:cNvPr>
          <p:cNvSpPr txBox="1"/>
          <p:nvPr/>
        </p:nvSpPr>
        <p:spPr>
          <a:xfrm>
            <a:off x="2736850" y="388004"/>
            <a:ext cx="3670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Tag Sets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6DFDC-048F-46AD-B473-4E12D16E362C}"/>
              </a:ext>
            </a:extLst>
          </p:cNvPr>
          <p:cNvSpPr txBox="1"/>
          <p:nvPr/>
        </p:nvSpPr>
        <p:spPr>
          <a:xfrm>
            <a:off x="2806699" y="1236817"/>
            <a:ext cx="2235201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Chronological Verb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Conjection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Adjective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A9BD9-5ECC-4BE2-B5EB-500577DAD03F}"/>
              </a:ext>
            </a:extLst>
          </p:cNvPr>
          <p:cNvSpPr txBox="1"/>
          <p:nvPr/>
        </p:nvSpPr>
        <p:spPr>
          <a:xfrm>
            <a:off x="5168899" y="1224505"/>
            <a:ext cx="2235201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Preposition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Interjection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6A123-6A39-4C59-A0BA-C726EF735FAD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075A8C-05CB-4130-9A61-7F66987EEFBC}"/>
              </a:ext>
            </a:extLst>
          </p:cNvPr>
          <p:cNvCxnSpPr>
            <a:cxnSpLocks/>
          </p:cNvCxnSpPr>
          <p:nvPr/>
        </p:nvCxnSpPr>
        <p:spPr>
          <a:xfrm>
            <a:off x="2604407" y="868687"/>
            <a:ext cx="386170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19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0CA18D-8E1A-493D-BFEE-8CC930121A60}"/>
              </a:ext>
            </a:extLst>
          </p:cNvPr>
          <p:cNvSpPr txBox="1"/>
          <p:nvPr/>
        </p:nvSpPr>
        <p:spPr>
          <a:xfrm>
            <a:off x="2227942" y="168160"/>
            <a:ext cx="468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Random Fields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A6839-C924-4637-B4D0-99E99B2D3B55}"/>
              </a:ext>
            </a:extLst>
          </p:cNvPr>
          <p:cNvSpPr txBox="1"/>
          <p:nvPr/>
        </p:nvSpPr>
        <p:spPr>
          <a:xfrm>
            <a:off x="889686" y="641674"/>
            <a:ext cx="7488195" cy="3048912"/>
          </a:xfrm>
          <a:prstGeom prst="rect">
            <a:avLst/>
          </a:prstGeom>
          <a:noFill/>
        </p:spPr>
        <p:txBody>
          <a:bodyPr wrap="square" bIns="82296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powerful probabilistic graphical model used primarily for sequential data labeling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models, CRFs consider the entire sequence of labels collectively rather than treating each label independently.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long-range dependencies than traditional model such as HMM, MEMM.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00E45-6BBB-4EAF-80AC-0B9A289D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13" y="2717800"/>
            <a:ext cx="7143887" cy="17991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AC2EBA-AA1F-490F-98FE-8B233E811715}"/>
              </a:ext>
            </a:extLst>
          </p:cNvPr>
          <p:cNvSpPr/>
          <p:nvPr/>
        </p:nvSpPr>
        <p:spPr>
          <a:xfrm>
            <a:off x="3618119" y="3246086"/>
            <a:ext cx="463138" cy="190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83A1F-970A-4B4B-9FDD-C1DEA766787B}"/>
              </a:ext>
            </a:extLst>
          </p:cNvPr>
          <p:cNvSpPr/>
          <p:nvPr/>
        </p:nvSpPr>
        <p:spPr>
          <a:xfrm>
            <a:off x="4270948" y="3248337"/>
            <a:ext cx="615296" cy="190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43FD9-FA17-41E9-8BD0-DE1224590035}"/>
              </a:ext>
            </a:extLst>
          </p:cNvPr>
          <p:cNvSpPr/>
          <p:nvPr/>
        </p:nvSpPr>
        <p:spPr>
          <a:xfrm>
            <a:off x="4964232" y="3246086"/>
            <a:ext cx="722176" cy="190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CDB995-47CB-4B70-A6D3-B3142C6DAD46}"/>
              </a:ext>
            </a:extLst>
          </p:cNvPr>
          <p:cNvSpPr/>
          <p:nvPr/>
        </p:nvSpPr>
        <p:spPr>
          <a:xfrm>
            <a:off x="4286540" y="4011545"/>
            <a:ext cx="599704" cy="190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BFD80-D7EC-431D-B0E8-AE3D6DC0EC9A}"/>
              </a:ext>
            </a:extLst>
          </p:cNvPr>
          <p:cNvSpPr/>
          <p:nvPr/>
        </p:nvSpPr>
        <p:spPr>
          <a:xfrm>
            <a:off x="3558744" y="3994479"/>
            <a:ext cx="599704" cy="190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626C8-D347-4F06-8941-26EF2F792896}"/>
              </a:ext>
            </a:extLst>
          </p:cNvPr>
          <p:cNvSpPr/>
          <p:nvPr/>
        </p:nvSpPr>
        <p:spPr>
          <a:xfrm>
            <a:off x="4964232" y="3994479"/>
            <a:ext cx="615295" cy="201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C6F93-30BA-4B58-ADA4-86C6CA2D7D34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D72F3-7336-44A5-9331-06F991C9123C}"/>
              </a:ext>
            </a:extLst>
          </p:cNvPr>
          <p:cNvCxnSpPr>
            <a:cxnSpLocks/>
          </p:cNvCxnSpPr>
          <p:nvPr/>
        </p:nvCxnSpPr>
        <p:spPr>
          <a:xfrm>
            <a:off x="2604407" y="614687"/>
            <a:ext cx="386170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9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6D9B6-E9E9-4008-BAD1-17F23A57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758786"/>
            <a:ext cx="4927600" cy="16068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949E1-D5AC-4266-9143-EE2EDB274E43}"/>
              </a:ext>
            </a:extLst>
          </p:cNvPr>
          <p:cNvSpPr txBox="1"/>
          <p:nvPr/>
        </p:nvSpPr>
        <p:spPr>
          <a:xfrm>
            <a:off x="1095375" y="358775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1A40C-FEC6-4C8A-A6A1-7067BCBDB2CF}"/>
              </a:ext>
            </a:extLst>
          </p:cNvPr>
          <p:cNvSpPr txBox="1"/>
          <p:nvPr/>
        </p:nvSpPr>
        <p:spPr>
          <a:xfrm>
            <a:off x="1095375" y="898337"/>
            <a:ext cx="4095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word itself.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POS tag of the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revious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POS tag of previous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econd previous word to the given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POS tag of second previous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POS tag of next word.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07182-6097-4D35-908C-A05182027083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07316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D909BB45-B9E6-4812-BD99-1A75DB4B362D}"/>
              </a:ext>
            </a:extLst>
          </p:cNvPr>
          <p:cNvSpPr/>
          <p:nvPr/>
        </p:nvSpPr>
        <p:spPr>
          <a:xfrm>
            <a:off x="1839700" y="577150"/>
            <a:ext cx="927848" cy="3054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BECDCD2D-6CE2-4815-86C3-BED4819C3A8B}"/>
              </a:ext>
            </a:extLst>
          </p:cNvPr>
          <p:cNvSpPr/>
          <p:nvPr/>
        </p:nvSpPr>
        <p:spPr>
          <a:xfrm>
            <a:off x="1473367" y="1168010"/>
            <a:ext cx="1673594" cy="33398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209C20-6C6D-4A0E-A73F-F7510DECB372}"/>
              </a:ext>
            </a:extLst>
          </p:cNvPr>
          <p:cNvSpPr/>
          <p:nvPr/>
        </p:nvSpPr>
        <p:spPr>
          <a:xfrm>
            <a:off x="1473366" y="1788338"/>
            <a:ext cx="1699708" cy="333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segmentation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C32931-EBAE-4D5A-955B-436D32BE5605}"/>
              </a:ext>
            </a:extLst>
          </p:cNvPr>
          <p:cNvSpPr/>
          <p:nvPr/>
        </p:nvSpPr>
        <p:spPr>
          <a:xfrm>
            <a:off x="1473366" y="2469661"/>
            <a:ext cx="1699708" cy="333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B97E4B-417B-4F54-96BD-43B3E477F5D7}"/>
              </a:ext>
            </a:extLst>
          </p:cNvPr>
          <p:cNvSpPr/>
          <p:nvPr/>
        </p:nvSpPr>
        <p:spPr>
          <a:xfrm>
            <a:off x="1473366" y="3150984"/>
            <a:ext cx="1699708" cy="333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B49B23A2-F5DD-4CDB-8B95-ED896E7FB275}"/>
              </a:ext>
            </a:extLst>
          </p:cNvPr>
          <p:cNvSpPr/>
          <p:nvPr/>
        </p:nvSpPr>
        <p:spPr>
          <a:xfrm>
            <a:off x="1473366" y="3855924"/>
            <a:ext cx="1699708" cy="33398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Words with Tags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E83D1A-E3A1-4B94-8C3D-4ADF7BDA1F0D}"/>
              </a:ext>
            </a:extLst>
          </p:cNvPr>
          <p:cNvSpPr/>
          <p:nvPr/>
        </p:nvSpPr>
        <p:spPr>
          <a:xfrm>
            <a:off x="1859296" y="4513630"/>
            <a:ext cx="927848" cy="3054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3436BCB3-DD2E-4892-8963-5AEA0CC25808}"/>
              </a:ext>
            </a:extLst>
          </p:cNvPr>
          <p:cNvSpPr/>
          <p:nvPr/>
        </p:nvSpPr>
        <p:spPr>
          <a:xfrm>
            <a:off x="6649337" y="2463741"/>
            <a:ext cx="914400" cy="34582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Corpus</a:t>
            </a:r>
          </a:p>
        </p:txBody>
      </p:sp>
      <p:sp>
        <p:nvSpPr>
          <p:cNvPr id="50" name="Flowchart: Magnetic Disk 49">
            <a:extLst>
              <a:ext uri="{FF2B5EF4-FFF2-40B4-BE49-F238E27FC236}">
                <a16:creationId xmlns:a16="http://schemas.microsoft.com/office/drawing/2014/main" id="{81927A98-5D6A-498B-B252-FF24840AFB91}"/>
              </a:ext>
            </a:extLst>
          </p:cNvPr>
          <p:cNvSpPr/>
          <p:nvPr/>
        </p:nvSpPr>
        <p:spPr>
          <a:xfrm>
            <a:off x="6649337" y="3150984"/>
            <a:ext cx="914400" cy="34582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Corpus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03EE901D-278F-40E3-9E66-23B1EBD182E2}"/>
              </a:ext>
            </a:extLst>
          </p:cNvPr>
          <p:cNvSpPr/>
          <p:nvPr/>
        </p:nvSpPr>
        <p:spPr>
          <a:xfrm>
            <a:off x="4196517" y="3161697"/>
            <a:ext cx="1549745" cy="345824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CRF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F2171E0E-CD5D-4F01-9AB6-96346D9CEEF0}"/>
              </a:ext>
            </a:extLst>
          </p:cNvPr>
          <p:cNvSpPr/>
          <p:nvPr/>
        </p:nvSpPr>
        <p:spPr>
          <a:xfrm>
            <a:off x="4196516" y="2463741"/>
            <a:ext cx="1549745" cy="345824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Matching Algorithm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1ACD70-510D-48D1-9F07-AD2B6F8DC924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>
            <a:off x="2303624" y="882617"/>
            <a:ext cx="6540" cy="28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0C8FFF-9914-4E39-9F12-CC1B73EC70D1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2310164" y="1501994"/>
            <a:ext cx="13056" cy="28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5241F4-77A4-495F-AAE2-C7FE9F150282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2323220" y="2122322"/>
            <a:ext cx="0" cy="34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CB5096-0AB0-4084-9F84-CA909C825371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2323220" y="2803645"/>
            <a:ext cx="0" cy="34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C567AB-BE17-45FD-A1C9-6BF4B05FF89F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2323220" y="3484968"/>
            <a:ext cx="0" cy="37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84582E-CC48-4F11-9AA1-56B374AF49B9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2323220" y="4189908"/>
            <a:ext cx="0" cy="32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B5C1EE-7086-418B-A71E-F29D333F48BB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>
            <a:off x="3173074" y="2636653"/>
            <a:ext cx="102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501A13-6715-49E2-B63C-7D2A6B06C2A3}"/>
              </a:ext>
            </a:extLst>
          </p:cNvPr>
          <p:cNvCxnSpPr>
            <a:cxnSpLocks/>
            <a:stCxn id="52" idx="3"/>
            <a:endCxn id="49" idx="2"/>
          </p:cNvCxnSpPr>
          <p:nvPr/>
        </p:nvCxnSpPr>
        <p:spPr>
          <a:xfrm>
            <a:off x="5746261" y="2636653"/>
            <a:ext cx="90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C44E83B-109F-46FC-B0C2-58A7EA003B9A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173074" y="3317976"/>
            <a:ext cx="1023443" cy="1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75B1DD-0B00-4055-8991-8DC6A0D7843F}"/>
              </a:ext>
            </a:extLst>
          </p:cNvPr>
          <p:cNvCxnSpPr>
            <a:cxnSpLocks/>
            <a:stCxn id="51" idx="3"/>
            <a:endCxn id="50" idx="2"/>
          </p:cNvCxnSpPr>
          <p:nvPr/>
        </p:nvCxnSpPr>
        <p:spPr>
          <a:xfrm flipV="1">
            <a:off x="5746262" y="3323896"/>
            <a:ext cx="903075" cy="1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72665A-BCD5-4BE2-981E-D5546C5F1F75}"/>
              </a:ext>
            </a:extLst>
          </p:cNvPr>
          <p:cNvSpPr txBox="1"/>
          <p:nvPr/>
        </p:nvSpPr>
        <p:spPr>
          <a:xfrm>
            <a:off x="3146961" y="361229"/>
            <a:ext cx="2850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57B61-CF89-422C-9F0B-123916CFCB85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361F78C-100D-4F41-9D62-E76D5ED8CD17}"/>
              </a:ext>
            </a:extLst>
          </p:cNvPr>
          <p:cNvSpPr txBox="1"/>
          <p:nvPr/>
        </p:nvSpPr>
        <p:spPr>
          <a:xfrm>
            <a:off x="2260523" y="400142"/>
            <a:ext cx="462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aw-Latn-MM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8ED2B0-3A88-4CF9-9211-B8419F4B1ECA}"/>
              </a:ext>
            </a:extLst>
          </p:cNvPr>
          <p:cNvSpPr/>
          <p:nvPr/>
        </p:nvSpPr>
        <p:spPr>
          <a:xfrm>
            <a:off x="246808" y="1173334"/>
            <a:ext cx="1319715" cy="1032340"/>
          </a:xfrm>
          <a:prstGeom prst="ellipse">
            <a:avLst/>
          </a:prstGeom>
          <a:solidFill>
            <a:srgbClr val="0B05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aw-Latn-MM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D193367-C433-43A5-B5AA-DCA2C2828392}"/>
              </a:ext>
            </a:extLst>
          </p:cNvPr>
          <p:cNvSpPr/>
          <p:nvPr/>
        </p:nvSpPr>
        <p:spPr>
          <a:xfrm>
            <a:off x="1019992" y="2219575"/>
            <a:ext cx="966749" cy="789825"/>
          </a:xfrm>
          <a:custGeom>
            <a:avLst/>
            <a:gdLst>
              <a:gd name="connsiteX0" fmla="*/ 203659 w 1415417"/>
              <a:gd name="connsiteY0" fmla="*/ 0 h 1204533"/>
              <a:gd name="connsiteX1" fmla="*/ 203658 w 1415417"/>
              <a:gd name="connsiteY1" fmla="*/ 812967 h 1204533"/>
              <a:gd name="connsiteX2" fmla="*/ 251632 w 1415417"/>
              <a:gd name="connsiteY2" fmla="*/ 860941 h 1204533"/>
              <a:gd name="connsiteX3" fmla="*/ 1116511 w 1415417"/>
              <a:gd name="connsiteY3" fmla="*/ 860941 h 1204533"/>
              <a:gd name="connsiteX4" fmla="*/ 1116511 w 1415417"/>
              <a:gd name="connsiteY4" fmla="*/ 721007 h 1204533"/>
              <a:gd name="connsiteX5" fmla="*/ 1415417 w 1415417"/>
              <a:gd name="connsiteY5" fmla="*/ 962770 h 1204533"/>
              <a:gd name="connsiteX6" fmla="*/ 1116511 w 1415417"/>
              <a:gd name="connsiteY6" fmla="*/ 1204533 h 1204533"/>
              <a:gd name="connsiteX7" fmla="*/ 1116511 w 1415417"/>
              <a:gd name="connsiteY7" fmla="*/ 1064599 h 1204533"/>
              <a:gd name="connsiteX8" fmla="*/ 251632 w 1415417"/>
              <a:gd name="connsiteY8" fmla="*/ 1064599 h 1204533"/>
              <a:gd name="connsiteX9" fmla="*/ 0 w 1415417"/>
              <a:gd name="connsiteY9" fmla="*/ 812967 h 1204533"/>
              <a:gd name="connsiteX10" fmla="*/ 0 w 1415417"/>
              <a:gd name="connsiteY10" fmla="*/ 47170 h 1204533"/>
              <a:gd name="connsiteX11" fmla="*/ 41548 w 1415417"/>
              <a:gd name="connsiteY11" fmla="*/ 41263 h 1204533"/>
              <a:gd name="connsiteX12" fmla="*/ 179658 w 1415417"/>
              <a:gd name="connsiteY12" fmla="*/ 8183 h 1204533"/>
              <a:gd name="connsiteX13" fmla="*/ 203659 w 1415417"/>
              <a:gd name="connsiteY13" fmla="*/ 0 h 12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5417" h="1204533">
                <a:moveTo>
                  <a:pt x="203659" y="0"/>
                </a:moveTo>
                <a:lnTo>
                  <a:pt x="203658" y="812967"/>
                </a:lnTo>
                <a:cubicBezTo>
                  <a:pt x="203658" y="839462"/>
                  <a:pt x="225137" y="860941"/>
                  <a:pt x="251632" y="860941"/>
                </a:cubicBezTo>
                <a:lnTo>
                  <a:pt x="1116511" y="860941"/>
                </a:lnTo>
                <a:lnTo>
                  <a:pt x="1116511" y="721007"/>
                </a:lnTo>
                <a:lnTo>
                  <a:pt x="1415417" y="962770"/>
                </a:lnTo>
                <a:lnTo>
                  <a:pt x="1116511" y="1204533"/>
                </a:lnTo>
                <a:lnTo>
                  <a:pt x="1116511" y="1064599"/>
                </a:lnTo>
                <a:lnTo>
                  <a:pt x="251632" y="1064599"/>
                </a:lnTo>
                <a:cubicBezTo>
                  <a:pt x="112659" y="1064599"/>
                  <a:pt x="0" y="951940"/>
                  <a:pt x="0" y="812967"/>
                </a:cubicBezTo>
                <a:lnTo>
                  <a:pt x="0" y="47170"/>
                </a:lnTo>
                <a:lnTo>
                  <a:pt x="41548" y="41263"/>
                </a:lnTo>
                <a:cubicBezTo>
                  <a:pt x="88455" y="32322"/>
                  <a:pt x="134532" y="21258"/>
                  <a:pt x="179658" y="8183"/>
                </a:cubicBezTo>
                <a:lnTo>
                  <a:pt x="203659" y="0"/>
                </a:lnTo>
                <a:close/>
              </a:path>
            </a:pathLst>
          </a:custGeom>
          <a:gradFill>
            <a:gsLst>
              <a:gs pos="18000">
                <a:srgbClr val="08A867"/>
              </a:gs>
              <a:gs pos="69220">
                <a:srgbClr val="FF0066"/>
              </a:gs>
              <a:gs pos="45000">
                <a:srgbClr val="FFFF00"/>
              </a:gs>
              <a:gs pos="100000">
                <a:srgbClr val="0B053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C20E4CB-BEA4-4F46-8E74-913DEE72A15B}"/>
              </a:ext>
            </a:extLst>
          </p:cNvPr>
          <p:cNvSpPr/>
          <p:nvPr/>
        </p:nvSpPr>
        <p:spPr>
          <a:xfrm>
            <a:off x="599199" y="2196964"/>
            <a:ext cx="1399899" cy="1370087"/>
          </a:xfrm>
          <a:custGeom>
            <a:avLst/>
            <a:gdLst>
              <a:gd name="connsiteX0" fmla="*/ 0 w 2049593"/>
              <a:gd name="connsiteY0" fmla="*/ 0 h 2392598"/>
              <a:gd name="connsiteX1" fmla="*/ 94847 w 2049593"/>
              <a:gd name="connsiteY1" fmla="*/ 22718 h 2392598"/>
              <a:gd name="connsiteX2" fmla="*/ 210104 w 2049593"/>
              <a:gd name="connsiteY2" fmla="*/ 39104 h 2392598"/>
              <a:gd name="connsiteX3" fmla="*/ 210104 w 2049593"/>
              <a:gd name="connsiteY3" fmla="*/ 2025834 h 2392598"/>
              <a:gd name="connsiteX4" fmla="*/ 249743 w 2049593"/>
              <a:gd name="connsiteY4" fmla="*/ 2065473 h 2392598"/>
              <a:gd name="connsiteX5" fmla="*/ 1740801 w 2049593"/>
              <a:gd name="connsiteY5" fmla="*/ 2065473 h 2392598"/>
              <a:gd name="connsiteX6" fmla="*/ 1740801 w 2049593"/>
              <a:gd name="connsiteY6" fmla="*/ 1948451 h 2392598"/>
              <a:gd name="connsiteX7" fmla="*/ 2049593 w 2049593"/>
              <a:gd name="connsiteY7" fmla="*/ 2170525 h 2392598"/>
              <a:gd name="connsiteX8" fmla="*/ 1740801 w 2049593"/>
              <a:gd name="connsiteY8" fmla="*/ 2392598 h 2392598"/>
              <a:gd name="connsiteX9" fmla="*/ 1740801 w 2049593"/>
              <a:gd name="connsiteY9" fmla="*/ 2275576 h 2392598"/>
              <a:gd name="connsiteX10" fmla="*/ 249743 w 2049593"/>
              <a:gd name="connsiteY10" fmla="*/ 2275577 h 2392598"/>
              <a:gd name="connsiteX11" fmla="*/ 0 w 2049593"/>
              <a:gd name="connsiteY11" fmla="*/ 2025834 h 2392598"/>
              <a:gd name="connsiteX12" fmla="*/ 0 w 2049593"/>
              <a:gd name="connsiteY12" fmla="*/ 0 h 239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9593" h="2392598">
                <a:moveTo>
                  <a:pt x="0" y="0"/>
                </a:moveTo>
                <a:lnTo>
                  <a:pt x="94847" y="22718"/>
                </a:lnTo>
                <a:lnTo>
                  <a:pt x="210104" y="39104"/>
                </a:lnTo>
                <a:lnTo>
                  <a:pt x="210104" y="2025834"/>
                </a:lnTo>
                <a:cubicBezTo>
                  <a:pt x="210104" y="2047726"/>
                  <a:pt x="227851" y="2065473"/>
                  <a:pt x="249743" y="2065473"/>
                </a:cubicBezTo>
                <a:lnTo>
                  <a:pt x="1740801" y="2065473"/>
                </a:lnTo>
                <a:lnTo>
                  <a:pt x="1740801" y="1948451"/>
                </a:lnTo>
                <a:lnTo>
                  <a:pt x="2049593" y="2170525"/>
                </a:lnTo>
                <a:lnTo>
                  <a:pt x="1740801" y="2392598"/>
                </a:lnTo>
                <a:lnTo>
                  <a:pt x="1740801" y="2275576"/>
                </a:lnTo>
                <a:lnTo>
                  <a:pt x="249743" y="2275577"/>
                </a:lnTo>
                <a:cubicBezTo>
                  <a:pt x="111814" y="2275577"/>
                  <a:pt x="0" y="2163763"/>
                  <a:pt x="0" y="202583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8000">
                <a:srgbClr val="08A867"/>
              </a:gs>
              <a:gs pos="69220">
                <a:srgbClr val="FF0066"/>
              </a:gs>
              <a:gs pos="45000">
                <a:srgbClr val="FFFF00"/>
              </a:gs>
              <a:gs pos="100000">
                <a:srgbClr val="0B053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87A163-F71F-429E-9030-0FDA4A66A1B3}"/>
              </a:ext>
            </a:extLst>
          </p:cNvPr>
          <p:cNvSpPr txBox="1"/>
          <p:nvPr/>
        </p:nvSpPr>
        <p:spPr>
          <a:xfrm>
            <a:off x="1986741" y="2699436"/>
            <a:ext cx="7707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Yesu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ristu     shøq     yanga     dang     nø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        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F37A68-C30C-4844-9358-B3B542F82BD2}"/>
              </a:ext>
            </a:extLst>
          </p:cNvPr>
          <p:cNvSpPr txBox="1"/>
          <p:nvPr/>
        </p:nvSpPr>
        <p:spPr>
          <a:xfrm>
            <a:off x="1986742" y="3286521"/>
            <a:ext cx="8121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Tags 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     verb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         noun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adp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FDACB-CBD8-4763-A77A-0111D4C6C732}"/>
              </a:ext>
            </a:extLst>
          </p:cNvPr>
          <p:cNvSpPr txBox="1"/>
          <p:nvPr/>
        </p:nvSpPr>
        <p:spPr>
          <a:xfrm>
            <a:off x="2038110" y="1969319"/>
            <a:ext cx="7707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      :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ristu </a:t>
            </a:r>
            <a:r>
              <a:rPr lang="raw-Latn-MM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shøqyanga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nø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íe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D9AE5-C0CF-4502-9A6D-D8CEFC96879C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A1FC0D-184F-49DD-8C37-E660C1296CB4}"/>
              </a:ext>
            </a:extLst>
          </p:cNvPr>
          <p:cNvCxnSpPr>
            <a:cxnSpLocks/>
          </p:cNvCxnSpPr>
          <p:nvPr/>
        </p:nvCxnSpPr>
        <p:spPr>
          <a:xfrm>
            <a:off x="2779939" y="894087"/>
            <a:ext cx="3510643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2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36DB483-5A15-44F2-B568-B96EE68833C6}"/>
              </a:ext>
            </a:extLst>
          </p:cNvPr>
          <p:cNvSpPr txBox="1"/>
          <p:nvPr/>
        </p:nvSpPr>
        <p:spPr>
          <a:xfrm>
            <a:off x="2826327" y="439387"/>
            <a:ext cx="3491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38D84-B49A-40BF-8537-AEA755B27456}"/>
              </a:ext>
            </a:extLst>
          </p:cNvPr>
          <p:cNvSpPr txBox="1"/>
          <p:nvPr/>
        </p:nvSpPr>
        <p:spPr>
          <a:xfrm>
            <a:off x="1104900" y="1052571"/>
            <a:ext cx="7751717" cy="448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 and part-of-speech tagging are initial steps in natural language processing NLP tasks.</a:t>
            </a:r>
          </a:p>
          <a:p>
            <a:pPr marL="339725" indent="-339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system aims to </a:t>
            </a:r>
            <a:r>
              <a:rPr lang="en-US" sz="16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transcend these initial steps 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tackle more complex NLP challenges.</a:t>
            </a:r>
          </a:p>
          <a:p>
            <a:pPr marL="339725" indent="-339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adapts and improves over time, ensuring </a:t>
            </a:r>
            <a:r>
              <a:rPr lang="en-US" sz="16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accuracy 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processing natural language data.</a:t>
            </a:r>
          </a:p>
          <a:p>
            <a:pPr marL="339725" indent="-339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system incorporates interaction with native speakers and grammar experts, facilitating continual refinement and enhancement of language understanding.</a:t>
            </a:r>
            <a:endParaRPr lang="en-US" sz="16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339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339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339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339725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6CD01-F954-4DFF-8A67-548033511AAB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339A58-0854-43D9-8D5A-CFBB607DBB49}"/>
              </a:ext>
            </a:extLst>
          </p:cNvPr>
          <p:cNvCxnSpPr>
            <a:cxnSpLocks/>
          </p:cNvCxnSpPr>
          <p:nvPr/>
        </p:nvCxnSpPr>
        <p:spPr>
          <a:xfrm>
            <a:off x="2939513" y="855987"/>
            <a:ext cx="319149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A04D4C3-F167-4368-84DF-DA31E4D124AD}"/>
              </a:ext>
            </a:extLst>
          </p:cNvPr>
          <p:cNvSpPr/>
          <p:nvPr/>
        </p:nvSpPr>
        <p:spPr>
          <a:xfrm>
            <a:off x="-2066908" y="294203"/>
            <a:ext cx="1977372" cy="6858000"/>
          </a:xfrm>
          <a:prstGeom prst="parallelogram">
            <a:avLst>
              <a:gd name="adj" fmla="val 42621"/>
            </a:avLst>
          </a:prstGeom>
          <a:solidFill>
            <a:schemeClr val="bg1">
              <a:alpha val="20000"/>
            </a:schemeClr>
          </a:solidFill>
          <a:ln>
            <a:noFill/>
          </a:ln>
          <a:effectLst>
            <a:outerShdw blurRad="3429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5F43BC3B-FE8A-4525-99BB-10A4452FB0E0}"/>
              </a:ext>
            </a:extLst>
          </p:cNvPr>
          <p:cNvSpPr/>
          <p:nvPr/>
        </p:nvSpPr>
        <p:spPr>
          <a:xfrm>
            <a:off x="-3133177" y="294203"/>
            <a:ext cx="1902224" cy="6858000"/>
          </a:xfrm>
          <a:prstGeom prst="parallelogram">
            <a:avLst>
              <a:gd name="adj" fmla="val 41562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3429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0FCFE6-C0E6-4AE2-A315-CA7D2C905AAE}"/>
              </a:ext>
            </a:extLst>
          </p:cNvPr>
          <p:cNvSpPr/>
          <p:nvPr/>
        </p:nvSpPr>
        <p:spPr>
          <a:xfrm>
            <a:off x="-6330400" y="0"/>
            <a:ext cx="4023361" cy="6858000"/>
          </a:xfrm>
          <a:custGeom>
            <a:avLst/>
            <a:gdLst>
              <a:gd name="connsiteX0" fmla="*/ 0 w 4513936"/>
              <a:gd name="connsiteY0" fmla="*/ 0 h 6858000"/>
              <a:gd name="connsiteX1" fmla="*/ 2823033 w 4513936"/>
              <a:gd name="connsiteY1" fmla="*/ 0 h 6858000"/>
              <a:gd name="connsiteX2" fmla="*/ 3606793 w 4513936"/>
              <a:gd name="connsiteY2" fmla="*/ 0 h 6858000"/>
              <a:gd name="connsiteX3" fmla="*/ 4513936 w 4513936"/>
              <a:gd name="connsiteY3" fmla="*/ 0 h 6858000"/>
              <a:gd name="connsiteX4" fmla="*/ 3621296 w 4513936"/>
              <a:gd name="connsiteY4" fmla="*/ 6858000 h 6858000"/>
              <a:gd name="connsiteX5" fmla="*/ 3606793 w 4513936"/>
              <a:gd name="connsiteY5" fmla="*/ 6858000 h 6858000"/>
              <a:gd name="connsiteX6" fmla="*/ 1930393 w 4513936"/>
              <a:gd name="connsiteY6" fmla="*/ 6858000 h 6858000"/>
              <a:gd name="connsiteX7" fmla="*/ 0 w 451393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3936" h="6858000">
                <a:moveTo>
                  <a:pt x="0" y="0"/>
                </a:moveTo>
                <a:lnTo>
                  <a:pt x="2823033" y="0"/>
                </a:lnTo>
                <a:lnTo>
                  <a:pt x="3606793" y="0"/>
                </a:lnTo>
                <a:lnTo>
                  <a:pt x="4513936" y="0"/>
                </a:lnTo>
                <a:lnTo>
                  <a:pt x="3621296" y="6858000"/>
                </a:lnTo>
                <a:lnTo>
                  <a:pt x="3606793" y="6858000"/>
                </a:lnTo>
                <a:lnTo>
                  <a:pt x="19303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53015-7FFD-4E7A-ADA6-AEDD08CD6A7E}"/>
              </a:ext>
            </a:extLst>
          </p:cNvPr>
          <p:cNvSpPr txBox="1"/>
          <p:nvPr/>
        </p:nvSpPr>
        <p:spPr>
          <a:xfrm>
            <a:off x="-6153184" y="817423"/>
            <a:ext cx="4023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ahnschrift Condensed" panose="020B0502040204020203" pitchFamily="34" charset="0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6F314-5F7E-4334-BC8C-D30D3ECA5993}"/>
              </a:ext>
            </a:extLst>
          </p:cNvPr>
          <p:cNvSpPr txBox="1"/>
          <p:nvPr/>
        </p:nvSpPr>
        <p:spPr>
          <a:xfrm>
            <a:off x="-5541679" y="1925419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Monotype Corsiva" panose="03010101010201010101" pitchFamily="66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98702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2D9AE0-58DE-4C31-9887-C8EFD98E1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3" name="Parallelogram 62">
            <a:extLst>
              <a:ext uri="{FF2B5EF4-FFF2-40B4-BE49-F238E27FC236}">
                <a16:creationId xmlns:a16="http://schemas.microsoft.com/office/drawing/2014/main" id="{1F2819E1-7F85-4E22-9D91-A2DA0CCC769C}"/>
              </a:ext>
            </a:extLst>
          </p:cNvPr>
          <p:cNvSpPr/>
          <p:nvPr/>
        </p:nvSpPr>
        <p:spPr>
          <a:xfrm>
            <a:off x="4321556" y="294203"/>
            <a:ext cx="1977372" cy="6858000"/>
          </a:xfrm>
          <a:prstGeom prst="parallelogram">
            <a:avLst>
              <a:gd name="adj" fmla="val 42621"/>
            </a:avLst>
          </a:prstGeom>
          <a:solidFill>
            <a:schemeClr val="bg1">
              <a:alpha val="20000"/>
            </a:schemeClr>
          </a:solidFill>
          <a:ln>
            <a:noFill/>
          </a:ln>
          <a:effectLst>
            <a:outerShdw blurRad="3429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7DEFA5B5-B068-462D-9584-F8F96724D335}"/>
              </a:ext>
            </a:extLst>
          </p:cNvPr>
          <p:cNvSpPr/>
          <p:nvPr/>
        </p:nvSpPr>
        <p:spPr>
          <a:xfrm>
            <a:off x="3255287" y="294203"/>
            <a:ext cx="1902224" cy="6858000"/>
          </a:xfrm>
          <a:prstGeom prst="parallelogram">
            <a:avLst>
              <a:gd name="adj" fmla="val 41562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3429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A9A19F6-FB03-4268-8220-6622869B3B3A}"/>
              </a:ext>
            </a:extLst>
          </p:cNvPr>
          <p:cNvSpPr/>
          <p:nvPr/>
        </p:nvSpPr>
        <p:spPr>
          <a:xfrm>
            <a:off x="58064" y="0"/>
            <a:ext cx="4023361" cy="6858000"/>
          </a:xfrm>
          <a:custGeom>
            <a:avLst/>
            <a:gdLst>
              <a:gd name="connsiteX0" fmla="*/ 0 w 4513936"/>
              <a:gd name="connsiteY0" fmla="*/ 0 h 6858000"/>
              <a:gd name="connsiteX1" fmla="*/ 2823033 w 4513936"/>
              <a:gd name="connsiteY1" fmla="*/ 0 h 6858000"/>
              <a:gd name="connsiteX2" fmla="*/ 3606793 w 4513936"/>
              <a:gd name="connsiteY2" fmla="*/ 0 h 6858000"/>
              <a:gd name="connsiteX3" fmla="*/ 4513936 w 4513936"/>
              <a:gd name="connsiteY3" fmla="*/ 0 h 6858000"/>
              <a:gd name="connsiteX4" fmla="*/ 3621296 w 4513936"/>
              <a:gd name="connsiteY4" fmla="*/ 6858000 h 6858000"/>
              <a:gd name="connsiteX5" fmla="*/ 3606793 w 4513936"/>
              <a:gd name="connsiteY5" fmla="*/ 6858000 h 6858000"/>
              <a:gd name="connsiteX6" fmla="*/ 1930393 w 4513936"/>
              <a:gd name="connsiteY6" fmla="*/ 6858000 h 6858000"/>
              <a:gd name="connsiteX7" fmla="*/ 0 w 451393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3936" h="6858000">
                <a:moveTo>
                  <a:pt x="0" y="0"/>
                </a:moveTo>
                <a:lnTo>
                  <a:pt x="2823033" y="0"/>
                </a:lnTo>
                <a:lnTo>
                  <a:pt x="3606793" y="0"/>
                </a:lnTo>
                <a:lnTo>
                  <a:pt x="4513936" y="0"/>
                </a:lnTo>
                <a:lnTo>
                  <a:pt x="3621296" y="6858000"/>
                </a:lnTo>
                <a:lnTo>
                  <a:pt x="3606793" y="6858000"/>
                </a:lnTo>
                <a:lnTo>
                  <a:pt x="19303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ame 65">
            <a:extLst>
              <a:ext uri="{FF2B5EF4-FFF2-40B4-BE49-F238E27FC236}">
                <a16:creationId xmlns:a16="http://schemas.microsoft.com/office/drawing/2014/main" id="{9F52022E-475C-4670-8B6D-B8658FE392A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6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7C1C91-78F3-4ADE-BA1B-3B9259785323}"/>
              </a:ext>
            </a:extLst>
          </p:cNvPr>
          <p:cNvSpPr txBox="1"/>
          <p:nvPr/>
        </p:nvSpPr>
        <p:spPr>
          <a:xfrm>
            <a:off x="32080" y="1071423"/>
            <a:ext cx="4023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854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07E19A-EC47-4EBA-83A3-10B9D5BD09DC}"/>
              </a:ext>
            </a:extLst>
          </p:cNvPr>
          <p:cNvSpPr txBox="1"/>
          <p:nvPr/>
        </p:nvSpPr>
        <p:spPr>
          <a:xfrm>
            <a:off x="1264645" y="546258"/>
            <a:ext cx="4021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BF9B4-B785-491D-8199-3771E61078C0}"/>
              </a:ext>
            </a:extLst>
          </p:cNvPr>
          <p:cNvSpPr txBox="1"/>
          <p:nvPr/>
        </p:nvSpPr>
        <p:spPr>
          <a:xfrm>
            <a:off x="1264644" y="1203211"/>
            <a:ext cx="4021157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143B00-5985-434C-B8AF-6BF3343B4A02}"/>
              </a:ext>
            </a:extLst>
          </p:cNvPr>
          <p:cNvCxnSpPr>
            <a:cxnSpLocks/>
          </p:cNvCxnSpPr>
          <p:nvPr/>
        </p:nvCxnSpPr>
        <p:spPr>
          <a:xfrm flipV="1">
            <a:off x="1211283" y="1028818"/>
            <a:ext cx="250981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A874CD-8246-485C-9991-37E8DF347070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248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2CD9045-5401-4DBE-A0C3-43268480C456}"/>
              </a:ext>
            </a:extLst>
          </p:cNvPr>
          <p:cNvSpPr txBox="1"/>
          <p:nvPr/>
        </p:nvSpPr>
        <p:spPr>
          <a:xfrm>
            <a:off x="1176480" y="576422"/>
            <a:ext cx="188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37DFD-0734-4713-A930-994536AF5161}"/>
              </a:ext>
            </a:extLst>
          </p:cNvPr>
          <p:cNvSpPr txBox="1"/>
          <p:nvPr/>
        </p:nvSpPr>
        <p:spPr>
          <a:xfrm>
            <a:off x="1163780" y="1284842"/>
            <a:ext cx="7205031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no available resources for natural language processing (NLP) in the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targets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 segmentation and Part-Of-Speech (POS) tagging, representing foundational processes in NLP.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 is achieved using the Longest Matching Algorithm using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words corpus.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 tagging is implemented through Conditional Random Fields model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metrics, refining as needed.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303A0E-803E-4F2E-8CD8-0C4052835912}"/>
              </a:ext>
            </a:extLst>
          </p:cNvPr>
          <p:cNvCxnSpPr>
            <a:cxnSpLocks/>
          </p:cNvCxnSpPr>
          <p:nvPr/>
        </p:nvCxnSpPr>
        <p:spPr>
          <a:xfrm flipV="1">
            <a:off x="1211283" y="1028818"/>
            <a:ext cx="250981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544234-A44A-4214-9E1C-204103D40762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2CD9045-5401-4DBE-A0C3-43268480C456}"/>
              </a:ext>
            </a:extLst>
          </p:cNvPr>
          <p:cNvSpPr txBox="1"/>
          <p:nvPr/>
        </p:nvSpPr>
        <p:spPr>
          <a:xfrm>
            <a:off x="1220353" y="568393"/>
            <a:ext cx="188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CC369-1E5E-4916-8C4A-9E9FC7161DCD}"/>
              </a:ext>
            </a:extLst>
          </p:cNvPr>
          <p:cNvSpPr txBox="1"/>
          <p:nvPr/>
        </p:nvSpPr>
        <p:spPr>
          <a:xfrm>
            <a:off x="1245753" y="1248889"/>
            <a:ext cx="7291451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preserve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representing our preserved culture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diverse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language corpus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perform word segmentation using  longest matching algorithm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 tailored CRF model for precise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 tagging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7FCDAD-B4AF-402C-8B3E-2F23FD28E4DB}"/>
              </a:ext>
            </a:extLst>
          </p:cNvPr>
          <p:cNvCxnSpPr>
            <a:cxnSpLocks/>
          </p:cNvCxnSpPr>
          <p:nvPr/>
        </p:nvCxnSpPr>
        <p:spPr>
          <a:xfrm flipV="1">
            <a:off x="1211283" y="1028818"/>
            <a:ext cx="250981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5BD68A-9BCB-44B5-A25F-6E78E8CB7543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7016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2CD9045-5401-4DBE-A0C3-43268480C456}"/>
              </a:ext>
            </a:extLst>
          </p:cNvPr>
          <p:cNvSpPr txBox="1"/>
          <p:nvPr/>
        </p:nvSpPr>
        <p:spPr>
          <a:xfrm>
            <a:off x="1199406" y="567675"/>
            <a:ext cx="188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37DFD-0734-4713-A930-994536AF5161}"/>
              </a:ext>
            </a:extLst>
          </p:cNvPr>
          <p:cNvSpPr txBox="1"/>
          <p:nvPr/>
        </p:nvSpPr>
        <p:spPr>
          <a:xfrm>
            <a:off x="914400" y="1399142"/>
            <a:ext cx="7205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CC369-1E5E-4916-8C4A-9E9FC7161DCD}"/>
              </a:ext>
            </a:extLst>
          </p:cNvPr>
          <p:cNvSpPr txBox="1"/>
          <p:nvPr/>
        </p:nvSpPr>
        <p:spPr>
          <a:xfrm>
            <a:off x="1199406" y="1411184"/>
            <a:ext cx="7315200" cy="1820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 of resources for NLP</a:t>
            </a:r>
          </a:p>
          <a:p>
            <a:pPr marL="22860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developers</a:t>
            </a:r>
          </a:p>
          <a:p>
            <a:pPr marL="22860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Recently-released Grammar version</a:t>
            </a:r>
          </a:p>
          <a:p>
            <a:pPr marL="22860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availability </a:t>
            </a:r>
          </a:p>
          <a:p>
            <a:pPr marL="22860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Encouragement </a:t>
            </a:r>
          </a:p>
          <a:p>
            <a:pPr marL="22860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5C9AE-F2F9-4C01-AFCA-CEC98CC13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2667141"/>
            <a:ext cx="5465974" cy="27678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5695DA-0C30-4B04-BB9F-D207A09D2F3E}"/>
              </a:ext>
            </a:extLst>
          </p:cNvPr>
          <p:cNvCxnSpPr>
            <a:cxnSpLocks/>
          </p:cNvCxnSpPr>
          <p:nvPr/>
        </p:nvCxnSpPr>
        <p:spPr>
          <a:xfrm flipV="1">
            <a:off x="1211283" y="1028818"/>
            <a:ext cx="250981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733388-AA3C-4276-B58F-E95A80AA4276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929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7328D37-951C-4596-A4BC-123FEBB1CA50}"/>
              </a:ext>
            </a:extLst>
          </p:cNvPr>
          <p:cNvSpPr txBox="1"/>
          <p:nvPr/>
        </p:nvSpPr>
        <p:spPr>
          <a:xfrm>
            <a:off x="1211283" y="547132"/>
            <a:ext cx="188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EC6281-7F60-40AC-9E4E-E230EA5DD56B}"/>
              </a:ext>
            </a:extLst>
          </p:cNvPr>
          <p:cNvSpPr txBox="1"/>
          <p:nvPr/>
        </p:nvSpPr>
        <p:spPr>
          <a:xfrm>
            <a:off x="1211283" y="1224291"/>
            <a:ext cx="7205031" cy="263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lvl="1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is a branch of artificial intelligence (AI) that focuses on the interaction between computers and humans through natural language.</a:t>
            </a:r>
          </a:p>
          <a:p>
            <a:pPr marL="292100" lvl="1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 a process of dividing a continuous text into separate words or tokens.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 tagging is a process of assigning a grammatical category (such as noun, verb, adjective, etc.) to each word in a given text</a:t>
            </a:r>
          </a:p>
          <a:p>
            <a:pPr marL="292100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4C4443-224D-44F6-BB51-23BA5A870D26}"/>
              </a:ext>
            </a:extLst>
          </p:cNvPr>
          <p:cNvCxnSpPr>
            <a:cxnSpLocks/>
          </p:cNvCxnSpPr>
          <p:nvPr/>
        </p:nvCxnSpPr>
        <p:spPr>
          <a:xfrm flipV="1">
            <a:off x="1211283" y="1028818"/>
            <a:ext cx="250981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EB8020-76B2-4405-8812-1972A259C210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6191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FE2889-2E43-493E-9AB4-4C72C229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264" y="804181"/>
            <a:ext cx="3111335" cy="425366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06B369-7F4F-4961-97DC-F02E29B27D38}"/>
              </a:ext>
            </a:extLst>
          </p:cNvPr>
          <p:cNvSpPr txBox="1"/>
          <p:nvPr/>
        </p:nvSpPr>
        <p:spPr>
          <a:xfrm>
            <a:off x="3742905" y="855438"/>
            <a:ext cx="381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A4AFC-350C-4811-9519-EE5C63CE204E}"/>
              </a:ext>
            </a:extLst>
          </p:cNvPr>
          <p:cNvSpPr txBox="1"/>
          <p:nvPr/>
        </p:nvSpPr>
        <p:spPr>
          <a:xfrm>
            <a:off x="3742904" y="1263184"/>
            <a:ext cx="48803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Ethnicity code – 109</a:t>
            </a:r>
          </a:p>
          <a:p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poken by approximately 100,000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people</a:t>
            </a:r>
          </a:p>
          <a:p>
            <a:endParaRPr lang="my-MM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Predominantly residing in the Kachin state</a:t>
            </a:r>
          </a:p>
          <a:p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 various regions of Myanmar and have also established communities in foreign countries</a:t>
            </a:r>
          </a:p>
          <a:p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writing system was initiated  in 1940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0BDCAAC-681A-42D4-968C-14634C2C059F}"/>
              </a:ext>
            </a:extLst>
          </p:cNvPr>
          <p:cNvSpPr/>
          <p:nvPr/>
        </p:nvSpPr>
        <p:spPr>
          <a:xfrm rot="10800000">
            <a:off x="2161309" y="804181"/>
            <a:ext cx="950026" cy="93815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60C5E-28C0-465B-A9B6-CBBB62769540}"/>
              </a:ext>
            </a:extLst>
          </p:cNvPr>
          <p:cNvSpPr txBox="1"/>
          <p:nvPr/>
        </p:nvSpPr>
        <p:spPr>
          <a:xfrm>
            <a:off x="4165600" y="46574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6B3AC71-3316-440E-A564-A96C7DAD1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12" y="1276019"/>
            <a:ext cx="5671039" cy="299229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6D26117-8B31-484B-922F-A2C9C835645F}"/>
              </a:ext>
            </a:extLst>
          </p:cNvPr>
          <p:cNvSpPr txBox="1"/>
          <p:nvPr/>
        </p:nvSpPr>
        <p:spPr>
          <a:xfrm>
            <a:off x="1531917" y="1689461"/>
            <a:ext cx="336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Consonants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77940C-C182-4D30-81FE-DC9FA795BC2A}"/>
              </a:ext>
            </a:extLst>
          </p:cNvPr>
          <p:cNvSpPr txBox="1"/>
          <p:nvPr/>
        </p:nvSpPr>
        <p:spPr>
          <a:xfrm>
            <a:off x="3979096" y="1689461"/>
            <a:ext cx="336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E63A2B-27DA-4AB9-BD22-4BA0B4D55C1B}"/>
              </a:ext>
            </a:extLst>
          </p:cNvPr>
          <p:cNvSpPr txBox="1"/>
          <p:nvPr/>
        </p:nvSpPr>
        <p:spPr>
          <a:xfrm>
            <a:off x="2051222" y="2148798"/>
            <a:ext cx="2505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   k      q        h       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y        r          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t       s        z        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p      l        w       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BA3708-18F3-4970-A1E9-6C74FFC9A9F3}"/>
              </a:ext>
            </a:extLst>
          </p:cNvPr>
          <p:cNvSpPr txBox="1"/>
          <p:nvPr/>
        </p:nvSpPr>
        <p:spPr>
          <a:xfrm>
            <a:off x="4587716" y="2148798"/>
            <a:ext cx="2150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          E            A</a:t>
            </a:r>
            <a:endParaRPr lang="raw-Latn-M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         U             </a:t>
            </a:r>
            <a:r>
              <a:rPr lang="raw-Latn-MM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aw-Latn-MM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89B1A3-0F7C-439E-B3B4-F64BCBD07CA0}"/>
              </a:ext>
            </a:extLst>
          </p:cNvPr>
          <p:cNvSpPr txBox="1"/>
          <p:nvPr/>
        </p:nvSpPr>
        <p:spPr>
          <a:xfrm>
            <a:off x="2159373" y="310169"/>
            <a:ext cx="468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aw-Latn-MM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Rawang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aw-Latn-MM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riting System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(Cont’d)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05654B-D7AB-486C-8981-AEA9F073249D}"/>
              </a:ext>
            </a:extLst>
          </p:cNvPr>
          <p:cNvSpPr txBox="1"/>
          <p:nvPr/>
        </p:nvSpPr>
        <p:spPr>
          <a:xfrm>
            <a:off x="1133903" y="4223304"/>
            <a:ext cx="6472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Diacritics 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aw-Latn-MM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á      ā      à      aq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C3281-AD93-48FD-AAEC-B0E642BAF1E8}"/>
              </a:ext>
            </a:extLst>
          </p:cNvPr>
          <p:cNvSpPr txBox="1"/>
          <p:nvPr/>
        </p:nvSpPr>
        <p:spPr>
          <a:xfrm>
            <a:off x="1133903" y="1012055"/>
            <a:ext cx="6472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20 consonants and 6 vowels in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5BA7A-D819-4BD8-BDAA-013E94C03D3E}"/>
              </a:ext>
            </a:extLst>
          </p:cNvPr>
          <p:cNvCxnSpPr>
            <a:cxnSpLocks/>
          </p:cNvCxnSpPr>
          <p:nvPr/>
        </p:nvCxnSpPr>
        <p:spPr>
          <a:xfrm>
            <a:off x="2892266" y="816321"/>
            <a:ext cx="32291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2211CF-C36C-486F-8844-4AA7D107FCFB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7678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9428D7E-6DBB-4BDA-B82F-0CAACA39F2B6}"/>
              </a:ext>
            </a:extLst>
          </p:cNvPr>
          <p:cNvSpPr txBox="1"/>
          <p:nvPr/>
        </p:nvSpPr>
        <p:spPr>
          <a:xfrm>
            <a:off x="2227942" y="316548"/>
            <a:ext cx="468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Theory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17767-FC65-4876-9B57-6671DD869990}"/>
              </a:ext>
            </a:extLst>
          </p:cNvPr>
          <p:cNvSpPr txBox="1"/>
          <p:nvPr/>
        </p:nvSpPr>
        <p:spPr>
          <a:xfrm>
            <a:off x="834766" y="1032868"/>
            <a:ext cx="77847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 complexity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nature of each language.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language, there is an explicit space between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indivitual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words or phrases, simplifying the process of word segmentation.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506AE-CE59-45A5-ACB4-A2EF2C588A2D}"/>
              </a:ext>
            </a:extLst>
          </p:cNvPr>
          <p:cNvSpPr txBox="1"/>
          <p:nvPr/>
        </p:nvSpPr>
        <p:spPr>
          <a:xfrm>
            <a:off x="0" y="2529802"/>
            <a:ext cx="2941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3A44B9-804B-4A7E-A631-BC8BA5E5A944}"/>
              </a:ext>
            </a:extLst>
          </p:cNvPr>
          <p:cNvSpPr/>
          <p:nvPr/>
        </p:nvSpPr>
        <p:spPr>
          <a:xfrm>
            <a:off x="834766" y="3011072"/>
            <a:ext cx="7537622" cy="1077218"/>
          </a:xfrm>
          <a:prstGeom prst="roundRect">
            <a:avLst>
              <a:gd name="adj" fmla="val 20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wervt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vsv̀ng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dvhø̀taq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kagǿ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gø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laqmàdvshv́ngshì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pàwá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wani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nø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̀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shvngbe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shí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dø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tiqdvchá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kristu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nø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shvngbe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cúnshì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dvzv́rlúngòe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íwe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wegǿ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nø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wegǿò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tvyøtaq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kristu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nø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vwat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A97B30-BDA8-435D-8F0D-11A22C38A3A5}"/>
              </a:ext>
            </a:extLst>
          </p:cNvPr>
          <p:cNvCxnSpPr>
            <a:cxnSpLocks/>
          </p:cNvCxnSpPr>
          <p:nvPr/>
        </p:nvCxnSpPr>
        <p:spPr>
          <a:xfrm>
            <a:off x="3117677" y="810934"/>
            <a:ext cx="2971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2413F6-CDCE-497F-B01C-406F6234C00B}"/>
              </a:ext>
            </a:extLst>
          </p:cNvPr>
          <p:cNvSpPr txBox="1"/>
          <p:nvPr/>
        </p:nvSpPr>
        <p:spPr>
          <a:xfrm>
            <a:off x="4165600" y="46320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46404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813</Words>
  <Application>Microsoft Office PowerPoint</Application>
  <PresentationFormat>On-screen Show (16:9)</PresentationFormat>
  <Paragraphs>181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Fira Sans Condensed</vt:lpstr>
      <vt:lpstr>Fira Sans Condensed ExtraBold</vt:lpstr>
      <vt:lpstr>Muli</vt:lpstr>
      <vt:lpstr>Arial</vt:lpstr>
      <vt:lpstr>Bahnschrift Condensed</vt:lpstr>
      <vt:lpstr>Monotype Corsiva</vt:lpstr>
      <vt:lpstr>Times New Roman</vt:lpstr>
      <vt:lpstr>Wingdings</vt:lpstr>
      <vt:lpstr>White Research Center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Ram</dc:creator>
  <cp:lastModifiedBy>mabuphongram171@gmail.com</cp:lastModifiedBy>
  <cp:revision>128</cp:revision>
  <dcterms:modified xsi:type="dcterms:W3CDTF">2024-09-17T10:07:49Z</dcterms:modified>
</cp:coreProperties>
</file>